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6" r:id="rId3"/>
    <p:sldMasterId id="2147483692" r:id="rId4"/>
  </p:sldMasterIdLst>
  <p:notesMasterIdLst>
    <p:notesMasterId r:id="rId93"/>
  </p:notesMasterIdLst>
  <p:sldIdLst>
    <p:sldId id="1105" r:id="rId5"/>
    <p:sldId id="1106" r:id="rId6"/>
    <p:sldId id="1109" r:id="rId7"/>
    <p:sldId id="277" r:id="rId8"/>
    <p:sldId id="306" r:id="rId9"/>
    <p:sldId id="278" r:id="rId10"/>
    <p:sldId id="1092" r:id="rId11"/>
    <p:sldId id="257" r:id="rId12"/>
    <p:sldId id="262" r:id="rId13"/>
    <p:sldId id="314" r:id="rId14"/>
    <p:sldId id="313" r:id="rId15"/>
    <p:sldId id="311" r:id="rId16"/>
    <p:sldId id="263" r:id="rId17"/>
    <p:sldId id="264" r:id="rId18"/>
    <p:sldId id="305" r:id="rId19"/>
    <p:sldId id="1093" r:id="rId20"/>
    <p:sldId id="307" r:id="rId21"/>
    <p:sldId id="309" r:id="rId22"/>
    <p:sldId id="308" r:id="rId23"/>
    <p:sldId id="310" r:id="rId24"/>
    <p:sldId id="258" r:id="rId25"/>
    <p:sldId id="265" r:id="rId26"/>
    <p:sldId id="301" r:id="rId27"/>
    <p:sldId id="302" r:id="rId28"/>
    <p:sldId id="303" r:id="rId29"/>
    <p:sldId id="304" r:id="rId30"/>
    <p:sldId id="260" r:id="rId31"/>
    <p:sldId id="266" r:id="rId32"/>
    <p:sldId id="267" r:id="rId33"/>
    <p:sldId id="286" r:id="rId34"/>
    <p:sldId id="269" r:id="rId35"/>
    <p:sldId id="287" r:id="rId36"/>
    <p:sldId id="288" r:id="rId37"/>
    <p:sldId id="289" r:id="rId38"/>
    <p:sldId id="290" r:id="rId39"/>
    <p:sldId id="291" r:id="rId40"/>
    <p:sldId id="292" r:id="rId41"/>
    <p:sldId id="261" r:id="rId42"/>
    <p:sldId id="1073" r:id="rId43"/>
    <p:sldId id="1074" r:id="rId44"/>
    <p:sldId id="1075" r:id="rId45"/>
    <p:sldId id="1076" r:id="rId46"/>
    <p:sldId id="1077" r:id="rId47"/>
    <p:sldId id="1056" r:id="rId48"/>
    <p:sldId id="1053" r:id="rId49"/>
    <p:sldId id="283" r:id="rId50"/>
    <p:sldId id="280" r:id="rId51"/>
    <p:sldId id="1095" r:id="rId52"/>
    <p:sldId id="1094" r:id="rId53"/>
    <p:sldId id="1096" r:id="rId54"/>
    <p:sldId id="1097" r:id="rId55"/>
    <p:sldId id="1098" r:id="rId56"/>
    <p:sldId id="1099" r:id="rId57"/>
    <p:sldId id="1100" r:id="rId58"/>
    <p:sldId id="1101" r:id="rId59"/>
    <p:sldId id="1102" r:id="rId60"/>
    <p:sldId id="1104" r:id="rId61"/>
    <p:sldId id="1103" r:id="rId62"/>
    <p:sldId id="293" r:id="rId63"/>
    <p:sldId id="284" r:id="rId64"/>
    <p:sldId id="294" r:id="rId65"/>
    <p:sldId id="295" r:id="rId66"/>
    <p:sldId id="296" r:id="rId67"/>
    <p:sldId id="259" r:id="rId68"/>
    <p:sldId id="1066" r:id="rId69"/>
    <p:sldId id="1078" r:id="rId70"/>
    <p:sldId id="1080" r:id="rId71"/>
    <p:sldId id="1081" r:id="rId72"/>
    <p:sldId id="1079" r:id="rId73"/>
    <p:sldId id="1082" r:id="rId74"/>
    <p:sldId id="1084" r:id="rId75"/>
    <p:sldId id="1085" r:id="rId76"/>
    <p:sldId id="1083" r:id="rId77"/>
    <p:sldId id="1087" r:id="rId78"/>
    <p:sldId id="1086" r:id="rId79"/>
    <p:sldId id="1088" r:id="rId80"/>
    <p:sldId id="1089" r:id="rId81"/>
    <p:sldId id="1090" r:id="rId82"/>
    <p:sldId id="1091" r:id="rId83"/>
    <p:sldId id="1067" r:id="rId84"/>
    <p:sldId id="1068" r:id="rId85"/>
    <p:sldId id="1069" r:id="rId86"/>
    <p:sldId id="1070" r:id="rId87"/>
    <p:sldId id="1072" r:id="rId88"/>
    <p:sldId id="1071" r:id="rId89"/>
    <p:sldId id="1063" r:id="rId90"/>
    <p:sldId id="297" r:id="rId91"/>
    <p:sldId id="1108" r:id="rId92"/>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4718"/>
  </p:normalViewPr>
  <p:slideViewPr>
    <p:cSldViewPr snapToGrid="0" snapToObjects="1">
      <p:cViewPr varScale="1">
        <p:scale>
          <a:sx n="117" d="100"/>
          <a:sy n="117" d="100"/>
        </p:scale>
        <p:origin x="204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D027F5-82E3-6D42-AAAB-794266D7901E}" type="datetimeFigureOut">
              <a:rPr lang="es-ES" smtClean="0"/>
              <a:t>24/10/23</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60D5D2-6480-F049-A13D-496E7ECFBFDD}" type="slidenum">
              <a:rPr lang="es-ES" smtClean="0"/>
              <a:t>‹Nº›</a:t>
            </a:fld>
            <a:endParaRPr lang="es-ES"/>
          </a:p>
        </p:txBody>
      </p:sp>
    </p:spTree>
    <p:extLst>
      <p:ext uri="{BB962C8B-B14F-4D97-AF65-F5344CB8AC3E}">
        <p14:creationId xmlns:p14="http://schemas.microsoft.com/office/powerpoint/2010/main" val="35122481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36F8E3-D151-5442-AA31-D6103109901F}" type="slidenum">
              <a:rPr lang="es-ES" sz="1200">
                <a:solidFill>
                  <a:prstClr val="black"/>
                </a:solidFill>
              </a:rPr>
              <a:pPr eaLnBrk="1" hangingPunct="1"/>
              <a:t>4</a:t>
            </a:fld>
            <a:endParaRPr lang="es-ES" sz="1200">
              <a:solidFill>
                <a:prstClr val="black"/>
              </a:solidFill>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9B0901-4237-F040-88D1-BC614E5E3AE4}" type="slidenum">
              <a:rPr lang="es-ES" sz="1200"/>
              <a:pPr eaLnBrk="1" hangingPunct="1"/>
              <a:t>36</a:t>
            </a:fld>
            <a:endParaRPr lang="es-E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2B7779-8ABD-554F-9674-1E0F6B560AD2}" type="slidenum">
              <a:rPr lang="es-ES" sz="1200"/>
              <a:pPr eaLnBrk="1" hangingPunct="1"/>
              <a:t>37</a:t>
            </a:fld>
            <a:endParaRPr lang="es-E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2B7779-8ABD-554F-9674-1E0F6B560AD2}" type="slidenum">
              <a:rPr lang="es-ES" sz="1200"/>
              <a:pPr eaLnBrk="1" hangingPunct="1"/>
              <a:t>41</a:t>
            </a:fld>
            <a:endParaRPr lang="es-E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ES_tradnl"/>
          </a:p>
        </p:txBody>
      </p:sp>
    </p:spTree>
    <p:extLst>
      <p:ext uri="{BB962C8B-B14F-4D97-AF65-F5344CB8AC3E}">
        <p14:creationId xmlns:p14="http://schemas.microsoft.com/office/powerpoint/2010/main" val="3541891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Marcador de imagen de diapositiva 1">
            <a:extLst>
              <a:ext uri="{FF2B5EF4-FFF2-40B4-BE49-F238E27FC236}">
                <a16:creationId xmlns:a16="http://schemas.microsoft.com/office/drawing/2014/main" id="{8BBD7585-5B04-4F4E-B2AD-36D45EC0FED5}"/>
              </a:ext>
            </a:extLst>
          </p:cNvPr>
          <p:cNvSpPr>
            <a:spLocks noGrp="1" noRot="1" noChangeAspect="1"/>
          </p:cNvSpPr>
          <p:nvPr>
            <p:ph type="sldImg"/>
          </p:nvPr>
        </p:nvSpPr>
        <p:spPr>
          <a:ln/>
        </p:spPr>
      </p:sp>
      <p:sp>
        <p:nvSpPr>
          <p:cNvPr id="403458" name="Marcador de notas 2">
            <a:extLst>
              <a:ext uri="{FF2B5EF4-FFF2-40B4-BE49-F238E27FC236}">
                <a16:creationId xmlns:a16="http://schemas.microsoft.com/office/drawing/2014/main" id="{8011B33E-A820-1C43-A1F1-4FAFC64E95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latin typeface="Arial" panose="020B0604020202020204" pitchFamily="34" charset="0"/>
              <a:ea typeface="ＭＳ Ｐゴシック" panose="020B0600070205080204" pitchFamily="34" charset="-128"/>
            </a:endParaRPr>
          </a:p>
        </p:txBody>
      </p:sp>
      <p:sp>
        <p:nvSpPr>
          <p:cNvPr id="403459" name="Marcador de número de diapositiva 3">
            <a:extLst>
              <a:ext uri="{FF2B5EF4-FFF2-40B4-BE49-F238E27FC236}">
                <a16:creationId xmlns:a16="http://schemas.microsoft.com/office/drawing/2014/main" id="{B84FA1AF-4CA2-7C45-ADBF-B3C4BBE734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1A7E57B-EFBC-D845-A0F9-F9BCBC2360A9}" type="slidenum">
              <a:rPr lang="es-ES" altLang="es-ES" sz="1200">
                <a:solidFill>
                  <a:srgbClr val="000000"/>
                </a:solidFill>
                <a:latin typeface="Calibri" panose="020F0502020204030204" pitchFamily="34" charset="0"/>
              </a:rPr>
              <a:pPr eaLnBrk="1" hangingPunct="1"/>
              <a:t>44</a:t>
            </a:fld>
            <a:endParaRPr lang="es-ES" altLang="es-E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4128537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Rimland</a:t>
            </a:r>
            <a:r>
              <a:rPr lang="es-ES" dirty="0"/>
              <a:t>: </a:t>
            </a:r>
            <a:r>
              <a:rPr lang="es-ES" dirty="0" err="1"/>
              <a:t>Megavitamino</a:t>
            </a:r>
            <a:r>
              <a:rPr lang="es-ES" baseline="0" dirty="0" err="1"/>
              <a:t>terapia</a:t>
            </a:r>
            <a:r>
              <a:rPr lang="es-ES" baseline="0" dirty="0"/>
              <a:t>. Alergias cerebrales. Los niños prefieren los alimentos que más daño les hacen.</a:t>
            </a:r>
            <a:endParaRPr lang="es-ES" dirty="0"/>
          </a:p>
        </p:txBody>
      </p:sp>
      <p:sp>
        <p:nvSpPr>
          <p:cNvPr id="4" name="Marcador de número de diapositiva 3"/>
          <p:cNvSpPr>
            <a:spLocks noGrp="1"/>
          </p:cNvSpPr>
          <p:nvPr>
            <p:ph type="sldNum" sz="quarter" idx="10"/>
          </p:nvPr>
        </p:nvSpPr>
        <p:spPr/>
        <p:txBody>
          <a:bodyPr/>
          <a:lstStyle/>
          <a:p>
            <a:fld id="{D460D5D2-6480-F049-A13D-496E7ECFBFDD}" type="slidenum">
              <a:rPr lang="es-ES" smtClean="0"/>
              <a:t>47</a:t>
            </a:fld>
            <a:endParaRPr lang="es-ES"/>
          </a:p>
        </p:txBody>
      </p:sp>
    </p:spTree>
    <p:extLst>
      <p:ext uri="{BB962C8B-B14F-4D97-AF65-F5344CB8AC3E}">
        <p14:creationId xmlns:p14="http://schemas.microsoft.com/office/powerpoint/2010/main" val="2522576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8F2FD6-BACE-0D4F-9DA3-5A69D645C084}" type="slidenum">
              <a:rPr lang="es-ES" sz="1200"/>
              <a:pPr eaLnBrk="1" hangingPunct="1"/>
              <a:t>59</a:t>
            </a:fld>
            <a:endParaRPr lang="es-E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137B500-6E87-C745-AB92-469A419E3554}" type="slidenum">
              <a:rPr lang="es-ES" sz="1200"/>
              <a:pPr eaLnBrk="1" hangingPunct="1"/>
              <a:t>61</a:t>
            </a:fld>
            <a:endParaRPr lang="es-E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30F0D3-DFE0-874A-9166-66E5014F699F}" type="slidenum">
              <a:rPr lang="es-ES" sz="1200"/>
              <a:pPr eaLnBrk="1" hangingPunct="1"/>
              <a:t>63</a:t>
            </a:fld>
            <a:endParaRPr lang="es-E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Saga </a:t>
            </a:r>
            <a:r>
              <a:rPr lang="es-ES" dirty="0" err="1"/>
              <a:t>Noren</a:t>
            </a:r>
            <a:r>
              <a:rPr lang="es-ES" dirty="0"/>
              <a:t>.</a:t>
            </a:r>
          </a:p>
          <a:p>
            <a:r>
              <a:rPr lang="es-ES" dirty="0" err="1"/>
              <a:t>Bron</a:t>
            </a:r>
            <a:endParaRPr lang="es-ES" dirty="0"/>
          </a:p>
        </p:txBody>
      </p:sp>
      <p:sp>
        <p:nvSpPr>
          <p:cNvPr id="4" name="Marcador de número de diapositiva 3"/>
          <p:cNvSpPr>
            <a:spLocks noGrp="1"/>
          </p:cNvSpPr>
          <p:nvPr>
            <p:ph type="sldNum" sz="quarter" idx="5"/>
          </p:nvPr>
        </p:nvSpPr>
        <p:spPr/>
        <p:txBody>
          <a:bodyPr/>
          <a:lstStyle/>
          <a:p>
            <a:fld id="{D460D5D2-6480-F049-A13D-496E7ECFBFDD}" type="slidenum">
              <a:rPr lang="es-ES" smtClean="0"/>
              <a:t>81</a:t>
            </a:fld>
            <a:endParaRPr lang="es-ES"/>
          </a:p>
        </p:txBody>
      </p:sp>
    </p:spTree>
    <p:extLst>
      <p:ext uri="{BB962C8B-B14F-4D97-AF65-F5344CB8AC3E}">
        <p14:creationId xmlns:p14="http://schemas.microsoft.com/office/powerpoint/2010/main" val="2902891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Marcador de imagen de diapositiva 1">
            <a:extLst>
              <a:ext uri="{FF2B5EF4-FFF2-40B4-BE49-F238E27FC236}">
                <a16:creationId xmlns:a16="http://schemas.microsoft.com/office/drawing/2014/main" id="{B73566F4-A59C-9B47-B85D-52849600FA31}"/>
              </a:ext>
            </a:extLst>
          </p:cNvPr>
          <p:cNvSpPr>
            <a:spLocks noGrp="1" noRot="1" noChangeAspect="1"/>
          </p:cNvSpPr>
          <p:nvPr>
            <p:ph type="sldImg"/>
          </p:nvPr>
        </p:nvSpPr>
        <p:spPr>
          <a:ln/>
        </p:spPr>
      </p:sp>
      <p:sp>
        <p:nvSpPr>
          <p:cNvPr id="408578" name="Marcador de notas 2">
            <a:extLst>
              <a:ext uri="{FF2B5EF4-FFF2-40B4-BE49-F238E27FC236}">
                <a16:creationId xmlns:a16="http://schemas.microsoft.com/office/drawing/2014/main" id="{D9271BE0-143A-0A48-A393-DCBF954218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a:latin typeface="Arial" panose="020B0604020202020204" pitchFamily="34" charset="0"/>
                <a:ea typeface="ＭＳ Ｐゴシック" panose="020B0600070205080204" pitchFamily="34" charset="-128"/>
              </a:rPr>
              <a:t>Es un MR</a:t>
            </a:r>
          </a:p>
        </p:txBody>
      </p:sp>
      <p:sp>
        <p:nvSpPr>
          <p:cNvPr id="408579" name="Marcador de número de diapositiva 3">
            <a:extLst>
              <a:ext uri="{FF2B5EF4-FFF2-40B4-BE49-F238E27FC236}">
                <a16:creationId xmlns:a16="http://schemas.microsoft.com/office/drawing/2014/main" id="{190624C1-0D1F-7648-AC52-B3DDBAF956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5990136-C8E2-B545-AB29-EBD18E60C622}" type="slidenum">
              <a:rPr lang="es-ES" altLang="es-ES" sz="1200"/>
              <a:pPr eaLnBrk="1" hangingPunct="1"/>
              <a:t>86</a:t>
            </a:fld>
            <a:endParaRPr lang="es-ES" altLang="es-ES" sz="1200"/>
          </a:p>
        </p:txBody>
      </p:sp>
    </p:spTree>
    <p:extLst>
      <p:ext uri="{BB962C8B-B14F-4D97-AF65-F5344CB8AC3E}">
        <p14:creationId xmlns:p14="http://schemas.microsoft.com/office/powerpoint/2010/main" val="134659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455B76-AE7C-E84E-BFBC-1F5C3969D96C}" type="slidenum">
              <a:rPr lang="es-ES" sz="1200">
                <a:solidFill>
                  <a:prstClr val="black"/>
                </a:solidFill>
              </a:rPr>
              <a:pPr eaLnBrk="1" hangingPunct="1"/>
              <a:t>6</a:t>
            </a:fld>
            <a:endParaRPr lang="es-ES" sz="1200">
              <a:solidFill>
                <a:prstClr val="black"/>
              </a:solidFill>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36F8E3-D151-5442-AA31-D6103109901F}" type="slidenum">
              <a:rPr lang="es-ES" sz="1200">
                <a:solidFill>
                  <a:prstClr val="black"/>
                </a:solidFill>
              </a:rPr>
              <a:pPr eaLnBrk="1" hangingPunct="1"/>
              <a:t>7</a:t>
            </a:fld>
            <a:endParaRPr lang="es-ES" sz="1200">
              <a:solidFill>
                <a:prstClr val="black"/>
              </a:solidFill>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ES_tradnl"/>
          </a:p>
        </p:txBody>
      </p:sp>
    </p:spTree>
    <p:extLst>
      <p:ext uri="{BB962C8B-B14F-4D97-AF65-F5344CB8AC3E}">
        <p14:creationId xmlns:p14="http://schemas.microsoft.com/office/powerpoint/2010/main" val="2269508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Se le encontró vagabundeando por las calles de </a:t>
            </a:r>
            <a:r>
              <a:rPr lang="es-ES" dirty="0" err="1"/>
              <a:t>Nuremberg</a:t>
            </a:r>
            <a:r>
              <a:rPr lang="es-ES" dirty="0"/>
              <a:t> en 1828, se cree que tenía 16 años. NO entendía las palabras, las relaciones entre cosas y llevaba varias cartas. EN una su madre decía que era soltera, que el muchacho</a:t>
            </a:r>
            <a:r>
              <a:rPr lang="es-ES" baseline="0" dirty="0"/>
              <a:t> se llamaba </a:t>
            </a:r>
            <a:r>
              <a:rPr lang="es-ES" baseline="0" dirty="0" err="1"/>
              <a:t>Kaspar</a:t>
            </a:r>
            <a:r>
              <a:rPr lang="es-ES" baseline="0" dirty="0"/>
              <a:t> y quera hijo de un soldado de caballería del 6º regimiento de </a:t>
            </a:r>
            <a:r>
              <a:rPr lang="es-ES" baseline="0" dirty="0" err="1"/>
              <a:t>Nuremberg</a:t>
            </a:r>
            <a:r>
              <a:rPr lang="es-ES" baseline="0" dirty="0"/>
              <a:t>. Solo comía pan y agua, andada de manera rara se </a:t>
            </a:r>
            <a:r>
              <a:rPr lang="es-ES" baseline="0" dirty="0" err="1"/>
              <a:t>omunicaba</a:t>
            </a:r>
            <a:r>
              <a:rPr lang="es-ES" baseline="0" dirty="0"/>
              <a:t> mal, tenía sensibilidad a la luz, le gustaba organizar objetos, tenía buena memoria y prefería estar solo. Aprendió rápido a hablar y </a:t>
            </a:r>
            <a:r>
              <a:rPr lang="es-ES" baseline="0" dirty="0" err="1"/>
              <a:t>tambiéna</a:t>
            </a:r>
            <a:r>
              <a:rPr lang="es-ES" baseline="0" dirty="0"/>
              <a:t> escribir ya dibujar y contó su historia. </a:t>
            </a:r>
            <a:endParaRPr lang="es-ES" dirty="0"/>
          </a:p>
        </p:txBody>
      </p:sp>
      <p:sp>
        <p:nvSpPr>
          <p:cNvPr id="4" name="Marcador de número de diapositiva 3"/>
          <p:cNvSpPr>
            <a:spLocks noGrp="1"/>
          </p:cNvSpPr>
          <p:nvPr>
            <p:ph type="sldNum" sz="quarter" idx="10"/>
          </p:nvPr>
        </p:nvSpPr>
        <p:spPr/>
        <p:txBody>
          <a:bodyPr/>
          <a:lstStyle/>
          <a:p>
            <a:fld id="{D460D5D2-6480-F049-A13D-496E7ECFBFDD}" type="slidenum">
              <a:rPr lang="es-ES" smtClean="0"/>
              <a:t>14</a:t>
            </a:fld>
            <a:endParaRPr lang="es-ES"/>
          </a:p>
        </p:txBody>
      </p:sp>
    </p:spTree>
    <p:extLst>
      <p:ext uri="{BB962C8B-B14F-4D97-AF65-F5344CB8AC3E}">
        <p14:creationId xmlns:p14="http://schemas.microsoft.com/office/powerpoint/2010/main" val="3232815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705735-9408-D448-90B4-5746A5F6E223}" type="slidenum">
              <a:rPr lang="es-ES" sz="1200"/>
              <a:pPr eaLnBrk="1" hangingPunct="1"/>
              <a:t>29</a:t>
            </a:fld>
            <a:endParaRPr lang="es-ES" sz="120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228970-1551-DE45-96B5-56FA35B6257B}" type="slidenum">
              <a:rPr lang="es-ES" sz="1200"/>
              <a:pPr eaLnBrk="1" hangingPunct="1"/>
              <a:t>31</a:t>
            </a:fld>
            <a:endParaRPr lang="es-ES" sz="120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26ADC7-6914-9A47-826D-056A7D4F55BA}" type="slidenum">
              <a:rPr lang="es-ES" sz="1200"/>
              <a:pPr eaLnBrk="1" hangingPunct="1"/>
              <a:t>32</a:t>
            </a:fld>
            <a:endParaRPr lang="es-ES"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D86021-C6A0-AE44-81F4-83A7CBC9E229}" type="slidenum">
              <a:rPr lang="es-ES" sz="1200"/>
              <a:pPr eaLnBrk="1" hangingPunct="1"/>
              <a:t>33</a:t>
            </a:fld>
            <a:endParaRPr lang="es-ES"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A1DDF8-F14A-4F4F-8CDD-B4CFB7023940}" type="slidenum">
              <a:rPr lang="es-ES" sz="1200"/>
              <a:pPr eaLnBrk="1" hangingPunct="1"/>
              <a:t>34</a:t>
            </a:fld>
            <a:endParaRPr lang="es-ES"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E91BDB40-7C18-C547-B475-C2E214ED5424}" type="datetimeFigureOut">
              <a:rPr lang="es-ES" smtClean="0"/>
              <a:t>24/10/23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660D57-461C-784D-9EA7-C122EBBA71C9}" type="slidenum">
              <a:rPr lang="es-ES" smtClean="0"/>
              <a:t>‹Nº›</a:t>
            </a:fld>
            <a:endParaRPr lang="es-ES"/>
          </a:p>
        </p:txBody>
      </p:sp>
    </p:spTree>
    <p:extLst>
      <p:ext uri="{BB962C8B-B14F-4D97-AF65-F5344CB8AC3E}">
        <p14:creationId xmlns:p14="http://schemas.microsoft.com/office/powerpoint/2010/main" val="6094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E91BDB40-7C18-C547-B475-C2E214ED5424}" type="datetimeFigureOut">
              <a:rPr lang="es-ES" smtClean="0"/>
              <a:t>24/10/23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660D57-461C-784D-9EA7-C122EBBA71C9}" type="slidenum">
              <a:rPr lang="es-ES" smtClean="0"/>
              <a:t>‹Nº›</a:t>
            </a:fld>
            <a:endParaRPr lang="es-ES"/>
          </a:p>
        </p:txBody>
      </p:sp>
    </p:spTree>
    <p:extLst>
      <p:ext uri="{BB962C8B-B14F-4D97-AF65-F5344CB8AC3E}">
        <p14:creationId xmlns:p14="http://schemas.microsoft.com/office/powerpoint/2010/main" val="3614527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E91BDB40-7C18-C547-B475-C2E214ED5424}" type="datetimeFigureOut">
              <a:rPr lang="es-ES" smtClean="0"/>
              <a:t>24/10/23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660D57-461C-784D-9EA7-C122EBBA71C9}" type="slidenum">
              <a:rPr lang="es-ES" smtClean="0"/>
              <a:t>‹Nº›</a:t>
            </a:fld>
            <a:endParaRPr lang="es-ES"/>
          </a:p>
        </p:txBody>
      </p:sp>
    </p:spTree>
    <p:extLst>
      <p:ext uri="{BB962C8B-B14F-4D97-AF65-F5344CB8AC3E}">
        <p14:creationId xmlns:p14="http://schemas.microsoft.com/office/powerpoint/2010/main" val="1751845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s-E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1981200" y="4724400"/>
            <a:ext cx="6511925"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s-ES">
              <a:solidFill>
                <a:srgbClr val="000000"/>
              </a:solidFill>
              <a:latin typeface="Arial" charset="0"/>
              <a:ea typeface="ＭＳ Ｐゴシック" charset="0"/>
              <a:cs typeface="ＭＳ Ｐゴシック" charset="0"/>
            </a:endParaRPr>
          </a:p>
        </p:txBody>
      </p:sp>
      <p:sp>
        <p:nvSpPr>
          <p:cNvPr id="39938" name="Rectangle 2"/>
          <p:cNvSpPr>
            <a:spLocks noGrp="1" noChangeArrowheads="1"/>
          </p:cNvSpPr>
          <p:nvPr>
            <p:ph type="ctrTitle"/>
          </p:nvPr>
        </p:nvSpPr>
        <p:spPr>
          <a:xfrm>
            <a:off x="914400" y="1524000"/>
            <a:ext cx="7623175" cy="1752600"/>
          </a:xfrm>
        </p:spPr>
        <p:txBody>
          <a:bodyPr/>
          <a:lstStyle>
            <a:lvl1pPr>
              <a:defRPr sz="5000"/>
            </a:lvl1pPr>
          </a:lstStyle>
          <a:p>
            <a:r>
              <a:rPr lang="es-ES" altLang="en-US"/>
              <a:t>Haga clic para cambiar el estilo de título	</a:t>
            </a:r>
          </a:p>
        </p:txBody>
      </p:sp>
      <p:sp>
        <p:nvSpPr>
          <p:cNvPr id="3993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s-ES" altLang="en-US"/>
              <a:t>Haga clic para modificar el estilo de subtítulo del patrón</a:t>
            </a:r>
          </a:p>
        </p:txBody>
      </p:sp>
      <p:sp>
        <p:nvSpPr>
          <p:cNvPr id="6" name="Rectangle 4"/>
          <p:cNvSpPr>
            <a:spLocks noGrp="1" noChangeArrowheads="1"/>
          </p:cNvSpPr>
          <p:nvPr>
            <p:ph type="dt" sz="half" idx="10"/>
          </p:nvPr>
        </p:nvSpPr>
        <p:spPr/>
        <p:txBody>
          <a:bodyPr/>
          <a:lstStyle>
            <a:lvl1pPr>
              <a:defRPr/>
            </a:lvl1pPr>
          </a:lstStyle>
          <a:p>
            <a:pPr>
              <a:defRPr/>
            </a:pPr>
            <a:endParaRPr lang="es-ES" altLang="en-US">
              <a:solidFill>
                <a:srgbClr val="000000"/>
              </a:solidFill>
              <a:latin typeface="Garamond"/>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s-ES" altLang="en-US">
              <a:solidFill>
                <a:srgbClr val="000000"/>
              </a:solidFill>
              <a:latin typeface="Garamond"/>
            </a:endParaRPr>
          </a:p>
        </p:txBody>
      </p:sp>
      <p:sp>
        <p:nvSpPr>
          <p:cNvPr id="8" name="Rectangle 6"/>
          <p:cNvSpPr>
            <a:spLocks noGrp="1" noChangeArrowheads="1"/>
          </p:cNvSpPr>
          <p:nvPr>
            <p:ph type="sldNum" sz="quarter" idx="12"/>
          </p:nvPr>
        </p:nvSpPr>
        <p:spPr/>
        <p:txBody>
          <a:bodyPr/>
          <a:lstStyle>
            <a:lvl1pPr>
              <a:defRPr/>
            </a:lvl1pPr>
          </a:lstStyle>
          <a:p>
            <a:pPr>
              <a:defRPr/>
            </a:pPr>
            <a:fld id="{7A26E426-7446-BB48-A19C-C4707E8017C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184992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6F32DA-84DC-C241-A45D-3F5ACA81A40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32509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90E33E-67A4-9C4D-9EBE-5E734875A59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698662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1CF55E-66D8-1B4D-8A68-A411590F1FA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638062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2A4C5F-A70B-6547-9AA5-F031AD7C2B4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423028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5" name="Rectangle 6"/>
          <p:cNvSpPr>
            <a:spLocks noGrp="1" noChangeArrowheads="1"/>
          </p:cNvSpPr>
          <p:nvPr>
            <p:ph type="sldNum" sz="quarter" idx="12"/>
          </p:nvPr>
        </p:nvSpPr>
        <p:spPr>
          <a:ln/>
        </p:spPr>
        <p:txBody>
          <a:bodyPr/>
          <a:lstStyle>
            <a:lvl1pPr>
              <a:defRPr/>
            </a:lvl1pPr>
          </a:lstStyle>
          <a:p>
            <a:pPr>
              <a:defRPr/>
            </a:pPr>
            <a:fld id="{0AA7ABF4-EDA5-804F-A12D-D6FA702DD8FB}"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537277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C24256-3A91-D14E-9863-98D9B72B78E0}"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416668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119F12-A0F3-ED4F-A81F-C0CC12E4B9C1}"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882549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E91BDB40-7C18-C547-B475-C2E214ED5424}" type="datetimeFigureOut">
              <a:rPr lang="es-ES" smtClean="0"/>
              <a:t>24/10/23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660D57-461C-784D-9EA7-C122EBBA71C9}" type="slidenum">
              <a:rPr lang="es-ES" smtClean="0"/>
              <a:t>‹Nº›</a:t>
            </a:fld>
            <a:endParaRPr lang="es-ES"/>
          </a:p>
        </p:txBody>
      </p:sp>
    </p:spTree>
    <p:extLst>
      <p:ext uri="{BB962C8B-B14F-4D97-AF65-F5344CB8AC3E}">
        <p14:creationId xmlns:p14="http://schemas.microsoft.com/office/powerpoint/2010/main" val="2614779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0C9F76-9D75-7448-B5A9-96BC66541A70}"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707919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AB6136-76CE-DC47-9C76-6C481BBD7CE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005653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7813"/>
            <a:ext cx="2057400" cy="5853112"/>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7813"/>
            <a:ext cx="6019800" cy="585311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E7C68F-5C91-1548-AE23-3484F3AC15F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271864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reserve="1">
  <p:cSld name="Título, 2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p>
        </p:txBody>
      </p:sp>
      <p:sp>
        <p:nvSpPr>
          <p:cNvPr id="3" name="2 Marcador de contenido"/>
          <p:cNvSpPr>
            <a:spLocks noGrp="1"/>
          </p:cNvSpPr>
          <p:nvPr>
            <p:ph sz="quarter" idx="1"/>
          </p:nvPr>
        </p:nvSpPr>
        <p:spPr>
          <a:xfrm>
            <a:off x="457200" y="1600200"/>
            <a:ext cx="4038600" cy="21891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57200" y="3941763"/>
            <a:ext cx="4038600" cy="218916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half" idx="3"/>
          </p:nvPr>
        </p:nvSpPr>
        <p:spPr>
          <a:xfrm>
            <a:off x="4648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8" name="Rectangle 6"/>
          <p:cNvSpPr>
            <a:spLocks noGrp="1" noChangeArrowheads="1"/>
          </p:cNvSpPr>
          <p:nvPr>
            <p:ph type="sldNum" sz="quarter" idx="12"/>
          </p:nvPr>
        </p:nvSpPr>
        <p:spPr>
          <a:ln/>
        </p:spPr>
        <p:txBody>
          <a:bodyPr/>
          <a:lstStyle>
            <a:lvl1pPr>
              <a:defRPr/>
            </a:lvl1pPr>
          </a:lstStyle>
          <a:p>
            <a:pPr>
              <a:defRPr/>
            </a:pPr>
            <a:fld id="{BBC6E94E-1A7A-3C4F-AAEB-E01094F69A7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69105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p>
        </p:txBody>
      </p:sp>
      <p:sp>
        <p:nvSpPr>
          <p:cNvPr id="3" name="2 Marcador de imágenes prediseñadas"/>
          <p:cNvSpPr>
            <a:spLocks noGrp="1"/>
          </p:cNvSpPr>
          <p:nvPr>
            <p:ph type="clipArt" sz="half" idx="1"/>
          </p:nvPr>
        </p:nvSpPr>
        <p:spPr>
          <a:xfrm>
            <a:off x="457200" y="1600200"/>
            <a:ext cx="4038600" cy="4530725"/>
          </a:xfrm>
        </p:spPr>
        <p:txBody>
          <a:bodyPr/>
          <a:lstStyle/>
          <a:p>
            <a:pPr lvl="0"/>
            <a:endParaRPr lang="es-ES" noProof="0"/>
          </a:p>
        </p:txBody>
      </p:sp>
      <p:sp>
        <p:nvSpPr>
          <p:cNvPr id="4" name="3 Marcador de texto"/>
          <p:cNvSpPr>
            <a:spLocks noGrp="1"/>
          </p:cNvSpPr>
          <p:nvPr>
            <p:ph type="body" sz="half" idx="2"/>
          </p:nvPr>
        </p:nvSpPr>
        <p:spPr>
          <a:xfrm>
            <a:off x="4648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F06A4-EEC4-B344-81AA-31FFD72C5BC0}"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993214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457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EF8A91-D325-B54C-AEA6-A7D48C18796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29072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648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CBFE48-8F6F-324F-B531-A80F4587ECD1}"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955082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s-E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1981200" y="4724400"/>
            <a:ext cx="6511925"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s-ES">
              <a:solidFill>
                <a:srgbClr val="000000"/>
              </a:solidFill>
              <a:latin typeface="Arial" charset="0"/>
              <a:ea typeface="ＭＳ Ｐゴシック" charset="0"/>
              <a:cs typeface="ＭＳ Ｐゴシック" charset="0"/>
            </a:endParaRPr>
          </a:p>
        </p:txBody>
      </p:sp>
      <p:sp>
        <p:nvSpPr>
          <p:cNvPr id="39938" name="Rectangle 2"/>
          <p:cNvSpPr>
            <a:spLocks noGrp="1" noChangeArrowheads="1"/>
          </p:cNvSpPr>
          <p:nvPr>
            <p:ph type="ctrTitle"/>
          </p:nvPr>
        </p:nvSpPr>
        <p:spPr>
          <a:xfrm>
            <a:off x="914400" y="1524000"/>
            <a:ext cx="7623175" cy="1752600"/>
          </a:xfrm>
        </p:spPr>
        <p:txBody>
          <a:bodyPr/>
          <a:lstStyle>
            <a:lvl1pPr>
              <a:defRPr sz="5000"/>
            </a:lvl1pPr>
          </a:lstStyle>
          <a:p>
            <a:r>
              <a:rPr lang="es-ES" altLang="en-US"/>
              <a:t>Haga clic para cambiar el estilo de título	</a:t>
            </a:r>
          </a:p>
        </p:txBody>
      </p:sp>
      <p:sp>
        <p:nvSpPr>
          <p:cNvPr id="3993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s-ES" altLang="en-US"/>
              <a:t>Haga clic para modificar el estilo de subtítulo del patrón</a:t>
            </a:r>
          </a:p>
        </p:txBody>
      </p:sp>
      <p:sp>
        <p:nvSpPr>
          <p:cNvPr id="6" name="Rectangle 4"/>
          <p:cNvSpPr>
            <a:spLocks noGrp="1" noChangeArrowheads="1"/>
          </p:cNvSpPr>
          <p:nvPr>
            <p:ph type="dt" sz="half" idx="10"/>
          </p:nvPr>
        </p:nvSpPr>
        <p:spPr/>
        <p:txBody>
          <a:bodyPr/>
          <a:lstStyle>
            <a:lvl1pPr>
              <a:defRPr/>
            </a:lvl1pPr>
          </a:lstStyle>
          <a:p>
            <a:pPr>
              <a:defRPr/>
            </a:pPr>
            <a:endParaRPr lang="es-ES" altLang="en-US">
              <a:solidFill>
                <a:srgbClr val="000000"/>
              </a:solidFill>
              <a:latin typeface="Garamond"/>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s-ES" altLang="en-US">
              <a:solidFill>
                <a:srgbClr val="000000"/>
              </a:solidFill>
              <a:latin typeface="Garamond"/>
            </a:endParaRPr>
          </a:p>
        </p:txBody>
      </p:sp>
      <p:sp>
        <p:nvSpPr>
          <p:cNvPr id="8" name="Rectangle 6"/>
          <p:cNvSpPr>
            <a:spLocks noGrp="1" noChangeArrowheads="1"/>
          </p:cNvSpPr>
          <p:nvPr>
            <p:ph type="sldNum" sz="quarter" idx="12"/>
          </p:nvPr>
        </p:nvSpPr>
        <p:spPr/>
        <p:txBody>
          <a:bodyPr/>
          <a:lstStyle>
            <a:lvl1pPr>
              <a:defRPr/>
            </a:lvl1pPr>
          </a:lstStyle>
          <a:p>
            <a:pPr>
              <a:defRPr/>
            </a:pPr>
            <a:fld id="{7A26E426-7446-BB48-A19C-C4707E8017C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731674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6F32DA-84DC-C241-A45D-3F5ACA81A40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373685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90E33E-67A4-9C4D-9EBE-5E734875A59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283913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E91BDB40-7C18-C547-B475-C2E214ED5424}" type="datetimeFigureOut">
              <a:rPr lang="es-ES" smtClean="0"/>
              <a:t>24/10/23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660D57-461C-784D-9EA7-C122EBBA71C9}" type="slidenum">
              <a:rPr lang="es-ES" smtClean="0"/>
              <a:t>‹Nº›</a:t>
            </a:fld>
            <a:endParaRPr lang="es-ES"/>
          </a:p>
        </p:txBody>
      </p:sp>
    </p:spTree>
    <p:extLst>
      <p:ext uri="{BB962C8B-B14F-4D97-AF65-F5344CB8AC3E}">
        <p14:creationId xmlns:p14="http://schemas.microsoft.com/office/powerpoint/2010/main" val="3844260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1CF55E-66D8-1B4D-8A68-A411590F1FA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125444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2A4C5F-A70B-6547-9AA5-F031AD7C2B4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725305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5" name="Rectangle 6"/>
          <p:cNvSpPr>
            <a:spLocks noGrp="1" noChangeArrowheads="1"/>
          </p:cNvSpPr>
          <p:nvPr>
            <p:ph type="sldNum" sz="quarter" idx="12"/>
          </p:nvPr>
        </p:nvSpPr>
        <p:spPr>
          <a:ln/>
        </p:spPr>
        <p:txBody>
          <a:bodyPr/>
          <a:lstStyle>
            <a:lvl1pPr>
              <a:defRPr/>
            </a:lvl1pPr>
          </a:lstStyle>
          <a:p>
            <a:pPr>
              <a:defRPr/>
            </a:pPr>
            <a:fld id="{0AA7ABF4-EDA5-804F-A12D-D6FA702DD8FB}"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763285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C24256-3A91-D14E-9863-98D9B72B78E0}"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095764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119F12-A0F3-ED4F-A81F-C0CC12E4B9C1}"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396372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0C9F76-9D75-7448-B5A9-96BC66541A70}"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818437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AB6136-76CE-DC47-9C76-6C481BBD7CE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902681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7813"/>
            <a:ext cx="2057400" cy="5853112"/>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7813"/>
            <a:ext cx="6019800" cy="585311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E7C68F-5C91-1548-AE23-3484F3AC15F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9562647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AndTx" preserve="1">
  <p:cSld name="Título, 2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p>
        </p:txBody>
      </p:sp>
      <p:sp>
        <p:nvSpPr>
          <p:cNvPr id="3" name="2 Marcador de contenido"/>
          <p:cNvSpPr>
            <a:spLocks noGrp="1"/>
          </p:cNvSpPr>
          <p:nvPr>
            <p:ph sz="quarter" idx="1"/>
          </p:nvPr>
        </p:nvSpPr>
        <p:spPr>
          <a:xfrm>
            <a:off x="457200" y="1600200"/>
            <a:ext cx="4038600" cy="21891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57200" y="3941763"/>
            <a:ext cx="4038600" cy="218916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half" idx="3"/>
          </p:nvPr>
        </p:nvSpPr>
        <p:spPr>
          <a:xfrm>
            <a:off x="4648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8" name="Rectangle 6"/>
          <p:cNvSpPr>
            <a:spLocks noGrp="1" noChangeArrowheads="1"/>
          </p:cNvSpPr>
          <p:nvPr>
            <p:ph type="sldNum" sz="quarter" idx="12"/>
          </p:nvPr>
        </p:nvSpPr>
        <p:spPr>
          <a:ln/>
        </p:spPr>
        <p:txBody>
          <a:bodyPr/>
          <a:lstStyle>
            <a:lvl1pPr>
              <a:defRPr/>
            </a:lvl1pPr>
          </a:lstStyle>
          <a:p>
            <a:pPr>
              <a:defRPr/>
            </a:pPr>
            <a:fld id="{BBC6E94E-1A7A-3C4F-AAEB-E01094F69A7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921028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p>
        </p:txBody>
      </p:sp>
      <p:sp>
        <p:nvSpPr>
          <p:cNvPr id="3" name="2 Marcador de imágenes prediseñadas"/>
          <p:cNvSpPr>
            <a:spLocks noGrp="1"/>
          </p:cNvSpPr>
          <p:nvPr>
            <p:ph type="clipArt" sz="half" idx="1"/>
          </p:nvPr>
        </p:nvSpPr>
        <p:spPr>
          <a:xfrm>
            <a:off x="457200" y="1600200"/>
            <a:ext cx="4038600" cy="4530725"/>
          </a:xfrm>
        </p:spPr>
        <p:txBody>
          <a:bodyPr/>
          <a:lstStyle/>
          <a:p>
            <a:pPr lvl="0"/>
            <a:endParaRPr lang="es-ES" noProof="0"/>
          </a:p>
        </p:txBody>
      </p:sp>
      <p:sp>
        <p:nvSpPr>
          <p:cNvPr id="4" name="3 Marcador de texto"/>
          <p:cNvSpPr>
            <a:spLocks noGrp="1"/>
          </p:cNvSpPr>
          <p:nvPr>
            <p:ph type="body" sz="half" idx="2"/>
          </p:nvPr>
        </p:nvSpPr>
        <p:spPr>
          <a:xfrm>
            <a:off x="4648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F06A4-EEC4-B344-81AA-31FFD72C5BC0}"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69852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E91BDB40-7C18-C547-B475-C2E214ED5424}" type="datetimeFigureOut">
              <a:rPr lang="es-ES" smtClean="0"/>
              <a:t>24/10/23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3660D57-461C-784D-9EA7-C122EBBA71C9}" type="slidenum">
              <a:rPr lang="es-ES" smtClean="0"/>
              <a:t>‹Nº›</a:t>
            </a:fld>
            <a:endParaRPr lang="es-ES"/>
          </a:p>
        </p:txBody>
      </p:sp>
    </p:spTree>
    <p:extLst>
      <p:ext uri="{BB962C8B-B14F-4D97-AF65-F5344CB8AC3E}">
        <p14:creationId xmlns:p14="http://schemas.microsoft.com/office/powerpoint/2010/main" val="3143465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457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EF8A91-D325-B54C-AEA6-A7D48C18796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515376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648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CBFE48-8F6F-324F-B531-A80F4587ECD1}"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393730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s-E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1981200" y="4724400"/>
            <a:ext cx="6511925"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s-ES">
              <a:solidFill>
                <a:srgbClr val="000000"/>
              </a:solidFill>
              <a:latin typeface="Arial" charset="0"/>
              <a:ea typeface="ＭＳ Ｐゴシック" charset="0"/>
              <a:cs typeface="ＭＳ Ｐゴシック" charset="0"/>
            </a:endParaRPr>
          </a:p>
        </p:txBody>
      </p:sp>
      <p:sp>
        <p:nvSpPr>
          <p:cNvPr id="39938" name="Rectangle 2"/>
          <p:cNvSpPr>
            <a:spLocks noGrp="1" noChangeArrowheads="1"/>
          </p:cNvSpPr>
          <p:nvPr>
            <p:ph type="ctrTitle"/>
          </p:nvPr>
        </p:nvSpPr>
        <p:spPr>
          <a:xfrm>
            <a:off x="914400" y="1524000"/>
            <a:ext cx="7623175" cy="1752600"/>
          </a:xfrm>
        </p:spPr>
        <p:txBody>
          <a:bodyPr/>
          <a:lstStyle>
            <a:lvl1pPr>
              <a:defRPr sz="5000"/>
            </a:lvl1pPr>
          </a:lstStyle>
          <a:p>
            <a:r>
              <a:rPr lang="es-ES" altLang="en-US"/>
              <a:t>Haga clic para cambiar el estilo de título	</a:t>
            </a:r>
          </a:p>
        </p:txBody>
      </p:sp>
      <p:sp>
        <p:nvSpPr>
          <p:cNvPr id="3993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s-ES" altLang="en-US"/>
              <a:t>Haga clic para modificar el estilo de subtítulo del patrón</a:t>
            </a:r>
          </a:p>
        </p:txBody>
      </p:sp>
      <p:sp>
        <p:nvSpPr>
          <p:cNvPr id="6" name="Rectangle 4"/>
          <p:cNvSpPr>
            <a:spLocks noGrp="1" noChangeArrowheads="1"/>
          </p:cNvSpPr>
          <p:nvPr>
            <p:ph type="dt" sz="half" idx="10"/>
          </p:nvPr>
        </p:nvSpPr>
        <p:spPr/>
        <p:txBody>
          <a:bodyPr/>
          <a:lstStyle>
            <a:lvl1pPr>
              <a:defRPr/>
            </a:lvl1pPr>
          </a:lstStyle>
          <a:p>
            <a:pPr>
              <a:defRPr/>
            </a:pPr>
            <a:endParaRPr lang="es-ES" altLang="en-US">
              <a:solidFill>
                <a:srgbClr val="000000"/>
              </a:solidFill>
              <a:latin typeface="Garamond"/>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s-ES" altLang="en-US">
              <a:solidFill>
                <a:srgbClr val="000000"/>
              </a:solidFill>
              <a:latin typeface="Garamond"/>
            </a:endParaRPr>
          </a:p>
        </p:txBody>
      </p:sp>
      <p:sp>
        <p:nvSpPr>
          <p:cNvPr id="8" name="Rectangle 6"/>
          <p:cNvSpPr>
            <a:spLocks noGrp="1" noChangeArrowheads="1"/>
          </p:cNvSpPr>
          <p:nvPr>
            <p:ph type="sldNum" sz="quarter" idx="12"/>
          </p:nvPr>
        </p:nvSpPr>
        <p:spPr/>
        <p:txBody>
          <a:bodyPr/>
          <a:lstStyle>
            <a:lvl1pPr>
              <a:defRPr/>
            </a:lvl1pPr>
          </a:lstStyle>
          <a:p>
            <a:pPr>
              <a:defRPr/>
            </a:pPr>
            <a:fld id="{7A26E426-7446-BB48-A19C-C4707E8017C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830052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6F32DA-84DC-C241-A45D-3F5ACA81A40F}"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5698931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90E33E-67A4-9C4D-9EBE-5E734875A598}"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938427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1CF55E-66D8-1B4D-8A68-A411590F1FA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898565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2A4C5F-A70B-6547-9AA5-F031AD7C2B4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8498944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5" name="Rectangle 6"/>
          <p:cNvSpPr>
            <a:spLocks noGrp="1" noChangeArrowheads="1"/>
          </p:cNvSpPr>
          <p:nvPr>
            <p:ph type="sldNum" sz="quarter" idx="12"/>
          </p:nvPr>
        </p:nvSpPr>
        <p:spPr>
          <a:ln/>
        </p:spPr>
        <p:txBody>
          <a:bodyPr/>
          <a:lstStyle>
            <a:lvl1pPr>
              <a:defRPr/>
            </a:lvl1pPr>
          </a:lstStyle>
          <a:p>
            <a:pPr>
              <a:defRPr/>
            </a:pPr>
            <a:fld id="{0AA7ABF4-EDA5-804F-A12D-D6FA702DD8FB}"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81823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C24256-3A91-D14E-9863-98D9B72B78E0}"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917558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119F12-A0F3-ED4F-A81F-C0CC12E4B9C1}"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018646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E91BDB40-7C18-C547-B475-C2E214ED5424}" type="datetimeFigureOut">
              <a:rPr lang="es-ES" smtClean="0"/>
              <a:t>24/10/23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63660D57-461C-784D-9EA7-C122EBBA71C9}" type="slidenum">
              <a:rPr lang="es-ES" smtClean="0"/>
              <a:t>‹Nº›</a:t>
            </a:fld>
            <a:endParaRPr lang="es-ES"/>
          </a:p>
        </p:txBody>
      </p:sp>
    </p:spTree>
    <p:extLst>
      <p:ext uri="{BB962C8B-B14F-4D97-AF65-F5344CB8AC3E}">
        <p14:creationId xmlns:p14="http://schemas.microsoft.com/office/powerpoint/2010/main" val="2284071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0C9F76-9D75-7448-B5A9-96BC66541A70}"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9105340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AB6136-76CE-DC47-9C76-6C481BBD7CE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376850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7813"/>
            <a:ext cx="2057400" cy="5853112"/>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7813"/>
            <a:ext cx="6019800" cy="585311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E7C68F-5C91-1548-AE23-3484F3AC15FC}"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8114115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AndTx" preserve="1">
  <p:cSld name="Título, 2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p>
        </p:txBody>
      </p:sp>
      <p:sp>
        <p:nvSpPr>
          <p:cNvPr id="3" name="2 Marcador de contenido"/>
          <p:cNvSpPr>
            <a:spLocks noGrp="1"/>
          </p:cNvSpPr>
          <p:nvPr>
            <p:ph sz="quarter" idx="1"/>
          </p:nvPr>
        </p:nvSpPr>
        <p:spPr>
          <a:xfrm>
            <a:off x="457200" y="1600200"/>
            <a:ext cx="4038600" cy="21891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57200" y="3941763"/>
            <a:ext cx="4038600" cy="218916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half" idx="3"/>
          </p:nvPr>
        </p:nvSpPr>
        <p:spPr>
          <a:xfrm>
            <a:off x="4648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8" name="Rectangle 6"/>
          <p:cNvSpPr>
            <a:spLocks noGrp="1" noChangeArrowheads="1"/>
          </p:cNvSpPr>
          <p:nvPr>
            <p:ph type="sldNum" sz="quarter" idx="12"/>
          </p:nvPr>
        </p:nvSpPr>
        <p:spPr>
          <a:ln/>
        </p:spPr>
        <p:txBody>
          <a:bodyPr/>
          <a:lstStyle>
            <a:lvl1pPr>
              <a:defRPr/>
            </a:lvl1pPr>
          </a:lstStyle>
          <a:p>
            <a:pPr>
              <a:defRPr/>
            </a:pPr>
            <a:fld id="{BBC6E94E-1A7A-3C4F-AAEB-E01094F69A7E}"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090100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p>
        </p:txBody>
      </p:sp>
      <p:sp>
        <p:nvSpPr>
          <p:cNvPr id="3" name="2 Marcador de imágenes prediseñadas"/>
          <p:cNvSpPr>
            <a:spLocks noGrp="1"/>
          </p:cNvSpPr>
          <p:nvPr>
            <p:ph type="clipArt" sz="half" idx="1"/>
          </p:nvPr>
        </p:nvSpPr>
        <p:spPr>
          <a:xfrm>
            <a:off x="457200" y="1600200"/>
            <a:ext cx="4038600" cy="4530725"/>
          </a:xfrm>
        </p:spPr>
        <p:txBody>
          <a:bodyPr/>
          <a:lstStyle/>
          <a:p>
            <a:pPr lvl="0"/>
            <a:endParaRPr lang="es-ES" noProof="0"/>
          </a:p>
        </p:txBody>
      </p:sp>
      <p:sp>
        <p:nvSpPr>
          <p:cNvPr id="4" name="3 Marcador de texto"/>
          <p:cNvSpPr>
            <a:spLocks noGrp="1"/>
          </p:cNvSpPr>
          <p:nvPr>
            <p:ph type="body" sz="half" idx="2"/>
          </p:nvPr>
        </p:nvSpPr>
        <p:spPr>
          <a:xfrm>
            <a:off x="4648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F06A4-EEC4-B344-81AA-31FFD72C5BC0}"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087915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457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EF8A91-D325-B54C-AEA6-A7D48C18796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942236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648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solidFill>
                <a:srgbClr val="000000"/>
              </a:solidFill>
              <a:latin typeface="Garamond"/>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solidFill>
                <a:srgbClr val="000000"/>
              </a:solidFill>
              <a:latin typeface="Garamond"/>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CBFE48-8F6F-324F-B531-A80F4587ECD1}"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377316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E91BDB40-7C18-C547-B475-C2E214ED5424}" type="datetimeFigureOut">
              <a:rPr lang="es-ES" smtClean="0"/>
              <a:t>24/10/23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63660D57-461C-784D-9EA7-C122EBBA71C9}" type="slidenum">
              <a:rPr lang="es-ES" smtClean="0"/>
              <a:t>‹Nº›</a:t>
            </a:fld>
            <a:endParaRPr lang="es-ES"/>
          </a:p>
        </p:txBody>
      </p:sp>
    </p:spTree>
    <p:extLst>
      <p:ext uri="{BB962C8B-B14F-4D97-AF65-F5344CB8AC3E}">
        <p14:creationId xmlns:p14="http://schemas.microsoft.com/office/powerpoint/2010/main" val="2041571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91BDB40-7C18-C547-B475-C2E214ED5424}" type="datetimeFigureOut">
              <a:rPr lang="es-ES" smtClean="0"/>
              <a:t>24/10/23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63660D57-461C-784D-9EA7-C122EBBA71C9}" type="slidenum">
              <a:rPr lang="es-ES" smtClean="0"/>
              <a:t>‹Nº›</a:t>
            </a:fld>
            <a:endParaRPr lang="es-ES"/>
          </a:p>
        </p:txBody>
      </p:sp>
    </p:spTree>
    <p:extLst>
      <p:ext uri="{BB962C8B-B14F-4D97-AF65-F5344CB8AC3E}">
        <p14:creationId xmlns:p14="http://schemas.microsoft.com/office/powerpoint/2010/main" val="112677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E91BDB40-7C18-C547-B475-C2E214ED5424}" type="datetimeFigureOut">
              <a:rPr lang="es-ES" smtClean="0"/>
              <a:t>24/10/23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3660D57-461C-784D-9EA7-C122EBBA71C9}" type="slidenum">
              <a:rPr lang="es-ES" smtClean="0"/>
              <a:t>‹Nº›</a:t>
            </a:fld>
            <a:endParaRPr lang="es-ES"/>
          </a:p>
        </p:txBody>
      </p:sp>
    </p:spTree>
    <p:extLst>
      <p:ext uri="{BB962C8B-B14F-4D97-AF65-F5344CB8AC3E}">
        <p14:creationId xmlns:p14="http://schemas.microsoft.com/office/powerpoint/2010/main" val="1727849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E91BDB40-7C18-C547-B475-C2E214ED5424}" type="datetimeFigureOut">
              <a:rPr lang="es-ES" smtClean="0"/>
              <a:t>24/10/23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3660D57-461C-784D-9EA7-C122EBBA71C9}" type="slidenum">
              <a:rPr lang="es-ES" smtClean="0"/>
              <a:t>‹Nº›</a:t>
            </a:fld>
            <a:endParaRPr lang="es-ES"/>
          </a:p>
        </p:txBody>
      </p:sp>
    </p:spTree>
    <p:extLst>
      <p:ext uri="{BB962C8B-B14F-4D97-AF65-F5344CB8AC3E}">
        <p14:creationId xmlns:p14="http://schemas.microsoft.com/office/powerpoint/2010/main" val="3902289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BDB40-7C18-C547-B475-C2E214ED5424}" type="datetimeFigureOut">
              <a:rPr lang="es-ES" smtClean="0"/>
              <a:t>24/10/23</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60D57-461C-784D-9EA7-C122EBBA71C9}" type="slidenum">
              <a:rPr lang="es-ES" smtClean="0"/>
              <a:t>‹Nº›</a:t>
            </a:fld>
            <a:endParaRPr lang="es-ES"/>
          </a:p>
        </p:txBody>
      </p:sp>
    </p:spTree>
    <p:extLst>
      <p:ext uri="{BB962C8B-B14F-4D97-AF65-F5344CB8AC3E}">
        <p14:creationId xmlns:p14="http://schemas.microsoft.com/office/powerpoint/2010/main" val="1269234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891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ea typeface="+mn-ea"/>
                <a:cs typeface="+mn-cs"/>
              </a:defRPr>
            </a:lvl1pPr>
          </a:lstStyle>
          <a:p>
            <a:pPr defTabSz="914400" fontAlgn="base">
              <a:spcBef>
                <a:spcPct val="0"/>
              </a:spcBef>
              <a:spcAft>
                <a:spcPct val="0"/>
              </a:spcAft>
              <a:defRPr/>
            </a:pPr>
            <a:endParaRPr lang="es-ES" altLang="en-US">
              <a:solidFill>
                <a:srgbClr val="000000"/>
              </a:solidFill>
              <a:latin typeface="Garamond"/>
            </a:endParaRPr>
          </a:p>
        </p:txBody>
      </p:sp>
      <p:sp>
        <p:nvSpPr>
          <p:cNvPr id="389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ea typeface="+mn-ea"/>
                <a:cs typeface="+mn-cs"/>
              </a:defRPr>
            </a:lvl1pPr>
          </a:lstStyle>
          <a:p>
            <a:pPr defTabSz="914400" fontAlgn="base">
              <a:spcBef>
                <a:spcPct val="0"/>
              </a:spcBef>
              <a:spcAft>
                <a:spcPct val="0"/>
              </a:spcAft>
              <a:defRPr/>
            </a:pPr>
            <a:endParaRPr lang="es-ES" altLang="en-US">
              <a:solidFill>
                <a:srgbClr val="000000"/>
              </a:solidFill>
              <a:latin typeface="Garamond"/>
            </a:endParaRPr>
          </a:p>
        </p:txBody>
      </p:sp>
      <p:sp>
        <p:nvSpPr>
          <p:cNvPr id="3891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charset="0"/>
              </a:defRPr>
            </a:lvl1pPr>
          </a:lstStyle>
          <a:p>
            <a:pPr defTabSz="914400" fontAlgn="base">
              <a:spcBef>
                <a:spcPct val="0"/>
              </a:spcBef>
              <a:spcAft>
                <a:spcPct val="0"/>
              </a:spcAft>
              <a:defRPr/>
            </a:pPr>
            <a:fld id="{7DD8372C-5BE4-EA4E-B14E-C8851F4DD75F}" type="slidenum">
              <a:rPr lang="es-ES">
                <a:solidFill>
                  <a:srgbClr val="000000"/>
                </a:solidFill>
                <a:ea typeface="ＭＳ Ｐゴシック" charset="0"/>
                <a:cs typeface="ＭＳ Ｐゴシック" charset="0"/>
              </a:rPr>
              <a:pPr defTabSz="914400" fontAlgn="base">
                <a:spcBef>
                  <a:spcPct val="0"/>
                </a:spcBef>
                <a:spcAft>
                  <a:spcPct val="0"/>
                </a:spcAft>
                <a:defRPr/>
              </a:pPr>
              <a:t>‹Nº›</a:t>
            </a:fld>
            <a:endParaRPr lang="es-E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70335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30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891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ea typeface="+mn-ea"/>
                <a:cs typeface="+mn-cs"/>
              </a:defRPr>
            </a:lvl1pPr>
          </a:lstStyle>
          <a:p>
            <a:pPr defTabSz="914400" fontAlgn="base">
              <a:spcBef>
                <a:spcPct val="0"/>
              </a:spcBef>
              <a:spcAft>
                <a:spcPct val="0"/>
              </a:spcAft>
              <a:defRPr/>
            </a:pPr>
            <a:endParaRPr lang="es-ES" altLang="en-US">
              <a:solidFill>
                <a:srgbClr val="000000"/>
              </a:solidFill>
              <a:latin typeface="Garamond"/>
            </a:endParaRPr>
          </a:p>
        </p:txBody>
      </p:sp>
      <p:sp>
        <p:nvSpPr>
          <p:cNvPr id="389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ea typeface="+mn-ea"/>
                <a:cs typeface="+mn-cs"/>
              </a:defRPr>
            </a:lvl1pPr>
          </a:lstStyle>
          <a:p>
            <a:pPr defTabSz="914400" fontAlgn="base">
              <a:spcBef>
                <a:spcPct val="0"/>
              </a:spcBef>
              <a:spcAft>
                <a:spcPct val="0"/>
              </a:spcAft>
              <a:defRPr/>
            </a:pPr>
            <a:endParaRPr lang="es-ES" altLang="en-US">
              <a:solidFill>
                <a:srgbClr val="000000"/>
              </a:solidFill>
              <a:latin typeface="Garamond"/>
            </a:endParaRPr>
          </a:p>
        </p:txBody>
      </p:sp>
      <p:sp>
        <p:nvSpPr>
          <p:cNvPr id="3891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charset="0"/>
              </a:defRPr>
            </a:lvl1pPr>
          </a:lstStyle>
          <a:p>
            <a:pPr defTabSz="914400" fontAlgn="base">
              <a:spcBef>
                <a:spcPct val="0"/>
              </a:spcBef>
              <a:spcAft>
                <a:spcPct val="0"/>
              </a:spcAft>
              <a:defRPr/>
            </a:pPr>
            <a:fld id="{7DD8372C-5BE4-EA4E-B14E-C8851F4DD75F}" type="slidenum">
              <a:rPr lang="es-ES">
                <a:solidFill>
                  <a:srgbClr val="000000"/>
                </a:solidFill>
                <a:ea typeface="ＭＳ Ｐゴシック" charset="0"/>
                <a:cs typeface="ＭＳ Ｐゴシック" charset="0"/>
              </a:rPr>
              <a:pPr defTabSz="914400" fontAlgn="base">
                <a:spcBef>
                  <a:spcPct val="0"/>
                </a:spcBef>
                <a:spcAft>
                  <a:spcPct val="0"/>
                </a:spcAft>
                <a:defRPr/>
              </a:pPr>
              <a:t>‹Nº›</a:t>
            </a:fld>
            <a:endParaRPr lang="es-E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65400123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30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891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ea typeface="+mn-ea"/>
                <a:cs typeface="+mn-cs"/>
              </a:defRPr>
            </a:lvl1pPr>
          </a:lstStyle>
          <a:p>
            <a:pPr defTabSz="914400" fontAlgn="base">
              <a:spcBef>
                <a:spcPct val="0"/>
              </a:spcBef>
              <a:spcAft>
                <a:spcPct val="0"/>
              </a:spcAft>
              <a:defRPr/>
            </a:pPr>
            <a:endParaRPr lang="es-ES" altLang="en-US">
              <a:solidFill>
                <a:srgbClr val="000000"/>
              </a:solidFill>
              <a:latin typeface="Garamond"/>
            </a:endParaRPr>
          </a:p>
        </p:txBody>
      </p:sp>
      <p:sp>
        <p:nvSpPr>
          <p:cNvPr id="389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ea typeface="+mn-ea"/>
                <a:cs typeface="+mn-cs"/>
              </a:defRPr>
            </a:lvl1pPr>
          </a:lstStyle>
          <a:p>
            <a:pPr defTabSz="914400" fontAlgn="base">
              <a:spcBef>
                <a:spcPct val="0"/>
              </a:spcBef>
              <a:spcAft>
                <a:spcPct val="0"/>
              </a:spcAft>
              <a:defRPr/>
            </a:pPr>
            <a:endParaRPr lang="es-ES" altLang="en-US">
              <a:solidFill>
                <a:srgbClr val="000000"/>
              </a:solidFill>
              <a:latin typeface="Garamond"/>
            </a:endParaRPr>
          </a:p>
        </p:txBody>
      </p:sp>
      <p:sp>
        <p:nvSpPr>
          <p:cNvPr id="3891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charset="0"/>
              </a:defRPr>
            </a:lvl1pPr>
          </a:lstStyle>
          <a:p>
            <a:pPr defTabSz="914400" fontAlgn="base">
              <a:spcBef>
                <a:spcPct val="0"/>
              </a:spcBef>
              <a:spcAft>
                <a:spcPct val="0"/>
              </a:spcAft>
              <a:defRPr/>
            </a:pPr>
            <a:fld id="{7DD8372C-5BE4-EA4E-B14E-C8851F4DD75F}" type="slidenum">
              <a:rPr lang="es-ES">
                <a:solidFill>
                  <a:srgbClr val="000000"/>
                </a:solidFill>
                <a:ea typeface="ＭＳ Ｐゴシック" charset="0"/>
                <a:cs typeface="ＭＳ Ｐゴシック" charset="0"/>
              </a:rPr>
              <a:pPr defTabSz="914400" fontAlgn="base">
                <a:spcBef>
                  <a:spcPct val="0"/>
                </a:spcBef>
                <a:spcAft>
                  <a:spcPct val="0"/>
                </a:spcAft>
                <a:defRPr/>
              </a:pPr>
              <a:t>‹Nº›</a:t>
            </a:fld>
            <a:endParaRPr lang="es-E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55464564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30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8.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31.jpeg"/></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5764" y="5395059"/>
            <a:ext cx="757084" cy="399537"/>
          </a:xfrm>
          <a:prstGeom prst="rect">
            <a:avLst/>
          </a:prstGeom>
        </p:spPr>
      </p:pic>
      <p:sp>
        <p:nvSpPr>
          <p:cNvPr id="9" name="Título 1"/>
          <p:cNvSpPr txBox="1">
            <a:spLocks/>
          </p:cNvSpPr>
          <p:nvPr/>
        </p:nvSpPr>
        <p:spPr>
          <a:xfrm>
            <a:off x="2850356" y="3029324"/>
            <a:ext cx="6182916" cy="692638"/>
          </a:xfrm>
          <a:prstGeom prst="rect">
            <a:avLst/>
          </a:prstGeom>
        </p:spPr>
        <p:txBody>
          <a:bodyPr vert="horz" lIns="34290" tIns="17145" rIns="34290" bIns="17145" rtlCol="0" anchor="ctr">
            <a:no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s-ES" sz="4800" dirty="0">
                <a:solidFill>
                  <a:schemeClr val="bg1"/>
                </a:solidFill>
                <a:latin typeface="Trebuchet MS" panose="020B0603020202020204" pitchFamily="34" charset="0"/>
              </a:rPr>
              <a:t>Conceptos generales de los trastornos del espectro del autismo TEA</a:t>
            </a:r>
            <a:endParaRPr lang="en-US" sz="4800" dirty="0">
              <a:solidFill>
                <a:schemeClr val="bg1"/>
              </a:solidFill>
              <a:latin typeface="Trebuchet MS" panose="020B0603020202020204" pitchFamily="34" charset="0"/>
            </a:endParaRPr>
          </a:p>
        </p:txBody>
      </p:sp>
      <p:sp>
        <p:nvSpPr>
          <p:cNvPr id="10" name="Subtítulo 2"/>
          <p:cNvSpPr txBox="1">
            <a:spLocks/>
          </p:cNvSpPr>
          <p:nvPr/>
        </p:nvSpPr>
        <p:spPr>
          <a:xfrm>
            <a:off x="3112226" y="3721962"/>
            <a:ext cx="2643195" cy="609327"/>
          </a:xfrm>
          <a:prstGeom prst="rect">
            <a:avLst/>
          </a:prstGeom>
        </p:spPr>
        <p:txBody>
          <a:bodyPr vert="horz" lIns="34290" tIns="17145" rIns="34290" bIns="17145"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s-ES" sz="3750" dirty="0">
                <a:solidFill>
                  <a:schemeClr val="bg1"/>
                </a:solidFill>
                <a:latin typeface="Trebuchet MS" panose="020B0603020202020204" pitchFamily="34" charset="0"/>
              </a:rPr>
              <a:t> </a:t>
            </a:r>
            <a:endParaRPr lang="en-US" sz="3750" dirty="0">
              <a:solidFill>
                <a:schemeClr val="bg1"/>
              </a:solidFill>
              <a:latin typeface="Trebuchet MS" panose="020B0603020202020204" pitchFamily="34" charset="0"/>
            </a:endParaRPr>
          </a:p>
        </p:txBody>
      </p:sp>
      <p:sp>
        <p:nvSpPr>
          <p:cNvPr id="6" name="CuadroTexto 7">
            <a:extLst>
              <a:ext uri="{FF2B5EF4-FFF2-40B4-BE49-F238E27FC236}">
                <a16:creationId xmlns:a16="http://schemas.microsoft.com/office/drawing/2014/main" id="{000F634C-0AA4-A542-98E3-26127152CB62}"/>
              </a:ext>
            </a:extLst>
          </p:cNvPr>
          <p:cNvSpPr txBox="1">
            <a:spLocks noChangeArrowheads="1"/>
          </p:cNvSpPr>
          <p:nvPr/>
        </p:nvSpPr>
        <p:spPr bwMode="auto">
          <a:xfrm>
            <a:off x="5272913" y="4381852"/>
            <a:ext cx="31861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s-ES" altLang="es-ES" i="1" dirty="0">
                <a:solidFill>
                  <a:schemeClr val="bg1"/>
                </a:solidFill>
                <a:latin typeface="Times New Roman" panose="02020603050405020304" pitchFamily="18" charset="0"/>
              </a:rPr>
              <a:t>José Ramón Alonso</a:t>
            </a:r>
          </a:p>
          <a:p>
            <a:pPr eaLnBrk="1" hangingPunct="1">
              <a:spcBef>
                <a:spcPct val="0"/>
              </a:spcBef>
              <a:buClrTx/>
              <a:buSzTx/>
              <a:buFontTx/>
              <a:buNone/>
            </a:pPr>
            <a:endParaRPr lang="es-ES" altLang="es-ES" sz="1800" dirty="0">
              <a:solidFill>
                <a:srgbClr val="000000"/>
              </a:solidFill>
              <a:latin typeface="Times New Roman" panose="02020603050405020304" pitchFamily="18" charset="0"/>
            </a:endParaRPr>
          </a:p>
        </p:txBody>
      </p:sp>
      <p:sp>
        <p:nvSpPr>
          <p:cNvPr id="11" name="CuadroTexto 3">
            <a:extLst>
              <a:ext uri="{FF2B5EF4-FFF2-40B4-BE49-F238E27FC236}">
                <a16:creationId xmlns:a16="http://schemas.microsoft.com/office/drawing/2014/main" id="{96C760AA-A767-E74A-873D-C48A2E68D0C0}"/>
              </a:ext>
            </a:extLst>
          </p:cNvPr>
          <p:cNvSpPr txBox="1">
            <a:spLocks noChangeArrowheads="1"/>
          </p:cNvSpPr>
          <p:nvPr/>
        </p:nvSpPr>
        <p:spPr bwMode="auto">
          <a:xfrm>
            <a:off x="956168" y="4443004"/>
            <a:ext cx="2538413" cy="148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s-ES" altLang="es-ES" sz="2100" dirty="0">
              <a:solidFill>
                <a:schemeClr val="bg1"/>
              </a:solidFill>
              <a:latin typeface="Times New Roman" panose="02020603050405020304" pitchFamily="18" charset="0"/>
            </a:endParaRPr>
          </a:p>
          <a:p>
            <a:pPr>
              <a:lnSpc>
                <a:spcPts val="4500"/>
              </a:lnSpc>
              <a:spcBef>
                <a:spcPct val="0"/>
              </a:spcBef>
              <a:buClrTx/>
              <a:buSzTx/>
              <a:buNone/>
            </a:pPr>
            <a:r>
              <a:rPr lang="es-ES" altLang="es-ES" sz="2100" dirty="0">
                <a:solidFill>
                  <a:schemeClr val="bg1"/>
                </a:solidFill>
                <a:latin typeface="Times New Roman" panose="02020603050405020304" pitchFamily="18" charset="0"/>
              </a:rPr>
              <a:t>	</a:t>
            </a:r>
            <a:r>
              <a:rPr lang="es-ES" altLang="es-ES" sz="2100" dirty="0" err="1">
                <a:solidFill>
                  <a:schemeClr val="bg1"/>
                </a:solidFill>
                <a:latin typeface="Times New Roman" panose="02020603050405020304" pitchFamily="18" charset="0"/>
              </a:rPr>
              <a:t>jralonso.es</a:t>
            </a:r>
            <a:endParaRPr lang="es-ES" altLang="es-ES" sz="2100" dirty="0">
              <a:solidFill>
                <a:schemeClr val="bg1"/>
              </a:solidFill>
              <a:latin typeface="Times New Roman" panose="02020603050405020304" pitchFamily="18" charset="0"/>
            </a:endParaRPr>
          </a:p>
          <a:p>
            <a:pPr>
              <a:lnSpc>
                <a:spcPts val="4500"/>
              </a:lnSpc>
              <a:spcBef>
                <a:spcPct val="0"/>
              </a:spcBef>
              <a:buClrTx/>
              <a:buSzTx/>
              <a:buNone/>
            </a:pPr>
            <a:r>
              <a:rPr lang="es-ES" altLang="es-ES" sz="2100" dirty="0">
                <a:solidFill>
                  <a:schemeClr val="bg1"/>
                </a:solidFill>
                <a:latin typeface="Times New Roman" panose="02020603050405020304" pitchFamily="18" charset="0"/>
              </a:rPr>
              <a:t>	@jralonso3</a:t>
            </a:r>
          </a:p>
        </p:txBody>
      </p:sp>
      <p:pic>
        <p:nvPicPr>
          <p:cNvPr id="12" name="Imagen 6">
            <a:extLst>
              <a:ext uri="{FF2B5EF4-FFF2-40B4-BE49-F238E27FC236}">
                <a16:creationId xmlns:a16="http://schemas.microsoft.com/office/drawing/2014/main" id="{6946EC56-CB81-6244-A2F3-84A670C8F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679" y="4997978"/>
            <a:ext cx="378619"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5">
            <a:extLst>
              <a:ext uri="{FF2B5EF4-FFF2-40B4-BE49-F238E27FC236}">
                <a16:creationId xmlns:a16="http://schemas.microsoft.com/office/drawing/2014/main" id="{FF9C3A90-50FE-FD48-8B45-BA2C8015AD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890" y="5524869"/>
            <a:ext cx="432197" cy="35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1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946400" y="0"/>
            <a:ext cx="3241052" cy="6858000"/>
          </a:xfrm>
          <a:prstGeom prst="rect">
            <a:avLst/>
          </a:prstGeom>
        </p:spPr>
      </p:pic>
    </p:spTree>
    <p:extLst>
      <p:ext uri="{BB962C8B-B14F-4D97-AF65-F5344CB8AC3E}">
        <p14:creationId xmlns:p14="http://schemas.microsoft.com/office/powerpoint/2010/main" val="3074735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E7589CD-D752-7E42-84FA-AC40D450C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795" y="683172"/>
            <a:ext cx="4608261" cy="5833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249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1">
            <a:extLst>
              <a:ext uri="{FF2B5EF4-FFF2-40B4-BE49-F238E27FC236}">
                <a16:creationId xmlns:a16="http://schemas.microsoft.com/office/drawing/2014/main" id="{95665497-6264-C947-946D-D8704BF6A3EB}"/>
              </a:ext>
            </a:extLst>
          </p:cNvPr>
          <p:cNvPicPr>
            <a:picLocks noChangeAspect="1"/>
          </p:cNvPicPr>
          <p:nvPr/>
        </p:nvPicPr>
        <p:blipFill rotWithShape="1">
          <a:blip r:embed="rId2">
            <a:extLst>
              <a:ext uri="{28A0092B-C50C-407E-A947-70E740481C1C}">
                <a14:useLocalDpi xmlns:a14="http://schemas.microsoft.com/office/drawing/2010/main" val="0"/>
              </a:ext>
            </a:extLst>
          </a:blip>
          <a:srcRect l="11317" r="-1"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9846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09800" y="469900"/>
            <a:ext cx="4711700" cy="5918200"/>
          </a:xfrm>
          <a:prstGeom prst="rect">
            <a:avLst/>
          </a:prstGeom>
        </p:spPr>
      </p:pic>
    </p:spTree>
    <p:extLst>
      <p:ext uri="{BB962C8B-B14F-4D97-AF65-F5344CB8AC3E}">
        <p14:creationId xmlns:p14="http://schemas.microsoft.com/office/powerpoint/2010/main" val="2516223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527300" y="0"/>
            <a:ext cx="4076766" cy="6858000"/>
          </a:xfrm>
          <a:prstGeom prst="rect">
            <a:avLst/>
          </a:prstGeom>
        </p:spPr>
      </p:pic>
    </p:spTree>
    <p:extLst>
      <p:ext uri="{BB962C8B-B14F-4D97-AF65-F5344CB8AC3E}">
        <p14:creationId xmlns:p14="http://schemas.microsoft.com/office/powerpoint/2010/main" val="856908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5CE9A50-0ACC-7E40-BF2F-82C7C69B2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0659" y="451945"/>
            <a:ext cx="3915894" cy="5854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547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ítulo 1"/>
          <p:cNvSpPr>
            <a:spLocks noGrp="1"/>
          </p:cNvSpPr>
          <p:nvPr>
            <p:ph type="title"/>
          </p:nvPr>
        </p:nvSpPr>
        <p:spPr>
          <a:xfrm>
            <a:off x="254000" y="88633"/>
            <a:ext cx="8229600" cy="1139825"/>
          </a:xfrm>
        </p:spPr>
        <p:txBody>
          <a:bodyPr/>
          <a:lstStyle/>
          <a:p>
            <a:r>
              <a:rPr lang="es-ES" dirty="0" err="1">
                <a:latin typeface="Garamond" charset="0"/>
              </a:rPr>
              <a:t>Hugh</a:t>
            </a:r>
            <a:r>
              <a:rPr lang="es-ES" dirty="0">
                <a:latin typeface="Garamond" charset="0"/>
              </a:rPr>
              <a:t> Blair de </a:t>
            </a:r>
            <a:r>
              <a:rPr lang="es-ES" dirty="0" err="1">
                <a:latin typeface="Garamond" charset="0"/>
              </a:rPr>
              <a:t>Borghe</a:t>
            </a:r>
            <a:endParaRPr lang="es-ES" dirty="0">
              <a:latin typeface="Garamond" charset="0"/>
            </a:endParaRPr>
          </a:p>
        </p:txBody>
      </p:sp>
      <p:sp>
        <p:nvSpPr>
          <p:cNvPr id="81922" name="Marcador de contenido 2"/>
          <p:cNvSpPr>
            <a:spLocks noGrp="1"/>
          </p:cNvSpPr>
          <p:nvPr>
            <p:ph idx="1"/>
          </p:nvPr>
        </p:nvSpPr>
        <p:spPr>
          <a:xfrm>
            <a:off x="157656" y="863333"/>
            <a:ext cx="8732344" cy="4530725"/>
          </a:xfrm>
        </p:spPr>
        <p:txBody>
          <a:bodyPr/>
          <a:lstStyle/>
          <a:p>
            <a:r>
              <a:rPr lang="es-ES" sz="2800" dirty="0"/>
              <a:t>Vivía con su familia y era capaz de llevar a cabo tareas básicas como vestirse y alimentarse. </a:t>
            </a:r>
          </a:p>
          <a:p>
            <a:r>
              <a:rPr lang="es-ES" sz="2800" dirty="0"/>
              <a:t>No tenía interés en conversar ni en la amistad y le gustaba vivir siguiendo rutinas estrictas. </a:t>
            </a:r>
          </a:p>
          <a:p>
            <a:r>
              <a:rPr lang="es-ES" sz="2800" dirty="0"/>
              <a:t>Su comportamiento era claramente peculiar desde la infancia y coleccionaba pelucas, plumas de pájaros y trozos de tela. </a:t>
            </a:r>
          </a:p>
          <a:p>
            <a:r>
              <a:rPr lang="es-ES" sz="2800" dirty="0"/>
              <a:t>A sus treinta y tantos años siempre llevaba la misma ropa, sin atender a su limpieza o moda. Él la reparaba periódicamente con parches de tela recortados de ropa perfecta, a menudo cogida sin permiso de sus dueños o estropeando algo valioso. </a:t>
            </a:r>
          </a:p>
        </p:txBody>
      </p:sp>
    </p:spTree>
    <p:extLst>
      <p:ext uri="{BB962C8B-B14F-4D97-AF65-F5344CB8AC3E}">
        <p14:creationId xmlns:p14="http://schemas.microsoft.com/office/powerpoint/2010/main" val="440193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ítulo 1"/>
          <p:cNvSpPr>
            <a:spLocks noGrp="1"/>
          </p:cNvSpPr>
          <p:nvPr>
            <p:ph type="title"/>
          </p:nvPr>
        </p:nvSpPr>
        <p:spPr>
          <a:xfrm>
            <a:off x="254000" y="277813"/>
            <a:ext cx="8229600" cy="1139825"/>
          </a:xfrm>
        </p:spPr>
        <p:txBody>
          <a:bodyPr/>
          <a:lstStyle/>
          <a:p>
            <a:r>
              <a:rPr lang="es-ES" dirty="0" err="1">
                <a:latin typeface="Garamond" charset="0"/>
              </a:rPr>
              <a:t>Hugh</a:t>
            </a:r>
            <a:r>
              <a:rPr lang="es-ES" dirty="0">
                <a:latin typeface="Garamond" charset="0"/>
              </a:rPr>
              <a:t> Blair de </a:t>
            </a:r>
            <a:r>
              <a:rPr lang="es-ES" dirty="0" err="1">
                <a:latin typeface="Garamond" charset="0"/>
              </a:rPr>
              <a:t>Borghe</a:t>
            </a:r>
            <a:endParaRPr lang="es-ES" dirty="0">
              <a:latin typeface="Garamond" charset="0"/>
            </a:endParaRPr>
          </a:p>
        </p:txBody>
      </p:sp>
      <p:sp>
        <p:nvSpPr>
          <p:cNvPr id="81922" name="Marcador de contenido 2"/>
          <p:cNvSpPr>
            <a:spLocks noGrp="1"/>
          </p:cNvSpPr>
          <p:nvPr>
            <p:ph idx="1"/>
          </p:nvPr>
        </p:nvSpPr>
        <p:spPr>
          <a:xfrm>
            <a:off x="157656" y="947413"/>
            <a:ext cx="8732344" cy="4530725"/>
          </a:xfrm>
        </p:spPr>
        <p:txBody>
          <a:bodyPr/>
          <a:lstStyle/>
          <a:p>
            <a:r>
              <a:rPr lang="es-ES" sz="2800" dirty="0"/>
              <a:t>Sus habilidades de comunicación eran limitadas y sus acciones eran inapropiadas. </a:t>
            </a:r>
          </a:p>
          <a:p>
            <a:r>
              <a:rPr lang="es-ES" sz="2800" dirty="0"/>
              <a:t>Dejaba que le manipulasen niños, incluso muy pequeños, de tres o cuatro años y hacía todo lo que le ordenaban. </a:t>
            </a:r>
          </a:p>
          <a:p>
            <a:r>
              <a:rPr lang="es-ES" sz="2800" dirty="0"/>
              <a:t>Iba y venía durante las comidas familiares, a menudo se sentaba a comer con los criados o se levantaba antes de que la comida hubiese terminado y se hubiesen dado las gracias</a:t>
            </a:r>
          </a:p>
          <a:p>
            <a:r>
              <a:rPr lang="es-ES" sz="2800" dirty="0"/>
              <a:t>Muchas veces se ponía el sombrero o la peluca al revés. A menudo lavaba su peluca, la dejaba secar en una rama y se quedaba absorto durante mucho tiempo viendo el agua gotear. </a:t>
            </a:r>
          </a:p>
        </p:txBody>
      </p:sp>
    </p:spTree>
    <p:extLst>
      <p:ext uri="{BB962C8B-B14F-4D97-AF65-F5344CB8AC3E}">
        <p14:creationId xmlns:p14="http://schemas.microsoft.com/office/powerpoint/2010/main" val="3877619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ítulo 1"/>
          <p:cNvSpPr>
            <a:spLocks noGrp="1"/>
          </p:cNvSpPr>
          <p:nvPr>
            <p:ph type="title"/>
          </p:nvPr>
        </p:nvSpPr>
        <p:spPr>
          <a:xfrm>
            <a:off x="254000" y="277813"/>
            <a:ext cx="8229600" cy="1139825"/>
          </a:xfrm>
        </p:spPr>
        <p:txBody>
          <a:bodyPr/>
          <a:lstStyle/>
          <a:p>
            <a:r>
              <a:rPr lang="es-ES" dirty="0" err="1">
                <a:latin typeface="Garamond" charset="0"/>
              </a:rPr>
              <a:t>Hugh</a:t>
            </a:r>
            <a:r>
              <a:rPr lang="es-ES" dirty="0">
                <a:latin typeface="Garamond" charset="0"/>
              </a:rPr>
              <a:t> Blair de </a:t>
            </a:r>
            <a:r>
              <a:rPr lang="es-ES" dirty="0" err="1">
                <a:latin typeface="Garamond" charset="0"/>
              </a:rPr>
              <a:t>Borghe</a:t>
            </a:r>
            <a:endParaRPr lang="es-ES" dirty="0">
              <a:latin typeface="Garamond" charset="0"/>
            </a:endParaRPr>
          </a:p>
        </p:txBody>
      </p:sp>
      <p:sp>
        <p:nvSpPr>
          <p:cNvPr id="81922" name="Marcador de contenido 2"/>
          <p:cNvSpPr>
            <a:spLocks noGrp="1"/>
          </p:cNvSpPr>
          <p:nvPr>
            <p:ph idx="1"/>
          </p:nvPr>
        </p:nvSpPr>
        <p:spPr>
          <a:xfrm>
            <a:off x="157655" y="1168123"/>
            <a:ext cx="8902261" cy="5421859"/>
          </a:xfrm>
        </p:spPr>
        <p:txBody>
          <a:bodyPr/>
          <a:lstStyle/>
          <a:p>
            <a:r>
              <a:rPr lang="es-ES" sz="2800" dirty="0"/>
              <a:t>Recitaba el Padre nuestro y mostraba una habilidad asombrosa para repetir página tras página del catecismo, aunque sin diferenciar entre preguntas y respuestas.  </a:t>
            </a:r>
          </a:p>
          <a:p>
            <a:r>
              <a:rPr lang="es-ES" sz="2800" dirty="0"/>
              <a:t>A veces bailaba y se comportaba con los movimientos más inapropiados llegando al caso de exponer sus genitales si alguien le pedía que lo hiciera. </a:t>
            </a:r>
          </a:p>
          <a:p>
            <a:r>
              <a:rPr lang="es-ES" sz="2800" dirty="0"/>
              <a:t>No tenía problema en hablar pero a menudo simplemente repetía lo que se le había dicho. </a:t>
            </a:r>
          </a:p>
          <a:p>
            <a:r>
              <a:rPr lang="es-ES" sz="2800" dirty="0"/>
              <a:t>No era consciente del valor de las cosas. </a:t>
            </a:r>
          </a:p>
        </p:txBody>
      </p:sp>
    </p:spTree>
    <p:extLst>
      <p:ext uri="{BB962C8B-B14F-4D97-AF65-F5344CB8AC3E}">
        <p14:creationId xmlns:p14="http://schemas.microsoft.com/office/powerpoint/2010/main" val="2894760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ítulo 1"/>
          <p:cNvSpPr>
            <a:spLocks noGrp="1"/>
          </p:cNvSpPr>
          <p:nvPr>
            <p:ph type="title"/>
          </p:nvPr>
        </p:nvSpPr>
        <p:spPr>
          <a:xfrm>
            <a:off x="254000" y="277813"/>
            <a:ext cx="8229600" cy="1139825"/>
          </a:xfrm>
        </p:spPr>
        <p:txBody>
          <a:bodyPr/>
          <a:lstStyle/>
          <a:p>
            <a:r>
              <a:rPr lang="es-ES" dirty="0" err="1">
                <a:latin typeface="Garamond" charset="0"/>
              </a:rPr>
              <a:t>Hugh</a:t>
            </a:r>
            <a:r>
              <a:rPr lang="es-ES" dirty="0">
                <a:latin typeface="Garamond" charset="0"/>
              </a:rPr>
              <a:t> Blair de </a:t>
            </a:r>
            <a:r>
              <a:rPr lang="es-ES" dirty="0" err="1">
                <a:latin typeface="Garamond" charset="0"/>
              </a:rPr>
              <a:t>Borghe</a:t>
            </a:r>
            <a:endParaRPr lang="es-ES" dirty="0">
              <a:latin typeface="Garamond" charset="0"/>
            </a:endParaRPr>
          </a:p>
        </p:txBody>
      </p:sp>
      <p:sp>
        <p:nvSpPr>
          <p:cNvPr id="81922" name="Marcador de contenido 2"/>
          <p:cNvSpPr>
            <a:spLocks noGrp="1"/>
          </p:cNvSpPr>
          <p:nvPr>
            <p:ph idx="1"/>
          </p:nvPr>
        </p:nvSpPr>
        <p:spPr>
          <a:xfrm>
            <a:off x="157655" y="1052513"/>
            <a:ext cx="8902261" cy="5421859"/>
          </a:xfrm>
        </p:spPr>
        <p:txBody>
          <a:bodyPr/>
          <a:lstStyle/>
          <a:p>
            <a:r>
              <a:rPr lang="es-ES" sz="2800" dirty="0"/>
              <a:t>A menudo hacía tareas que no parecían servir ningún propósito, como recoger piedras del lecho de un arroyo, apilarlas, moverlas a otro sitio y luego volverlas a poner en el arroyo. </a:t>
            </a:r>
          </a:p>
          <a:p>
            <a:r>
              <a:rPr lang="es-ES" dirty="0"/>
              <a:t>Asistía a todos los entierros de su ciudad, incluyendo los de desconocidos.</a:t>
            </a:r>
          </a:p>
          <a:p>
            <a:r>
              <a:rPr lang="es-ES" dirty="0"/>
              <a:t>Visitaba a sus vecinos sin avisar y se quedaba allí ignorando sus mensajes. Le consideraban un maleducado, un pesado, un intruso.</a:t>
            </a:r>
          </a:p>
          <a:p>
            <a:r>
              <a:rPr lang="es-ES" dirty="0"/>
              <a:t>Socializaba con los criados, que se burlaban de él, pero no era consciente de ser sujeto de bromas. </a:t>
            </a:r>
          </a:p>
        </p:txBody>
      </p:sp>
    </p:spTree>
    <p:extLst>
      <p:ext uri="{BB962C8B-B14F-4D97-AF65-F5344CB8AC3E}">
        <p14:creationId xmlns:p14="http://schemas.microsoft.com/office/powerpoint/2010/main" val="3077250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3458" y="5395059"/>
            <a:ext cx="757084" cy="399537"/>
          </a:xfrm>
          <a:prstGeom prst="rect">
            <a:avLst/>
          </a:prstGeom>
        </p:spPr>
      </p:pic>
      <p:sp>
        <p:nvSpPr>
          <p:cNvPr id="8" name="Título 1"/>
          <p:cNvSpPr txBox="1">
            <a:spLocks/>
          </p:cNvSpPr>
          <p:nvPr/>
        </p:nvSpPr>
        <p:spPr>
          <a:xfrm>
            <a:off x="2978331" y="3082681"/>
            <a:ext cx="4629762" cy="692638"/>
          </a:xfrm>
          <a:prstGeom prst="rect">
            <a:avLst/>
          </a:prstGeom>
        </p:spPr>
        <p:txBody>
          <a:bodyPr vert="horz" lIns="34290" tIns="17145" rIns="34290" bIns="17145" rtlCol="0" anchor="ctr">
            <a:no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s-ES" sz="7500" dirty="0">
                <a:solidFill>
                  <a:schemeClr val="bg1"/>
                </a:solidFill>
                <a:latin typeface="Trebuchet MS" panose="020B0603020202020204" pitchFamily="34" charset="0"/>
              </a:rPr>
              <a:t>Historia del autismo </a:t>
            </a:r>
            <a:endParaRPr lang="en-US" sz="75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129278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ítulo 1"/>
          <p:cNvSpPr>
            <a:spLocks noGrp="1"/>
          </p:cNvSpPr>
          <p:nvPr>
            <p:ph type="title"/>
          </p:nvPr>
        </p:nvSpPr>
        <p:spPr>
          <a:xfrm>
            <a:off x="254000" y="277813"/>
            <a:ext cx="8229600" cy="1139825"/>
          </a:xfrm>
        </p:spPr>
        <p:txBody>
          <a:bodyPr/>
          <a:lstStyle/>
          <a:p>
            <a:r>
              <a:rPr lang="es-ES" dirty="0" err="1">
                <a:latin typeface="Garamond" charset="0"/>
              </a:rPr>
              <a:t>Hugh</a:t>
            </a:r>
            <a:r>
              <a:rPr lang="es-ES" dirty="0">
                <a:latin typeface="Garamond" charset="0"/>
              </a:rPr>
              <a:t> Blair de </a:t>
            </a:r>
            <a:r>
              <a:rPr lang="es-ES" dirty="0" err="1">
                <a:latin typeface="Garamond" charset="0"/>
              </a:rPr>
              <a:t>Borghe</a:t>
            </a:r>
            <a:endParaRPr lang="es-ES" dirty="0">
              <a:latin typeface="Garamond" charset="0"/>
            </a:endParaRPr>
          </a:p>
        </p:txBody>
      </p:sp>
      <p:sp>
        <p:nvSpPr>
          <p:cNvPr id="81922" name="Marcador de contenido 2"/>
          <p:cNvSpPr>
            <a:spLocks noGrp="1"/>
          </p:cNvSpPr>
          <p:nvPr>
            <p:ph idx="1"/>
          </p:nvPr>
        </p:nvSpPr>
        <p:spPr>
          <a:xfrm>
            <a:off x="157655" y="1052513"/>
            <a:ext cx="8902261" cy="5421859"/>
          </a:xfrm>
        </p:spPr>
        <p:txBody>
          <a:bodyPr/>
          <a:lstStyle/>
          <a:p>
            <a:r>
              <a:rPr lang="es-ES" dirty="0"/>
              <a:t>Demandaba disponer siempre del mismo asiento en la iglesia, realizaba una serie de actos repetitivos y mantenía de forma compulsiva una serie de objetos siempre en el mismo orden. </a:t>
            </a:r>
          </a:p>
          <a:p>
            <a:r>
              <a:rPr lang="es-ES" dirty="0"/>
              <a:t>La mayoría le consideraban «débil mental», pero otros recalcaban su excelente memoria. </a:t>
            </a:r>
          </a:p>
          <a:p>
            <a:r>
              <a:rPr lang="es-ES" dirty="0"/>
              <a:t>Le gustaba comer teniendo sobre sus hombros un gato con el que compartía la comida.</a:t>
            </a:r>
          </a:p>
          <a:p>
            <a:r>
              <a:rPr lang="es-ES" dirty="0"/>
              <a:t>Se quedaba ensimismado mirando durante horas como se deslizaban en el cristal las gotas de lluvia.</a:t>
            </a:r>
            <a:endParaRPr lang="es-ES" sz="2400" dirty="0">
              <a:latin typeface="Arial" charset="0"/>
            </a:endParaRPr>
          </a:p>
        </p:txBody>
      </p:sp>
    </p:spTree>
    <p:extLst>
      <p:ext uri="{BB962C8B-B14F-4D97-AF65-F5344CB8AC3E}">
        <p14:creationId xmlns:p14="http://schemas.microsoft.com/office/powerpoint/2010/main" val="3657481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685800"/>
            <a:ext cx="9144000" cy="5486400"/>
          </a:xfrm>
          <a:prstGeom prst="rect">
            <a:avLst/>
          </a:prstGeom>
        </p:spPr>
      </p:pic>
    </p:spTree>
    <p:extLst>
      <p:ext uri="{BB962C8B-B14F-4D97-AF65-F5344CB8AC3E}">
        <p14:creationId xmlns:p14="http://schemas.microsoft.com/office/powerpoint/2010/main" val="3470310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14500" y="0"/>
            <a:ext cx="5715000" cy="6858000"/>
          </a:xfrm>
          <a:prstGeom prst="rect">
            <a:avLst/>
          </a:prstGeom>
        </p:spPr>
      </p:pic>
    </p:spTree>
    <p:extLst>
      <p:ext uri="{BB962C8B-B14F-4D97-AF65-F5344CB8AC3E}">
        <p14:creationId xmlns:p14="http://schemas.microsoft.com/office/powerpoint/2010/main" val="2755717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Marcador de contenido 2"/>
          <p:cNvSpPr>
            <a:spLocks noGrp="1"/>
          </p:cNvSpPr>
          <p:nvPr>
            <p:ph idx="1"/>
          </p:nvPr>
        </p:nvSpPr>
        <p:spPr>
          <a:xfrm>
            <a:off x="184534" y="139918"/>
            <a:ext cx="8591604" cy="4530725"/>
          </a:xfrm>
        </p:spPr>
        <p:txBody>
          <a:bodyPr/>
          <a:lstStyle/>
          <a:p>
            <a:r>
              <a:rPr lang="es-ES" dirty="0"/>
              <a:t>Actitud autística, una tendencia hacia la soledad y a evitar a otras personas, rechazando la compañía de otros niños.</a:t>
            </a:r>
          </a:p>
          <a:p>
            <a:r>
              <a:rPr lang="es-ES" dirty="0"/>
              <a:t>Comportamiento impulsivo y extraño.</a:t>
            </a:r>
          </a:p>
          <a:p>
            <a:r>
              <a:rPr lang="es-ES" dirty="0"/>
              <a:t>Hace el payaso, hace ripios.</a:t>
            </a:r>
          </a:p>
          <a:p>
            <a:r>
              <a:rPr lang="es-ES" dirty="0"/>
              <a:t>Algunos hablan sin parar o hacen preguntas absurdas a la gente a su alrededor.</a:t>
            </a:r>
          </a:p>
          <a:p>
            <a:r>
              <a:rPr lang="es-ES" dirty="0"/>
              <a:t>Vida afectiva plana.</a:t>
            </a:r>
          </a:p>
          <a:p>
            <a:r>
              <a:rPr lang="es-ES" dirty="0"/>
              <a:t>Apariencia extraña.</a:t>
            </a:r>
          </a:p>
          <a:p>
            <a:r>
              <a:rPr lang="es-ES" dirty="0"/>
              <a:t>Tendencia hacia la abstracción y la esquematización.</a:t>
            </a:r>
          </a:p>
          <a:p>
            <a:r>
              <a:rPr lang="es-ES" dirty="0"/>
              <a:t>Ausencia de expresividad facial y movimientos expresivos.</a:t>
            </a:r>
          </a:p>
          <a:p>
            <a:endParaRPr lang="es-ES" dirty="0">
              <a:latin typeface="Arial" charset="0"/>
            </a:endParaRPr>
          </a:p>
        </p:txBody>
      </p:sp>
    </p:spTree>
    <p:extLst>
      <p:ext uri="{BB962C8B-B14F-4D97-AF65-F5344CB8AC3E}">
        <p14:creationId xmlns:p14="http://schemas.microsoft.com/office/powerpoint/2010/main" val="1479845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Marcador de contenido 2"/>
          <p:cNvSpPr>
            <a:spLocks noGrp="1"/>
          </p:cNvSpPr>
          <p:nvPr>
            <p:ph idx="1"/>
          </p:nvPr>
        </p:nvSpPr>
        <p:spPr>
          <a:xfrm>
            <a:off x="184534" y="139918"/>
            <a:ext cx="8591604" cy="4530725"/>
          </a:xfrm>
        </p:spPr>
        <p:txBody>
          <a:bodyPr/>
          <a:lstStyle/>
          <a:p>
            <a:r>
              <a:rPr lang="es-ES" dirty="0"/>
              <a:t>Manierismos con una disminución del tono muscular postural y falta de modulación en el habla.</a:t>
            </a:r>
          </a:p>
          <a:p>
            <a:r>
              <a:rPr lang="es-ES" dirty="0"/>
              <a:t>Movimientos superfluos y </a:t>
            </a:r>
            <a:r>
              <a:rPr lang="es-ES" dirty="0" err="1"/>
              <a:t>sincinesia</a:t>
            </a:r>
            <a:r>
              <a:rPr lang="es-ES" dirty="0"/>
              <a:t> (movimientos involuntarios e inconscientes, que se producen cuando se realizan otros movimientos voluntarios).</a:t>
            </a:r>
          </a:p>
          <a:p>
            <a:r>
              <a:rPr lang="es-ES" dirty="0"/>
              <a:t>Tono de voz chillón, nasal o sin modulación.</a:t>
            </a:r>
          </a:p>
          <a:p>
            <a:r>
              <a:rPr lang="es-ES" dirty="0"/>
              <a:t>Evita los juegos comunales y prefiere las historias fantásticas y los cuentos de hadas.</a:t>
            </a:r>
          </a:p>
          <a:p>
            <a:r>
              <a:rPr lang="es-ES" dirty="0"/>
              <a:t>Le resulta difícil adaptarse a otros niños.</a:t>
            </a:r>
          </a:p>
          <a:p>
            <a:r>
              <a:rPr lang="es-ES" dirty="0"/>
              <a:t>Ridiculizado por sus compañeros, tiene un bajo estatus social.</a:t>
            </a:r>
          </a:p>
          <a:p>
            <a:endParaRPr lang="es-ES" dirty="0">
              <a:latin typeface="Arial" charset="0"/>
            </a:endParaRPr>
          </a:p>
        </p:txBody>
      </p:sp>
    </p:spTree>
    <p:extLst>
      <p:ext uri="{BB962C8B-B14F-4D97-AF65-F5344CB8AC3E}">
        <p14:creationId xmlns:p14="http://schemas.microsoft.com/office/powerpoint/2010/main" val="2891617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ítulo 1"/>
          <p:cNvSpPr>
            <a:spLocks noGrp="1"/>
          </p:cNvSpPr>
          <p:nvPr>
            <p:ph type="title"/>
          </p:nvPr>
        </p:nvSpPr>
        <p:spPr>
          <a:xfrm>
            <a:off x="254000" y="225263"/>
            <a:ext cx="8229600" cy="1139825"/>
          </a:xfrm>
        </p:spPr>
        <p:txBody>
          <a:bodyPr/>
          <a:lstStyle/>
          <a:p>
            <a:r>
              <a:rPr lang="es-ES" dirty="0">
                <a:latin typeface="Garamond" charset="0"/>
              </a:rPr>
              <a:t>Tendencia hacia el automatismo</a:t>
            </a:r>
          </a:p>
        </p:txBody>
      </p:sp>
      <p:sp>
        <p:nvSpPr>
          <p:cNvPr id="81922" name="Marcador de contenido 2"/>
          <p:cNvSpPr>
            <a:spLocks noGrp="1"/>
          </p:cNvSpPr>
          <p:nvPr>
            <p:ph idx="1"/>
          </p:nvPr>
        </p:nvSpPr>
        <p:spPr>
          <a:xfrm>
            <a:off x="468313" y="1052513"/>
            <a:ext cx="8229600" cy="4530725"/>
          </a:xfrm>
        </p:spPr>
        <p:txBody>
          <a:bodyPr/>
          <a:lstStyle/>
          <a:p>
            <a:r>
              <a:rPr lang="es-ES" dirty="0"/>
              <a:t>Comportamientos parecidos a tics.</a:t>
            </a:r>
          </a:p>
          <a:p>
            <a:r>
              <a:rPr lang="es-ES" dirty="0"/>
              <a:t>Hace muecas.</a:t>
            </a:r>
          </a:p>
          <a:p>
            <a:r>
              <a:rPr lang="es-ES" dirty="0"/>
              <a:t>Neologismos estereotípicos.</a:t>
            </a:r>
          </a:p>
          <a:p>
            <a:r>
              <a:rPr lang="es-ES" dirty="0"/>
              <a:t>Preguntas repetitivas, habla de manera estereotípica.</a:t>
            </a:r>
          </a:p>
          <a:p>
            <a:r>
              <a:rPr lang="es-ES" dirty="0"/>
              <a:t>Habla rápida o circunscrita.</a:t>
            </a:r>
          </a:p>
          <a:p>
            <a:r>
              <a:rPr lang="es-ES" dirty="0"/>
              <a:t>Tendencia hacia un comportamiento obsesivo-compulsivo.</a:t>
            </a:r>
          </a:p>
          <a:p>
            <a:r>
              <a:rPr lang="es-ES" dirty="0"/>
              <a:t>Largas preparaciones y dificultad para parar.</a:t>
            </a:r>
          </a:p>
          <a:p>
            <a:r>
              <a:rPr lang="es-ES" dirty="0"/>
              <a:t>Pedante, sigue reglas.</a:t>
            </a:r>
          </a:p>
          <a:p>
            <a:r>
              <a:rPr lang="es-ES" dirty="0"/>
              <a:t>Explosiones emocionales.</a:t>
            </a:r>
          </a:p>
          <a:p>
            <a:pPr>
              <a:lnSpc>
                <a:spcPct val="120000"/>
              </a:lnSpc>
            </a:pPr>
            <a:endParaRPr lang="es-ES" dirty="0">
              <a:latin typeface="Arial" charset="0"/>
            </a:endParaRPr>
          </a:p>
        </p:txBody>
      </p:sp>
    </p:spTree>
    <p:extLst>
      <p:ext uri="{BB962C8B-B14F-4D97-AF65-F5344CB8AC3E}">
        <p14:creationId xmlns:p14="http://schemas.microsoft.com/office/powerpoint/2010/main" val="3604444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ítulo 1"/>
          <p:cNvSpPr>
            <a:spLocks noGrp="1"/>
          </p:cNvSpPr>
          <p:nvPr>
            <p:ph type="title"/>
          </p:nvPr>
        </p:nvSpPr>
        <p:spPr>
          <a:xfrm>
            <a:off x="254000" y="277813"/>
            <a:ext cx="8229600" cy="1139825"/>
          </a:xfrm>
        </p:spPr>
        <p:txBody>
          <a:bodyPr/>
          <a:lstStyle/>
          <a:p>
            <a:r>
              <a:rPr lang="es-ES" dirty="0">
                <a:latin typeface="Garamond" charset="0"/>
              </a:rPr>
              <a:t>Inflexibilidad psíquica</a:t>
            </a:r>
          </a:p>
        </p:txBody>
      </p:sp>
      <p:sp>
        <p:nvSpPr>
          <p:cNvPr id="81922" name="Marcador de contenido 2"/>
          <p:cNvSpPr>
            <a:spLocks noGrp="1"/>
          </p:cNvSpPr>
          <p:nvPr>
            <p:ph idx="1"/>
          </p:nvPr>
        </p:nvSpPr>
        <p:spPr>
          <a:xfrm>
            <a:off x="468313" y="1052513"/>
            <a:ext cx="8518032" cy="4530725"/>
          </a:xfrm>
        </p:spPr>
        <p:txBody>
          <a:bodyPr/>
          <a:lstStyle/>
          <a:p>
            <a:r>
              <a:rPr lang="es-ES" dirty="0"/>
              <a:t>Si se le interrumpe, se pone nervioso y empieza otra vez la historia desde el principio.</a:t>
            </a:r>
          </a:p>
          <a:p>
            <a:r>
              <a:rPr lang="es-ES" dirty="0"/>
              <a:t>Intereses obsesivos que sigue de una manera exclusiva y y repetitiva, se aferra aciertos temas.</a:t>
            </a:r>
          </a:p>
          <a:p>
            <a:r>
              <a:rPr lang="es-ES" dirty="0"/>
              <a:t>Tendencia a la racionalización y a una </a:t>
            </a:r>
            <a:r>
              <a:rPr lang="es-ES" dirty="0" err="1"/>
              <a:t>rumiación</a:t>
            </a:r>
            <a:r>
              <a:rPr lang="es-ES" dirty="0"/>
              <a:t> absurda.</a:t>
            </a:r>
          </a:p>
          <a:p>
            <a:r>
              <a:rPr lang="es-ES" dirty="0"/>
              <a:t>Dotado musicalmente, con una percepción excelente del tono.</a:t>
            </a:r>
          </a:p>
          <a:p>
            <a:r>
              <a:rPr lang="es-ES" dirty="0"/>
              <a:t>Sensibilidad al ruido, busca la tranquilidad.</a:t>
            </a:r>
          </a:p>
          <a:p>
            <a:r>
              <a:rPr lang="es-ES" dirty="0"/>
              <a:t>Sensibilidad a los olores.</a:t>
            </a:r>
          </a:p>
          <a:p>
            <a:pPr>
              <a:lnSpc>
                <a:spcPct val="120000"/>
              </a:lnSpc>
            </a:pPr>
            <a:endParaRPr lang="es-ES" dirty="0">
              <a:latin typeface="Arial" charset="0"/>
            </a:endParaRPr>
          </a:p>
        </p:txBody>
      </p:sp>
    </p:spTree>
    <p:extLst>
      <p:ext uri="{BB962C8B-B14F-4D97-AF65-F5344CB8AC3E}">
        <p14:creationId xmlns:p14="http://schemas.microsoft.com/office/powerpoint/2010/main" val="2546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32000" y="0"/>
            <a:ext cx="5066348" cy="6858000"/>
          </a:xfrm>
          <a:prstGeom prst="rect">
            <a:avLst/>
          </a:prstGeom>
        </p:spPr>
      </p:pic>
    </p:spTree>
    <p:extLst>
      <p:ext uri="{BB962C8B-B14F-4D97-AF65-F5344CB8AC3E}">
        <p14:creationId xmlns:p14="http://schemas.microsoft.com/office/powerpoint/2010/main" val="733280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ítulo 1"/>
          <p:cNvSpPr>
            <a:spLocks noGrp="1"/>
          </p:cNvSpPr>
          <p:nvPr>
            <p:ph type="title"/>
          </p:nvPr>
        </p:nvSpPr>
        <p:spPr/>
        <p:txBody>
          <a:bodyPr/>
          <a:lstStyle/>
          <a:p>
            <a:r>
              <a:rPr lang="es-ES">
                <a:latin typeface="Garamond" charset="0"/>
              </a:rPr>
              <a:t>Leo Kanner</a:t>
            </a:r>
          </a:p>
        </p:txBody>
      </p:sp>
      <p:sp>
        <p:nvSpPr>
          <p:cNvPr id="59394" name="Marcador de contenido 2"/>
          <p:cNvSpPr>
            <a:spLocks noGrp="1"/>
          </p:cNvSpPr>
          <p:nvPr>
            <p:ph idx="1"/>
          </p:nvPr>
        </p:nvSpPr>
        <p:spPr>
          <a:xfrm>
            <a:off x="468313" y="1052513"/>
            <a:ext cx="8229600" cy="4530725"/>
          </a:xfrm>
        </p:spPr>
        <p:txBody>
          <a:bodyPr/>
          <a:lstStyle/>
          <a:p>
            <a:r>
              <a:rPr lang="es-ES" dirty="0">
                <a:latin typeface="Arial" charset="0"/>
              </a:rPr>
              <a:t>Nació el 13 de junio de 1894 en </a:t>
            </a:r>
            <a:r>
              <a:rPr lang="es-ES" dirty="0" err="1">
                <a:latin typeface="Arial" charset="0"/>
              </a:rPr>
              <a:t>Klekotow</a:t>
            </a:r>
            <a:r>
              <a:rPr lang="es-ES" dirty="0">
                <a:latin typeface="Arial" charset="0"/>
              </a:rPr>
              <a:t> (Imperio Austrohúngaro- Ucrania).</a:t>
            </a:r>
          </a:p>
          <a:p>
            <a:r>
              <a:rPr lang="es-ES" dirty="0">
                <a:latin typeface="Arial" charset="0"/>
              </a:rPr>
              <a:t>Universidad de Berlín.</a:t>
            </a:r>
          </a:p>
          <a:p>
            <a:r>
              <a:rPr lang="es-ES" dirty="0">
                <a:latin typeface="Arial" charset="0"/>
              </a:rPr>
              <a:t>Emigra a Estados Unidos.</a:t>
            </a:r>
          </a:p>
          <a:p>
            <a:r>
              <a:rPr lang="es-ES" dirty="0">
                <a:latin typeface="Arial" charset="0"/>
              </a:rPr>
              <a:t>Adolph Meyer le invita a la Universidad Johns Hopkins</a:t>
            </a:r>
            <a:r>
              <a:rPr lang="es-ES_tradnl" dirty="0">
                <a:latin typeface="Arial" charset="0"/>
              </a:rPr>
              <a:t> </a:t>
            </a:r>
            <a:r>
              <a:rPr lang="es-ES" dirty="0">
                <a:latin typeface="Arial" charset="0"/>
              </a:rPr>
              <a:t>.</a:t>
            </a:r>
          </a:p>
          <a:p>
            <a:r>
              <a:rPr lang="es-ES" dirty="0">
                <a:latin typeface="Arial" charset="0"/>
              </a:rPr>
              <a:t>Psiquiatría infantil.</a:t>
            </a:r>
          </a:p>
          <a:p>
            <a:pPr lvl="1"/>
            <a:r>
              <a:rPr lang="es-ES" dirty="0">
                <a:latin typeface="Arial" charset="0"/>
              </a:rPr>
              <a:t>Servicio hospitalario</a:t>
            </a:r>
          </a:p>
          <a:p>
            <a:pPr lvl="1"/>
            <a:r>
              <a:rPr lang="es-ES" dirty="0">
                <a:latin typeface="Arial" charset="0"/>
              </a:rPr>
              <a:t>Departamento académico</a:t>
            </a:r>
          </a:p>
          <a:p>
            <a:pPr lvl="1"/>
            <a:r>
              <a:rPr lang="es-ES" dirty="0">
                <a:latin typeface="Arial" charset="0"/>
              </a:rPr>
              <a:t>Manual</a:t>
            </a:r>
          </a:p>
          <a:p>
            <a:r>
              <a:rPr lang="es-ES" dirty="0">
                <a:latin typeface="Arial" charset="0"/>
              </a:rPr>
              <a:t>Análisis del niño en su contexto.</a:t>
            </a:r>
          </a:p>
        </p:txBody>
      </p:sp>
    </p:spTree>
    <p:extLst>
      <p:ext uri="{BB962C8B-B14F-4D97-AF65-F5344CB8AC3E}">
        <p14:creationId xmlns:p14="http://schemas.microsoft.com/office/powerpoint/2010/main" val="1695185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Imagen 2" descr="libr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19000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ítulo 1"/>
          <p:cNvSpPr>
            <a:spLocks noGrp="1"/>
          </p:cNvSpPr>
          <p:nvPr>
            <p:ph type="title"/>
          </p:nvPr>
        </p:nvSpPr>
        <p:spPr>
          <a:xfrm>
            <a:off x="254000" y="277813"/>
            <a:ext cx="8229600" cy="1139825"/>
          </a:xfrm>
        </p:spPr>
        <p:txBody>
          <a:bodyPr/>
          <a:lstStyle/>
          <a:p>
            <a:r>
              <a:rPr lang="es-ES" dirty="0" err="1">
                <a:latin typeface="Garamond" charset="0"/>
              </a:rPr>
              <a:t>Keynotes</a:t>
            </a:r>
            <a:endParaRPr lang="es-ES" dirty="0">
              <a:latin typeface="Garamond" charset="0"/>
            </a:endParaRPr>
          </a:p>
        </p:txBody>
      </p:sp>
      <p:sp>
        <p:nvSpPr>
          <p:cNvPr id="81922" name="Marcador de contenido 2"/>
          <p:cNvSpPr>
            <a:spLocks noGrp="1"/>
          </p:cNvSpPr>
          <p:nvPr>
            <p:ph idx="1"/>
          </p:nvPr>
        </p:nvSpPr>
        <p:spPr>
          <a:xfrm>
            <a:off x="157656" y="947413"/>
            <a:ext cx="8732344" cy="4530725"/>
          </a:xfrm>
        </p:spPr>
        <p:txBody>
          <a:bodyPr/>
          <a:lstStyle/>
          <a:p>
            <a:r>
              <a:rPr lang="es-ES" sz="2800" dirty="0"/>
              <a:t>La historia del autismo es mucho más larga y compleja de lo que creemos.</a:t>
            </a:r>
          </a:p>
          <a:p>
            <a:r>
              <a:rPr lang="es-ES" sz="2800" dirty="0"/>
              <a:t>El autismo ha estado siempre con nosotros.</a:t>
            </a:r>
          </a:p>
          <a:p>
            <a:r>
              <a:rPr lang="es-ES" sz="2800" dirty="0"/>
              <a:t>Ha habido muchos errores y sufrimiento (y lo sigue habiendo)</a:t>
            </a:r>
          </a:p>
          <a:p>
            <a:r>
              <a:rPr lang="es-ES" sz="2800" dirty="0"/>
              <a:t>Estamos en el mejor momento en la historia del autismo.</a:t>
            </a:r>
          </a:p>
        </p:txBody>
      </p:sp>
    </p:spTree>
    <p:extLst>
      <p:ext uri="{BB962C8B-B14F-4D97-AF65-F5344CB8AC3E}">
        <p14:creationId xmlns:p14="http://schemas.microsoft.com/office/powerpoint/2010/main" val="2134673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p:nvPr>
        </p:nvSpPr>
        <p:spPr/>
        <p:txBody>
          <a:bodyPr/>
          <a:lstStyle/>
          <a:p>
            <a:r>
              <a:rPr lang="es-ES">
                <a:latin typeface="Garamond" charset="0"/>
              </a:rPr>
              <a:t>Leo Kanner</a:t>
            </a:r>
          </a:p>
        </p:txBody>
      </p:sp>
      <p:sp>
        <p:nvSpPr>
          <p:cNvPr id="169986" name="Marcador de contenido 2"/>
          <p:cNvSpPr>
            <a:spLocks noGrp="1"/>
          </p:cNvSpPr>
          <p:nvPr>
            <p:ph idx="1"/>
          </p:nvPr>
        </p:nvSpPr>
        <p:spPr>
          <a:xfrm>
            <a:off x="468313" y="1052513"/>
            <a:ext cx="8229600" cy="4530725"/>
          </a:xfrm>
        </p:spPr>
        <p:txBody>
          <a:bodyPr/>
          <a:lstStyle/>
          <a:p>
            <a:pPr>
              <a:defRPr/>
            </a:pPr>
            <a:r>
              <a:rPr lang="es-ES" dirty="0"/>
              <a:t>“</a:t>
            </a:r>
            <a:r>
              <a:rPr lang="es-ES" dirty="0" err="1"/>
              <a:t>Grunts</a:t>
            </a:r>
            <a:r>
              <a:rPr lang="es-ES" dirty="0"/>
              <a:t> </a:t>
            </a:r>
            <a:r>
              <a:rPr lang="es-ES" dirty="0" err="1"/>
              <a:t>for</a:t>
            </a:r>
            <a:r>
              <a:rPr lang="es-ES" dirty="0"/>
              <a:t> </a:t>
            </a:r>
            <a:r>
              <a:rPr lang="es-ES" dirty="0" err="1"/>
              <a:t>Grants</a:t>
            </a:r>
            <a:r>
              <a:rPr lang="es-ES" dirty="0"/>
              <a:t>”</a:t>
            </a:r>
            <a:r>
              <a:rPr lang="es-ES" dirty="0">
                <a:latin typeface="Arial" charset="0"/>
              </a:rPr>
              <a:t>.</a:t>
            </a:r>
          </a:p>
          <a:p>
            <a:pPr>
              <a:defRPr/>
            </a:pPr>
            <a:r>
              <a:rPr lang="es-ES" dirty="0"/>
              <a:t>Experiencia clínica o de colaboraciones </a:t>
            </a:r>
          </a:p>
          <a:p>
            <a:pPr>
              <a:defRPr/>
            </a:pPr>
            <a:r>
              <a:rPr lang="es-ES_tradnl" dirty="0"/>
              <a:t>Publica un artículo crucial en 1943</a:t>
            </a:r>
            <a:r>
              <a:rPr lang="es-ES" dirty="0">
                <a:latin typeface="Arial" charset="0"/>
              </a:rPr>
              <a:t>.</a:t>
            </a:r>
          </a:p>
          <a:p>
            <a:pPr marL="0" indent="0">
              <a:buFont typeface="Wingdings" charset="0"/>
              <a:buNone/>
              <a:defRPr/>
            </a:pPr>
            <a:r>
              <a:rPr lang="es-ES" sz="2400" i="1" dirty="0"/>
              <a:t>        "</a:t>
            </a:r>
            <a:r>
              <a:rPr lang="es-ES" sz="2400" i="1" dirty="0" err="1"/>
              <a:t>Autistic</a:t>
            </a:r>
            <a:r>
              <a:rPr lang="es-ES" sz="2400" i="1" dirty="0"/>
              <a:t> </a:t>
            </a:r>
            <a:r>
              <a:rPr lang="es-ES" sz="2400" i="1" dirty="0" err="1"/>
              <a:t>Disturbances</a:t>
            </a:r>
            <a:r>
              <a:rPr lang="es-ES" sz="2400" i="1" dirty="0"/>
              <a:t> of </a:t>
            </a:r>
            <a:r>
              <a:rPr lang="es-ES" sz="2400" i="1" dirty="0" err="1"/>
              <a:t>Affective</a:t>
            </a:r>
            <a:r>
              <a:rPr lang="es-ES" sz="2400" i="1" dirty="0"/>
              <a:t> </a:t>
            </a:r>
            <a:r>
              <a:rPr lang="es-ES" sz="2400" i="1" dirty="0" err="1"/>
              <a:t>Contact</a:t>
            </a:r>
            <a:r>
              <a:rPr lang="es-ES" sz="2400" i="1" dirty="0"/>
              <a:t>"</a:t>
            </a:r>
            <a:r>
              <a:rPr lang="es-ES_tradnl" sz="2400" i="1" dirty="0"/>
              <a:t> </a:t>
            </a:r>
          </a:p>
          <a:p>
            <a:pPr>
              <a:defRPr/>
            </a:pPr>
            <a:r>
              <a:rPr lang="es-ES" sz="2400" dirty="0"/>
              <a:t>Once casos</a:t>
            </a:r>
          </a:p>
          <a:p>
            <a:pPr>
              <a:defRPr/>
            </a:pPr>
            <a:r>
              <a:rPr lang="es-ES" sz="2400" dirty="0"/>
              <a:t>“</a:t>
            </a:r>
            <a:r>
              <a:rPr lang="es-ES" sz="2400" i="1" dirty="0"/>
              <a:t>la incapacidad innata de algunos niños para relacionarse con otras personas.</a:t>
            </a:r>
            <a:r>
              <a:rPr lang="es-ES" sz="2400" dirty="0"/>
              <a:t>” </a:t>
            </a:r>
          </a:p>
          <a:p>
            <a:pPr>
              <a:defRPr/>
            </a:pPr>
            <a:r>
              <a:rPr lang="es-ES" sz="2400" dirty="0"/>
              <a:t>“</a:t>
            </a:r>
            <a:r>
              <a:rPr lang="es-ES" sz="2400" i="1" dirty="0"/>
              <a:t>con estos niños extremadamente distantes, debes darles la oportunidad de relacionarse con un número limitado de personas y entrar en el mundo –descongelarse</a:t>
            </a:r>
            <a:r>
              <a:rPr lang="es-ES" sz="2400" dirty="0"/>
              <a:t>”. </a:t>
            </a:r>
            <a:endParaRPr lang="es-ES_tradnl" sz="2400" i="1" dirty="0">
              <a:latin typeface="Arial" charset="0"/>
            </a:endParaRPr>
          </a:p>
        </p:txBody>
      </p:sp>
    </p:spTree>
    <p:extLst>
      <p:ext uri="{BB962C8B-B14F-4D97-AF65-F5344CB8AC3E}">
        <p14:creationId xmlns:p14="http://schemas.microsoft.com/office/powerpoint/2010/main" val="352485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Imagen 2" descr="pap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0"/>
            <a:ext cx="5294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04693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Imagen 1" descr="snow-woma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600200"/>
            <a:ext cx="48768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0439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uadroTexto 2"/>
          <p:cNvSpPr txBox="1">
            <a:spLocks noChangeArrowheads="1"/>
          </p:cNvSpPr>
          <p:nvPr/>
        </p:nvSpPr>
        <p:spPr bwMode="auto">
          <a:xfrm>
            <a:off x="323850" y="3897313"/>
            <a:ext cx="8820150" cy="295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0000"/>
              </a:lnSpc>
            </a:pPr>
            <a:r>
              <a:rPr lang="es-ES" dirty="0" err="1">
                <a:solidFill>
                  <a:srgbClr val="28571F"/>
                </a:solidFill>
              </a:rPr>
              <a:t>Kanner</a:t>
            </a:r>
            <a:r>
              <a:rPr lang="es-ES" dirty="0">
                <a:solidFill>
                  <a:srgbClr val="28571F"/>
                </a:solidFill>
              </a:rPr>
              <a:t> pensaba que algunas de las dificultades mentales de aquellos críos estaban causadas por unos progenitores que eran demasiado rígidos e inflexibles. Pensaba que esos niños eran el producto de unos padres muy estructurados, racionales y fríos y que tras un matrimonio con pocas muestras de afecto, “se descongelaban lo suficiente para tener un hijo.” </a:t>
            </a:r>
            <a:endParaRPr lang="es-ES_tradnl" sz="2000" dirty="0">
              <a:solidFill>
                <a:srgbClr val="28571F"/>
              </a:solidFill>
            </a:endParaRPr>
          </a:p>
        </p:txBody>
      </p:sp>
      <p:pic>
        <p:nvPicPr>
          <p:cNvPr id="68611"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15888"/>
            <a:ext cx="533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1043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uadroTexto 2"/>
          <p:cNvSpPr txBox="1">
            <a:spLocks noChangeArrowheads="1"/>
          </p:cNvSpPr>
          <p:nvPr/>
        </p:nvSpPr>
        <p:spPr bwMode="auto">
          <a:xfrm>
            <a:off x="755650" y="549275"/>
            <a:ext cx="7848600" cy="511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0000"/>
              </a:lnSpc>
            </a:pPr>
            <a:r>
              <a:rPr lang="es-ES" sz="2800" dirty="0">
                <a:solidFill>
                  <a:srgbClr val="28571F"/>
                </a:solidFill>
              </a:rPr>
              <a:t>“…</a:t>
            </a:r>
            <a:r>
              <a:rPr lang="es-ES" sz="2800" i="1" dirty="0">
                <a:solidFill>
                  <a:srgbClr val="28571F"/>
                </a:solidFill>
              </a:rPr>
              <a:t>el artículo era un modelo de claridad en su combinación de observaciones sistemáticas, cuidadosas y objetivas junto con una comprensión clínica profunda y la apreciación de los problemas personales que cada niño y su familia tenían que enfrentar… Casi todos los aspectos básicos incluidos en el artículo original han sido ampliamente confirmados por otros investigadores”</a:t>
            </a:r>
            <a:r>
              <a:rPr lang="es-ES" altLang="ja-JP" i="1" dirty="0">
                <a:solidFill>
                  <a:srgbClr val="28571F"/>
                </a:solidFill>
              </a:rPr>
              <a:t>.</a:t>
            </a:r>
            <a:endParaRPr lang="es-ES_tradnl" dirty="0">
              <a:solidFill>
                <a:srgbClr val="28571F"/>
              </a:solidFill>
            </a:endParaRPr>
          </a:p>
        </p:txBody>
      </p:sp>
      <p:sp>
        <p:nvSpPr>
          <p:cNvPr id="70659" name="CuadroTexto 3"/>
          <p:cNvSpPr txBox="1">
            <a:spLocks noChangeArrowheads="1"/>
          </p:cNvSpPr>
          <p:nvPr/>
        </p:nvSpPr>
        <p:spPr bwMode="auto">
          <a:xfrm>
            <a:off x="5435600" y="5876925"/>
            <a:ext cx="38163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a:solidFill>
                  <a:srgbClr val="FFFFFF"/>
                </a:solidFill>
              </a:rPr>
              <a:t>Rutter</a:t>
            </a:r>
          </a:p>
        </p:txBody>
      </p:sp>
    </p:spTree>
    <p:extLst>
      <p:ext uri="{BB962C8B-B14F-4D97-AF65-F5344CB8AC3E}">
        <p14:creationId xmlns:p14="http://schemas.microsoft.com/office/powerpoint/2010/main" val="4120961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Marcador de contenido 2"/>
          <p:cNvSpPr>
            <a:spLocks noGrp="1"/>
          </p:cNvSpPr>
          <p:nvPr>
            <p:ph idx="1"/>
          </p:nvPr>
        </p:nvSpPr>
        <p:spPr>
          <a:xfrm>
            <a:off x="468313" y="476250"/>
            <a:ext cx="8229600" cy="4530725"/>
          </a:xfrm>
        </p:spPr>
        <p:txBody>
          <a:bodyPr/>
          <a:lstStyle/>
          <a:p>
            <a:pPr>
              <a:lnSpc>
                <a:spcPct val="140000"/>
              </a:lnSpc>
            </a:pPr>
            <a:r>
              <a:rPr lang="es-ES">
                <a:latin typeface="Arial" charset="0"/>
              </a:rPr>
              <a:t>Problemas con hipótesis etiológicas.</a:t>
            </a:r>
          </a:p>
          <a:p>
            <a:pPr>
              <a:lnSpc>
                <a:spcPct val="140000"/>
              </a:lnSpc>
            </a:pPr>
            <a:r>
              <a:rPr lang="es-ES_tradnl">
                <a:latin typeface="Arial" charset="0"/>
              </a:rPr>
              <a:t>Relación con el estatus socioeconómico</a:t>
            </a:r>
            <a:r>
              <a:rPr lang="es-ES">
                <a:latin typeface="Arial" charset="0"/>
              </a:rPr>
              <a:t>.</a:t>
            </a:r>
          </a:p>
          <a:p>
            <a:pPr>
              <a:lnSpc>
                <a:spcPct val="140000"/>
              </a:lnSpc>
            </a:pPr>
            <a:r>
              <a:rPr lang="es-ES">
                <a:latin typeface="Arial" charset="0"/>
              </a:rPr>
              <a:t>Ayudó a poner nombre a un trastorno.</a:t>
            </a:r>
          </a:p>
          <a:p>
            <a:pPr>
              <a:lnSpc>
                <a:spcPct val="140000"/>
              </a:lnSpc>
            </a:pPr>
            <a:r>
              <a:rPr lang="es-ES">
                <a:latin typeface="Arial" charset="0"/>
              </a:rPr>
              <a:t>A identificarlo y diagnosticarlo.</a:t>
            </a:r>
          </a:p>
          <a:p>
            <a:pPr>
              <a:lnSpc>
                <a:spcPct val="140000"/>
              </a:lnSpc>
            </a:pPr>
            <a:r>
              <a:rPr lang="es-ES">
                <a:latin typeface="Arial" charset="0"/>
              </a:rPr>
              <a:t>A atraer la atención de los pediatras y psiquiatras. </a:t>
            </a:r>
          </a:p>
          <a:p>
            <a:pPr>
              <a:lnSpc>
                <a:spcPct val="140000"/>
              </a:lnSpc>
            </a:pPr>
            <a:r>
              <a:rPr lang="es-ES">
                <a:latin typeface="Arial" charset="0"/>
              </a:rPr>
              <a:t>A que esos niños fueran, por primera vez, estudiados, diagnosticados y atendidos.</a:t>
            </a:r>
            <a:endParaRPr lang="es-ES_tradnl">
              <a:latin typeface="Arial" charset="0"/>
            </a:endParaRPr>
          </a:p>
          <a:p>
            <a:endParaRPr lang="es-ES">
              <a:latin typeface="Arial" charset="0"/>
            </a:endParaRPr>
          </a:p>
        </p:txBody>
      </p:sp>
    </p:spTree>
    <p:extLst>
      <p:ext uri="{BB962C8B-B14F-4D97-AF65-F5344CB8AC3E}">
        <p14:creationId xmlns:p14="http://schemas.microsoft.com/office/powerpoint/2010/main" val="3892928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Imagen 1" descr="mccarth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206500"/>
            <a:ext cx="6159500"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5473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uadroTexto 2"/>
          <p:cNvSpPr txBox="1">
            <a:spLocks noChangeArrowheads="1"/>
          </p:cNvSpPr>
          <p:nvPr/>
        </p:nvSpPr>
        <p:spPr bwMode="auto">
          <a:xfrm>
            <a:off x="900113" y="404813"/>
            <a:ext cx="7848600" cy="596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0000"/>
              </a:lnSpc>
            </a:pPr>
            <a:r>
              <a:rPr lang="es-ES" sz="2000" dirty="0">
                <a:solidFill>
                  <a:srgbClr val="FFFFFF"/>
                </a:solidFill>
              </a:rPr>
              <a:t>“</a:t>
            </a:r>
            <a:r>
              <a:rPr lang="es-ES" altLang="ja-JP" sz="2000" i="1" dirty="0">
                <a:solidFill>
                  <a:schemeClr val="accent6">
                    <a:lumMod val="75000"/>
                  </a:schemeClr>
                </a:solidFill>
              </a:rPr>
              <a:t>El trabajo de un psiquiatra infantil es ayudar a los niños que lo necesitan. Su tarea principal no es probar o rechazar esta o aquella teoría. Hay demasiada psiquiatría infantil centrada en el método en vez de centrada en el paciente. Me pongo nervioso cuando me hablan de que hay varios </a:t>
            </a:r>
            <a:r>
              <a:rPr lang="es-ES" sz="2000" i="1" dirty="0">
                <a:solidFill>
                  <a:schemeClr val="accent6">
                    <a:lumMod val="75000"/>
                  </a:schemeClr>
                </a:solidFill>
              </a:rPr>
              <a:t>“</a:t>
            </a:r>
            <a:r>
              <a:rPr lang="es-ES" altLang="ja-JP" sz="2000" i="1" dirty="0">
                <a:solidFill>
                  <a:schemeClr val="accent6">
                    <a:lumMod val="75000"/>
                  </a:schemeClr>
                </a:solidFill>
              </a:rPr>
              <a:t>enfoques</a:t>
            </a:r>
            <a:r>
              <a:rPr lang="es-ES" sz="2000" i="1" dirty="0">
                <a:solidFill>
                  <a:schemeClr val="accent6">
                    <a:lumMod val="75000"/>
                  </a:schemeClr>
                </a:solidFill>
              </a:rPr>
              <a:t>”</a:t>
            </a:r>
            <a:r>
              <a:rPr lang="es-ES" altLang="ja-JP" sz="2000" i="1" dirty="0">
                <a:solidFill>
                  <a:schemeClr val="accent6">
                    <a:lumMod val="75000"/>
                  </a:schemeClr>
                </a:solidFill>
              </a:rPr>
              <a:t> o </a:t>
            </a:r>
            <a:r>
              <a:rPr lang="es-ES" sz="2000" i="1" dirty="0">
                <a:solidFill>
                  <a:schemeClr val="accent6">
                    <a:lumMod val="75000"/>
                  </a:schemeClr>
                </a:solidFill>
              </a:rPr>
              <a:t>“</a:t>
            </a:r>
            <a:r>
              <a:rPr lang="es-ES" altLang="ja-JP" sz="2000" i="1" dirty="0">
                <a:solidFill>
                  <a:schemeClr val="accent6">
                    <a:lumMod val="75000"/>
                  </a:schemeClr>
                </a:solidFill>
              </a:rPr>
              <a:t>aproximaciones</a:t>
            </a:r>
            <a:r>
              <a:rPr lang="es-ES" sz="2000" i="1" dirty="0">
                <a:solidFill>
                  <a:schemeClr val="accent6">
                    <a:lumMod val="75000"/>
                  </a:schemeClr>
                </a:solidFill>
              </a:rPr>
              <a:t>”</a:t>
            </a:r>
            <a:r>
              <a:rPr lang="es-ES" altLang="ja-JP" sz="2000" i="1" dirty="0">
                <a:solidFill>
                  <a:schemeClr val="accent6">
                    <a:lumMod val="75000"/>
                  </a:schemeClr>
                </a:solidFill>
              </a:rPr>
              <a:t>. No nos aproximamos a un niño, es él el que se aproxima a nosotros con sus problemas específicos y su necesidad de ayuda. Soy consciente del desdén con el que se trata la idea del sentido común por alguno de los seguidores más obsesivos de las así llamadas aproximaciones. Recuerdo una vez que en la discusión de una charla que di a un grupo de matronas </a:t>
            </a:r>
            <a:r>
              <a:rPr lang="es-ES" altLang="ja-JP" sz="2000" i="1" dirty="0" err="1">
                <a:solidFill>
                  <a:schemeClr val="accent6">
                    <a:lumMod val="75000"/>
                  </a:schemeClr>
                </a:solidFill>
              </a:rPr>
              <a:t>ultrasofisticadas</a:t>
            </a:r>
            <a:r>
              <a:rPr lang="es-ES" altLang="ja-JP" sz="2000" i="1" dirty="0">
                <a:solidFill>
                  <a:schemeClr val="accent6">
                    <a:lumMod val="75000"/>
                  </a:schemeClr>
                </a:solidFill>
              </a:rPr>
              <a:t> una dama me preguntó indignada ¿Quiere decir que debemos ir de vuelta al sentido común? No señora, le contesté, quiero decir, que debemos avanzar hacia el sentido común, informado y comprobado.</a:t>
            </a:r>
            <a:r>
              <a:rPr lang="es-ES" sz="2000" i="1" dirty="0">
                <a:solidFill>
                  <a:schemeClr val="accent6">
                    <a:lumMod val="75000"/>
                  </a:schemeClr>
                </a:solidFill>
              </a:rPr>
              <a:t>”</a:t>
            </a:r>
            <a:endParaRPr lang="es-ES_tradnl" altLang="ja-JP" sz="2000" dirty="0">
              <a:solidFill>
                <a:schemeClr val="accent6">
                  <a:lumMod val="75000"/>
                </a:schemeClr>
              </a:solidFill>
            </a:endParaRPr>
          </a:p>
          <a:p>
            <a:pPr eaLnBrk="1" hangingPunct="1">
              <a:lnSpc>
                <a:spcPct val="130000"/>
              </a:lnSpc>
            </a:pPr>
            <a:endParaRPr lang="es-ES_tradnl" sz="1400" dirty="0">
              <a:solidFill>
                <a:srgbClr val="FFFFFF"/>
              </a:solidFill>
            </a:endParaRPr>
          </a:p>
        </p:txBody>
      </p:sp>
      <p:sp>
        <p:nvSpPr>
          <p:cNvPr id="75779" name="CuadroTexto 3"/>
          <p:cNvSpPr txBox="1">
            <a:spLocks noChangeArrowheads="1"/>
          </p:cNvSpPr>
          <p:nvPr/>
        </p:nvSpPr>
        <p:spPr bwMode="auto">
          <a:xfrm>
            <a:off x="6227763" y="6165850"/>
            <a:ext cx="23050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a:solidFill>
                  <a:srgbClr val="FFFFFF"/>
                </a:solidFill>
              </a:rPr>
              <a:t>Kanner</a:t>
            </a:r>
          </a:p>
        </p:txBody>
      </p:sp>
    </p:spTree>
    <p:extLst>
      <p:ext uri="{BB962C8B-B14F-4D97-AF65-F5344CB8AC3E}">
        <p14:creationId xmlns:p14="http://schemas.microsoft.com/office/powerpoint/2010/main" val="1573103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Actualidad_300982908_74497574_1706x12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0428" cy="6858000"/>
          </a:xfrm>
          <a:prstGeom prst="rect">
            <a:avLst/>
          </a:prstGeom>
        </p:spPr>
      </p:pic>
    </p:spTree>
    <p:extLst>
      <p:ext uri="{BB962C8B-B14F-4D97-AF65-F5344CB8AC3E}">
        <p14:creationId xmlns:p14="http://schemas.microsoft.com/office/powerpoint/2010/main" val="2012088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p:nvPr>
        </p:nvSpPr>
        <p:spPr/>
        <p:txBody>
          <a:bodyPr/>
          <a:lstStyle/>
          <a:p>
            <a:r>
              <a:rPr lang="es-ES" dirty="0">
                <a:latin typeface="Garamond" charset="0"/>
              </a:rPr>
              <a:t>Hans Asperger</a:t>
            </a:r>
          </a:p>
        </p:txBody>
      </p:sp>
      <p:sp>
        <p:nvSpPr>
          <p:cNvPr id="169986" name="Marcador de contenido 2"/>
          <p:cNvSpPr>
            <a:spLocks noGrp="1"/>
          </p:cNvSpPr>
          <p:nvPr>
            <p:ph idx="1"/>
          </p:nvPr>
        </p:nvSpPr>
        <p:spPr>
          <a:xfrm>
            <a:off x="468313" y="1052513"/>
            <a:ext cx="8229600" cy="4530725"/>
          </a:xfrm>
        </p:spPr>
        <p:txBody>
          <a:bodyPr/>
          <a:lstStyle/>
          <a:p>
            <a:pPr>
              <a:defRPr/>
            </a:pPr>
            <a:r>
              <a:rPr lang="es-ES" dirty="0"/>
              <a:t>Era un niño solitario.</a:t>
            </a:r>
          </a:p>
          <a:p>
            <a:pPr>
              <a:defRPr/>
            </a:pPr>
            <a:r>
              <a:rPr lang="es-ES" dirty="0"/>
              <a:t>Dificultad para hacer amigos.</a:t>
            </a:r>
          </a:p>
          <a:p>
            <a:pPr>
              <a:defRPr/>
            </a:pPr>
            <a:r>
              <a:rPr lang="es-ES" dirty="0"/>
              <a:t>Tenía un particular talento para el lenguaje.</a:t>
            </a:r>
          </a:p>
          <a:p>
            <a:pPr>
              <a:defRPr/>
            </a:pPr>
            <a:r>
              <a:rPr lang="es-ES" dirty="0"/>
              <a:t>Se refería a sí mismo en tercera persona.</a:t>
            </a:r>
          </a:p>
          <a:p>
            <a:pPr>
              <a:defRPr/>
            </a:pPr>
            <a:r>
              <a:rPr lang="es-ES" dirty="0"/>
              <a:t>Tenía una obsesión por la poesía de Franz </a:t>
            </a:r>
            <a:r>
              <a:rPr lang="es-ES" dirty="0" err="1"/>
              <a:t>Grillparzer</a:t>
            </a:r>
            <a:r>
              <a:rPr lang="es-ES" dirty="0"/>
              <a:t> -el poeta nacional austriaco- cuyos versos declamaba a sus compañeros a pesar del nulo interés de estos. </a:t>
            </a:r>
          </a:p>
          <a:p>
            <a:pPr>
              <a:defRPr/>
            </a:pPr>
            <a:r>
              <a:rPr lang="es-ES" dirty="0"/>
              <a:t>Torpe, a pesar de que le gustaba caminar en las montañas.</a:t>
            </a:r>
            <a:endParaRPr lang="es-ES_tradnl" sz="2400" i="1" dirty="0">
              <a:latin typeface="Arial" charset="0"/>
            </a:endParaRPr>
          </a:p>
        </p:txBody>
      </p:sp>
    </p:spTree>
    <p:extLst>
      <p:ext uri="{BB962C8B-B14F-4D97-AF65-F5344CB8AC3E}">
        <p14:creationId xmlns:p14="http://schemas.microsoft.com/office/powerpoint/2010/main" val="748143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6"/>
          <p:cNvSpPr>
            <a:spLocks noGrp="1" noChangeArrowheads="1"/>
          </p:cNvSpPr>
          <p:nvPr>
            <p:ph type="ctrTitle"/>
          </p:nvPr>
        </p:nvSpPr>
        <p:spPr>
          <a:xfrm>
            <a:off x="827088" y="2016780"/>
            <a:ext cx="7623175" cy="1752600"/>
          </a:xfrm>
          <a:noFill/>
        </p:spPr>
        <p:txBody>
          <a:bodyPr/>
          <a:lstStyle/>
          <a:p>
            <a:pPr algn="ctr" eaLnBrk="1" hangingPunct="1">
              <a:lnSpc>
                <a:spcPct val="150000"/>
              </a:lnSpc>
            </a:pPr>
            <a:r>
              <a:rPr lang="es-ES" sz="4600" b="1" dirty="0">
                <a:latin typeface="Garamond" charset="0"/>
              </a:rPr>
              <a:t>¿Qué es autismo?</a:t>
            </a:r>
            <a:br>
              <a:rPr lang="es-ES" sz="4600" b="1" dirty="0">
                <a:latin typeface="Garamond" charset="0"/>
              </a:rPr>
            </a:br>
            <a:br>
              <a:rPr lang="es-ES" sz="4600" dirty="0">
                <a:latin typeface="Garamond" charset="0"/>
              </a:rPr>
            </a:br>
            <a:endParaRPr lang="es-ES" sz="4600" dirty="0">
              <a:latin typeface="Garamond" charset="0"/>
            </a:endParaRPr>
          </a:p>
        </p:txBody>
      </p:sp>
    </p:spTree>
    <p:extLst>
      <p:ext uri="{BB962C8B-B14F-4D97-AF65-F5344CB8AC3E}">
        <p14:creationId xmlns:p14="http://schemas.microsoft.com/office/powerpoint/2010/main" val="3723231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p:nvPr>
        </p:nvSpPr>
        <p:spPr/>
        <p:txBody>
          <a:bodyPr/>
          <a:lstStyle/>
          <a:p>
            <a:r>
              <a:rPr lang="es-ES" dirty="0">
                <a:latin typeface="Garamond" charset="0"/>
              </a:rPr>
              <a:t>Hans Asperger</a:t>
            </a:r>
          </a:p>
        </p:txBody>
      </p:sp>
      <p:sp>
        <p:nvSpPr>
          <p:cNvPr id="169986" name="Marcador de contenido 2"/>
          <p:cNvSpPr>
            <a:spLocks noGrp="1"/>
          </p:cNvSpPr>
          <p:nvPr>
            <p:ph idx="1"/>
          </p:nvPr>
        </p:nvSpPr>
        <p:spPr>
          <a:xfrm>
            <a:off x="468313" y="1052513"/>
            <a:ext cx="8229600" cy="4530725"/>
          </a:xfrm>
        </p:spPr>
        <p:txBody>
          <a:bodyPr/>
          <a:lstStyle/>
          <a:p>
            <a:pPr>
              <a:defRPr/>
            </a:pPr>
            <a:r>
              <a:rPr lang="es-ES" dirty="0"/>
              <a:t>Doscientos niños con el mismo perfil, pero ninguno era niña. </a:t>
            </a:r>
          </a:p>
          <a:p>
            <a:pPr>
              <a:defRPr/>
            </a:pPr>
            <a:r>
              <a:rPr lang="es-ES" dirty="0"/>
              <a:t>«Casos no demasiado graves y por tanto más prometedores», espectro.</a:t>
            </a:r>
          </a:p>
          <a:p>
            <a:pPr>
              <a:defRPr/>
            </a:pPr>
            <a:r>
              <a:rPr lang="es-ES" dirty="0"/>
              <a:t>Continuidad del síndrome con el intelecto más que con la discapacidad intelectual. </a:t>
            </a:r>
          </a:p>
          <a:p>
            <a:pPr>
              <a:defRPr/>
            </a:pPr>
            <a:r>
              <a:rPr lang="es-ES" dirty="0"/>
              <a:t>Talento especial o habilidad. Tres de ellos habían empezado a sumar de forma precoz, con métodos que habían inventado ellos mismos. </a:t>
            </a:r>
          </a:p>
        </p:txBody>
      </p:sp>
    </p:spTree>
    <p:extLst>
      <p:ext uri="{BB962C8B-B14F-4D97-AF65-F5344CB8AC3E}">
        <p14:creationId xmlns:p14="http://schemas.microsoft.com/office/powerpoint/2010/main" val="3282088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uadroTexto 2"/>
          <p:cNvSpPr txBox="1">
            <a:spLocks noChangeArrowheads="1"/>
          </p:cNvSpPr>
          <p:nvPr/>
        </p:nvSpPr>
        <p:spPr bwMode="auto">
          <a:xfrm>
            <a:off x="816031" y="615104"/>
            <a:ext cx="7848600" cy="5058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0000"/>
              </a:lnSpc>
            </a:pPr>
            <a:r>
              <a:rPr lang="es-ES" sz="3600" dirty="0">
                <a:solidFill>
                  <a:schemeClr val="accent6"/>
                </a:solidFill>
              </a:rPr>
              <a:t>«¿</a:t>
            </a:r>
            <a:r>
              <a:rPr lang="es-ES" sz="3600" i="1" dirty="0">
                <a:solidFill>
                  <a:schemeClr val="accent6"/>
                </a:solidFill>
              </a:rPr>
              <a:t>Quién entre nosotros no reconoce al científico autístico cuya torpeza y falta de instintos han hecho de él una caricatura familiar, pero que es capaz de conseguir logros extraordinarios en un campo altamente especializado</a:t>
            </a:r>
            <a:r>
              <a:rPr lang="es-ES" sz="3600" dirty="0">
                <a:solidFill>
                  <a:schemeClr val="accent6"/>
                </a:solidFill>
              </a:rPr>
              <a:t>?»</a:t>
            </a:r>
            <a:endParaRPr lang="es-ES_tradnl" dirty="0">
              <a:solidFill>
                <a:schemeClr val="accent6"/>
              </a:solidFill>
            </a:endParaRPr>
          </a:p>
        </p:txBody>
      </p:sp>
      <p:sp>
        <p:nvSpPr>
          <p:cNvPr id="75779" name="CuadroTexto 3"/>
          <p:cNvSpPr txBox="1">
            <a:spLocks noChangeArrowheads="1"/>
          </p:cNvSpPr>
          <p:nvPr/>
        </p:nvSpPr>
        <p:spPr bwMode="auto">
          <a:xfrm>
            <a:off x="6091129" y="5884153"/>
            <a:ext cx="230505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a:t>Hans Asperger</a:t>
            </a:r>
          </a:p>
        </p:txBody>
      </p:sp>
    </p:spTree>
    <p:extLst>
      <p:ext uri="{BB962C8B-B14F-4D97-AF65-F5344CB8AC3E}">
        <p14:creationId xmlns:p14="http://schemas.microsoft.com/office/powerpoint/2010/main" val="2942178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p:nvPr>
        </p:nvSpPr>
        <p:spPr/>
        <p:txBody>
          <a:bodyPr/>
          <a:lstStyle/>
          <a:p>
            <a:r>
              <a:rPr lang="es-ES" dirty="0">
                <a:latin typeface="Garamond" charset="0"/>
              </a:rPr>
              <a:t>Hans Asperger</a:t>
            </a:r>
          </a:p>
        </p:txBody>
      </p:sp>
      <p:sp>
        <p:nvSpPr>
          <p:cNvPr id="169986" name="Marcador de contenido 2"/>
          <p:cNvSpPr>
            <a:spLocks noGrp="1"/>
          </p:cNvSpPr>
          <p:nvPr>
            <p:ph idx="1"/>
          </p:nvPr>
        </p:nvSpPr>
        <p:spPr>
          <a:xfrm>
            <a:off x="226576" y="1020982"/>
            <a:ext cx="8665176" cy="4530725"/>
          </a:xfrm>
        </p:spPr>
        <p:txBody>
          <a:bodyPr/>
          <a:lstStyle/>
          <a:p>
            <a:pPr>
              <a:defRPr/>
            </a:pPr>
            <a:r>
              <a:rPr lang="es-ES" dirty="0"/>
              <a:t>Foco en las «habilidades intelectuales» de sus pacientes:</a:t>
            </a:r>
          </a:p>
          <a:p>
            <a:pPr lvl="1">
              <a:defRPr/>
            </a:pPr>
            <a:r>
              <a:rPr lang="es-ES" dirty="0"/>
              <a:t>Protegerles de ser enviados a campos de exterminio.</a:t>
            </a:r>
          </a:p>
          <a:p>
            <a:pPr lvl="1">
              <a:defRPr/>
            </a:pPr>
            <a:r>
              <a:rPr lang="es-ES" dirty="0"/>
              <a:t>Identificación personal de las dificultades de esos niños con las que él mismo había sufrido en la infancia. </a:t>
            </a:r>
          </a:p>
          <a:p>
            <a:pPr>
              <a:defRPr/>
            </a:pPr>
            <a:r>
              <a:rPr lang="es-ES" dirty="0"/>
              <a:t>Dijo que las tendencias autistas de sus pacientes eran más un trastorno que un beneficio para la mayoría de ellos y que los casos más graves tenían poco «valor para la sociedad» y «vagabundearían por las calles». como adultos, «grotescos y dilapidados». </a:t>
            </a:r>
            <a:endParaRPr lang="es-ES_tradnl" sz="2400" i="1" dirty="0">
              <a:latin typeface="Arial" charset="0"/>
            </a:endParaRPr>
          </a:p>
        </p:txBody>
      </p:sp>
    </p:spTree>
    <p:extLst>
      <p:ext uri="{BB962C8B-B14F-4D97-AF65-F5344CB8AC3E}">
        <p14:creationId xmlns:p14="http://schemas.microsoft.com/office/powerpoint/2010/main" val="2688125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Marcador de contenido 2"/>
          <p:cNvSpPr>
            <a:spLocks noGrp="1"/>
          </p:cNvSpPr>
          <p:nvPr>
            <p:ph idx="1"/>
          </p:nvPr>
        </p:nvSpPr>
        <p:spPr>
          <a:xfrm>
            <a:off x="199697" y="295769"/>
            <a:ext cx="8744606" cy="4530725"/>
          </a:xfrm>
        </p:spPr>
        <p:txBody>
          <a:bodyPr/>
          <a:lstStyle/>
          <a:p>
            <a:pPr>
              <a:defRPr/>
            </a:pPr>
            <a:r>
              <a:rPr lang="es-ES" sz="2800" dirty="0"/>
              <a:t>Recomendó el traslado de niños a Am </a:t>
            </a:r>
            <a:r>
              <a:rPr lang="es-ES" sz="2800" dirty="0" err="1"/>
              <a:t>Spiegelgrund</a:t>
            </a:r>
            <a:r>
              <a:rPr lang="es-ES" sz="2800" dirty="0"/>
              <a:t>, un centro especial de Viena.</a:t>
            </a:r>
          </a:p>
          <a:p>
            <a:pPr>
              <a:defRPr/>
            </a:pPr>
            <a:r>
              <a:rPr lang="es-ES" sz="2800" dirty="0"/>
              <a:t>Los niños discapacitados eran asesinados. </a:t>
            </a:r>
          </a:p>
          <a:p>
            <a:pPr>
              <a:defRPr/>
            </a:pPr>
            <a:r>
              <a:rPr lang="es-ES" sz="2800" dirty="0"/>
              <a:t>Las enfermeras les inyectaban sobredosis de sedantes hasta que los niños enfermaban y morían, normalmente de neumonía. </a:t>
            </a:r>
          </a:p>
          <a:p>
            <a:pPr>
              <a:defRPr/>
            </a:pPr>
            <a:r>
              <a:rPr lang="es-ES" sz="2800" dirty="0"/>
              <a:t>Uno de sus pacientes fue Elisabeth </a:t>
            </a:r>
            <a:r>
              <a:rPr lang="es-ES" sz="2800" dirty="0" err="1"/>
              <a:t>Schreiber</a:t>
            </a:r>
            <a:r>
              <a:rPr lang="es-ES" sz="2800" dirty="0"/>
              <a:t>, una niña de 5 años que solo decía una palabra: mamá. Una enfermera informó que era «muy afectuosa» y que «si se la trataba estrictamente lloraba y abrazaba a la enfermera». </a:t>
            </a:r>
          </a:p>
          <a:p>
            <a:pPr>
              <a:defRPr/>
            </a:pPr>
            <a:r>
              <a:rPr lang="es-ES" sz="2800" dirty="0"/>
              <a:t>400 cerebros de niños en el sótano de Am </a:t>
            </a:r>
            <a:r>
              <a:rPr lang="es-ES" sz="2800" dirty="0" err="1"/>
              <a:t>Spiegelgrund</a:t>
            </a:r>
            <a:r>
              <a:rPr lang="es-ES" sz="2800" dirty="0"/>
              <a:t>, para ser posteriormente usados en investigación</a:t>
            </a:r>
            <a:r>
              <a:rPr lang="es-ES" dirty="0"/>
              <a:t>.</a:t>
            </a:r>
            <a:endParaRPr lang="es-ES_tradnl" sz="2400" i="1" dirty="0">
              <a:latin typeface="Arial" charset="0"/>
            </a:endParaRPr>
          </a:p>
        </p:txBody>
      </p:sp>
    </p:spTree>
    <p:extLst>
      <p:ext uri="{BB962C8B-B14F-4D97-AF65-F5344CB8AC3E}">
        <p14:creationId xmlns:p14="http://schemas.microsoft.com/office/powerpoint/2010/main" val="3389186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2">
            <a:extLst>
              <a:ext uri="{FF2B5EF4-FFF2-40B4-BE49-F238E27FC236}">
                <a16:creationId xmlns:a16="http://schemas.microsoft.com/office/drawing/2014/main" id="{036EA1F8-EB9F-6044-9CD6-84498F479DF4}"/>
              </a:ext>
            </a:extLst>
          </p:cNvPr>
          <p:cNvSpPr txBox="1">
            <a:spLocks/>
          </p:cNvSpPr>
          <p:nvPr/>
        </p:nvSpPr>
        <p:spPr bwMode="auto">
          <a:xfrm>
            <a:off x="4298950" y="1044629"/>
            <a:ext cx="4387850" cy="580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20000"/>
              </a:spcBef>
              <a:buClr>
                <a:srgbClr val="CC9900"/>
              </a:buClr>
              <a:buSzPct val="65000"/>
              <a:buFont typeface="Wingdings" pitchFamily="2" charset="2"/>
              <a:buChar char="n"/>
            </a:pPr>
            <a:r>
              <a:rPr lang="es-ES" altLang="es-ES" sz="3000" dirty="0">
                <a:solidFill>
                  <a:srgbClr val="000000"/>
                </a:solidFill>
              </a:rPr>
              <a:t>Viena (1903)</a:t>
            </a:r>
          </a:p>
          <a:p>
            <a:pPr>
              <a:lnSpc>
                <a:spcPct val="150000"/>
              </a:lnSpc>
              <a:spcBef>
                <a:spcPct val="20000"/>
              </a:spcBef>
              <a:buClr>
                <a:srgbClr val="CC9900"/>
              </a:buClr>
              <a:buSzPct val="65000"/>
              <a:buFont typeface="Wingdings" pitchFamily="2" charset="2"/>
              <a:buChar char="n"/>
            </a:pPr>
            <a:r>
              <a:rPr lang="es-ES" altLang="es-ES" sz="3000" dirty="0" err="1">
                <a:solidFill>
                  <a:srgbClr val="000000"/>
                </a:solidFill>
              </a:rPr>
              <a:t>Dachau</a:t>
            </a:r>
            <a:r>
              <a:rPr lang="es-ES" altLang="es-ES" sz="3000" dirty="0">
                <a:solidFill>
                  <a:srgbClr val="000000"/>
                </a:solidFill>
              </a:rPr>
              <a:t> y </a:t>
            </a:r>
            <a:r>
              <a:rPr lang="es-ES" altLang="es-ES" sz="3000" dirty="0" err="1">
                <a:solidFill>
                  <a:srgbClr val="000000"/>
                </a:solidFill>
              </a:rPr>
              <a:t>Buchenwald</a:t>
            </a:r>
            <a:endParaRPr lang="es-ES" altLang="es-ES" sz="3000" dirty="0">
              <a:solidFill>
                <a:srgbClr val="000000"/>
              </a:solidFill>
            </a:endParaRPr>
          </a:p>
          <a:p>
            <a:pPr>
              <a:lnSpc>
                <a:spcPct val="150000"/>
              </a:lnSpc>
              <a:spcBef>
                <a:spcPct val="20000"/>
              </a:spcBef>
              <a:buClr>
                <a:srgbClr val="CC9900"/>
              </a:buClr>
              <a:buSzPct val="65000"/>
              <a:buFont typeface="Wingdings" pitchFamily="2" charset="2"/>
              <a:buChar char="n"/>
            </a:pPr>
            <a:r>
              <a:rPr lang="es-ES_tradnl" altLang="es-ES" sz="3000" dirty="0">
                <a:solidFill>
                  <a:srgbClr val="000000"/>
                </a:solidFill>
              </a:rPr>
              <a:t>Experiencia límite</a:t>
            </a:r>
          </a:p>
          <a:p>
            <a:pPr>
              <a:lnSpc>
                <a:spcPct val="150000"/>
              </a:lnSpc>
              <a:spcBef>
                <a:spcPct val="20000"/>
              </a:spcBef>
              <a:buClr>
                <a:srgbClr val="CC9900"/>
              </a:buClr>
              <a:buSzPct val="65000"/>
              <a:buFont typeface="Wingdings" pitchFamily="2" charset="2"/>
              <a:buChar char="n"/>
            </a:pPr>
            <a:r>
              <a:rPr lang="es-ES_tradnl" altLang="es-ES" sz="3000" dirty="0">
                <a:solidFill>
                  <a:srgbClr val="000000"/>
                </a:solidFill>
              </a:rPr>
              <a:t>Psicoanálisis</a:t>
            </a:r>
          </a:p>
          <a:p>
            <a:pPr>
              <a:lnSpc>
                <a:spcPct val="150000"/>
              </a:lnSpc>
              <a:spcBef>
                <a:spcPct val="20000"/>
              </a:spcBef>
              <a:buClr>
                <a:srgbClr val="CC9900"/>
              </a:buClr>
              <a:buSzPct val="65000"/>
              <a:buFont typeface="Wingdings" pitchFamily="2" charset="2"/>
              <a:buChar char="n"/>
            </a:pPr>
            <a:r>
              <a:rPr lang="es-ES_tradnl" altLang="es-ES" sz="3000" dirty="0">
                <a:solidFill>
                  <a:srgbClr val="000000"/>
                </a:solidFill>
              </a:rPr>
              <a:t>“Madres nevera”</a:t>
            </a:r>
          </a:p>
          <a:p>
            <a:pPr>
              <a:lnSpc>
                <a:spcPct val="150000"/>
              </a:lnSpc>
              <a:spcBef>
                <a:spcPct val="20000"/>
              </a:spcBef>
              <a:buClr>
                <a:srgbClr val="CC9900"/>
              </a:buClr>
              <a:buSzPct val="65000"/>
              <a:buFont typeface="Wingdings" pitchFamily="2" charset="2"/>
              <a:buChar char="n"/>
            </a:pPr>
            <a:r>
              <a:rPr lang="es-ES_tradnl" altLang="es-ES" sz="3000" dirty="0" err="1">
                <a:solidFill>
                  <a:srgbClr val="000000"/>
                </a:solidFill>
              </a:rPr>
              <a:t>Orthogenic</a:t>
            </a:r>
            <a:r>
              <a:rPr lang="es-ES_tradnl" altLang="es-ES" sz="3000" dirty="0">
                <a:solidFill>
                  <a:srgbClr val="000000"/>
                </a:solidFill>
              </a:rPr>
              <a:t> </a:t>
            </a:r>
            <a:r>
              <a:rPr lang="es-ES_tradnl" altLang="es-ES" sz="3000" dirty="0" err="1">
                <a:solidFill>
                  <a:srgbClr val="000000"/>
                </a:solidFill>
              </a:rPr>
              <a:t>School</a:t>
            </a:r>
            <a:endParaRPr lang="es-ES_tradnl" altLang="es-ES" sz="3000" dirty="0">
              <a:solidFill>
                <a:srgbClr val="000000"/>
              </a:solidFill>
            </a:endParaRPr>
          </a:p>
          <a:p>
            <a:pPr>
              <a:lnSpc>
                <a:spcPct val="150000"/>
              </a:lnSpc>
              <a:spcBef>
                <a:spcPct val="20000"/>
              </a:spcBef>
              <a:buClr>
                <a:srgbClr val="CC9900"/>
              </a:buClr>
              <a:buSzPct val="65000"/>
              <a:buFont typeface="Wingdings" pitchFamily="2" charset="2"/>
              <a:buChar char="n"/>
            </a:pPr>
            <a:r>
              <a:rPr lang="es-ES_tradnl" altLang="es-ES" sz="3000" dirty="0">
                <a:solidFill>
                  <a:srgbClr val="000000"/>
                </a:solidFill>
              </a:rPr>
              <a:t>Plagio, abusos</a:t>
            </a:r>
          </a:p>
          <a:p>
            <a:pPr>
              <a:spcBef>
                <a:spcPct val="20000"/>
              </a:spcBef>
              <a:buClr>
                <a:srgbClr val="CC9900"/>
              </a:buClr>
              <a:buSzPct val="65000"/>
              <a:buFont typeface="Wingdings" pitchFamily="2" charset="2"/>
              <a:buChar char="n"/>
            </a:pPr>
            <a:endParaRPr lang="es-ES_tradnl" altLang="es-ES" sz="3000" dirty="0">
              <a:solidFill>
                <a:srgbClr val="000000"/>
              </a:solidFill>
            </a:endParaRPr>
          </a:p>
        </p:txBody>
      </p:sp>
      <p:pic>
        <p:nvPicPr>
          <p:cNvPr id="376835" name="Imagen 9">
            <a:extLst>
              <a:ext uri="{FF2B5EF4-FFF2-40B4-BE49-F238E27FC236}">
                <a16:creationId xmlns:a16="http://schemas.microsoft.com/office/drawing/2014/main" id="{E8E2A4D6-3E9D-D54F-9D92-897609A5184B}"/>
              </a:ext>
            </a:extLst>
          </p:cNvPr>
          <p:cNvPicPr>
            <a:picLocks noChangeAspect="1"/>
          </p:cNvPicPr>
          <p:nvPr/>
        </p:nvPicPr>
        <p:blipFill>
          <a:blip r:embed="rId3">
            <a:extLst>
              <a:ext uri="{28A0092B-C50C-407E-A947-70E740481C1C}">
                <a14:useLocalDpi xmlns:a14="http://schemas.microsoft.com/office/drawing/2010/main" val="0"/>
              </a:ext>
            </a:extLst>
          </a:blip>
          <a:srcRect l="21307" r="6277"/>
          <a:stretch>
            <a:fillRect/>
          </a:stretch>
        </p:blipFill>
        <p:spPr bwMode="auto">
          <a:xfrm>
            <a:off x="616005" y="1899444"/>
            <a:ext cx="312737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a:extLst>
              <a:ext uri="{FF2B5EF4-FFF2-40B4-BE49-F238E27FC236}">
                <a16:creationId xmlns:a16="http://schemas.microsoft.com/office/drawing/2014/main" id="{B0270455-25CE-1843-9336-437C389CFCA9}"/>
              </a:ext>
            </a:extLst>
          </p:cNvPr>
          <p:cNvSpPr txBox="1">
            <a:spLocks/>
          </p:cNvSpPr>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defTabSz="914400"/>
            <a:r>
              <a:rPr lang="es-ES" kern="0" dirty="0">
                <a:solidFill>
                  <a:schemeClr val="accent3">
                    <a:lumMod val="50000"/>
                  </a:schemeClr>
                </a:solidFill>
                <a:latin typeface="Garamond" charset="0"/>
              </a:rPr>
              <a:t>Bruno </a:t>
            </a:r>
            <a:r>
              <a:rPr lang="es-ES" kern="0" dirty="0" err="1">
                <a:solidFill>
                  <a:schemeClr val="accent3">
                    <a:lumMod val="50000"/>
                  </a:schemeClr>
                </a:solidFill>
                <a:latin typeface="Garamond" charset="0"/>
              </a:rPr>
              <a:t>Bettelheim</a:t>
            </a:r>
            <a:endParaRPr lang="es-ES" kern="0" dirty="0">
              <a:solidFill>
                <a:schemeClr val="accent3">
                  <a:lumMod val="50000"/>
                </a:schemeClr>
              </a:solidFill>
              <a:latin typeface="Garamond" charset="0"/>
            </a:endParaRPr>
          </a:p>
        </p:txBody>
      </p:sp>
    </p:spTree>
    <p:extLst>
      <p:ext uri="{BB962C8B-B14F-4D97-AF65-F5344CB8AC3E}">
        <p14:creationId xmlns:p14="http://schemas.microsoft.com/office/powerpoint/2010/main" val="679442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Marcador de contenido 2">
            <a:extLst>
              <a:ext uri="{FF2B5EF4-FFF2-40B4-BE49-F238E27FC236}">
                <a16:creationId xmlns:a16="http://schemas.microsoft.com/office/drawing/2014/main" id="{2CD95CDD-9654-2D4A-A542-7F3A4BC5CF20}"/>
              </a:ext>
            </a:extLst>
          </p:cNvPr>
          <p:cNvSpPr>
            <a:spLocks noGrp="1"/>
          </p:cNvSpPr>
          <p:nvPr>
            <p:ph idx="1"/>
          </p:nvPr>
        </p:nvSpPr>
        <p:spPr>
          <a:xfrm>
            <a:off x="225425" y="254000"/>
            <a:ext cx="8747125" cy="4530725"/>
          </a:xfrm>
        </p:spPr>
        <p:txBody>
          <a:bodyPr/>
          <a:lstStyle/>
          <a:p>
            <a:pPr marL="0" indent="0">
              <a:buFont typeface="Wingdings" pitchFamily="2" charset="2"/>
              <a:buNone/>
            </a:pPr>
            <a:r>
              <a:rPr lang="es-ES" altLang="es-ES" sz="2400" dirty="0">
                <a:ea typeface="ＭＳ Ｐゴシック" panose="020B0600070205080204" pitchFamily="34" charset="-128"/>
              </a:rPr>
              <a:t>Vivía temeroso de los ataques de ira de </a:t>
            </a:r>
            <a:r>
              <a:rPr lang="es-ES" altLang="es-ES" sz="2400" dirty="0" err="1">
                <a:ea typeface="ＭＳ Ｐゴシック" panose="020B0600070205080204" pitchFamily="34" charset="-128"/>
              </a:rPr>
              <a:t>Bettelheim</a:t>
            </a:r>
            <a:r>
              <a:rPr lang="es-ES" altLang="es-ES" sz="2400" dirty="0">
                <a:ea typeface="ＭＳ Ｐゴシック" panose="020B0600070205080204" pitchFamily="34" charset="-128"/>
              </a:rPr>
              <a:t>, palizas en público, tirones de pelo y amenazas y abusos delante de los compañeros de clase y del personal. Un minuto podía estar sonriendo y gastando bromas, y al siguiente podía explotar. Casi todo lo que yo hacía podía ser explicado como una forma de rebelión o como un tipo de comportamiento que tenía que cambiar. Una vez cometí el error de decir a </a:t>
            </a:r>
            <a:r>
              <a:rPr lang="es-ES" altLang="es-ES" sz="2400" dirty="0" err="1">
                <a:ea typeface="ＭＳ Ｐゴシック" panose="020B0600070205080204" pitchFamily="34" charset="-128"/>
              </a:rPr>
              <a:t>Bettelheim</a:t>
            </a:r>
            <a:r>
              <a:rPr lang="es-ES" altLang="es-ES" sz="2400" dirty="0">
                <a:ea typeface="ＭＳ Ｐゴシック" panose="020B0600070205080204" pitchFamily="34" charset="-128"/>
              </a:rPr>
              <a:t>, con un tono tranquilo, que yo pensaba que había demasiadas prohibiciones en la escuela. </a:t>
            </a:r>
            <a:r>
              <a:rPr lang="es-ES" altLang="es-ES" sz="2400" dirty="0" err="1">
                <a:ea typeface="ＭＳ Ｐゴシック" panose="020B0600070205080204" pitchFamily="34" charset="-128"/>
              </a:rPr>
              <a:t>Bettelheim</a:t>
            </a:r>
            <a:r>
              <a:rPr lang="es-ES" altLang="es-ES" sz="2400" dirty="0">
                <a:ea typeface="ＭＳ Ｐゴシック" panose="020B0600070205080204" pitchFamily="34" charset="-128"/>
              </a:rPr>
              <a:t> me golpeó. Otra vez me sacó a rastras de la ducha sin ropa y me pegó en una habitación llena de gente. Ni siquiera había dicho nada y no esperaba ningún castigo. Creo que lo hizo simplemente por quebrar mi espíritu, porque no le gustaba que tuviera un pensamiento propio. Y no solo me pasaba a mí, prácticamente todos los niños y adolescentes eran tratados de esa manera de forma regular.</a:t>
            </a:r>
          </a:p>
        </p:txBody>
      </p:sp>
    </p:spTree>
    <p:extLst>
      <p:ext uri="{BB962C8B-B14F-4D97-AF65-F5344CB8AC3E}">
        <p14:creationId xmlns:p14="http://schemas.microsoft.com/office/powerpoint/2010/main" val="2999442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Marcador de contenido 2"/>
          <p:cNvSpPr>
            <a:spLocks noGrp="1"/>
          </p:cNvSpPr>
          <p:nvPr>
            <p:ph idx="1"/>
          </p:nvPr>
        </p:nvSpPr>
        <p:spPr>
          <a:xfrm>
            <a:off x="225334" y="253520"/>
            <a:ext cx="8747103" cy="4530725"/>
          </a:xfrm>
        </p:spPr>
        <p:txBody>
          <a:bodyPr/>
          <a:lstStyle/>
          <a:p>
            <a:pPr marL="0" indent="0">
              <a:buNone/>
            </a:pPr>
            <a:r>
              <a:rPr lang="es-ES" sz="3200" dirty="0" err="1"/>
              <a:t>Bettelheim</a:t>
            </a:r>
            <a:r>
              <a:rPr lang="es-ES" sz="3200" dirty="0"/>
              <a:t> pasó muchos años intentando destruir mi identidad y la imagen de mí mismo, diciéndome que estaba loco, que no se podía confiar en mí ni para las cosas más simples y que nadie me contrataría o se casaría conmigo cuando creciera. Mi autoestima no se recuperó hasta que me fui, terminé la carrera, hice unos pocos amigos y encontré trabajo. </a:t>
            </a:r>
            <a:r>
              <a:rPr lang="es-ES" sz="3200" dirty="0" err="1"/>
              <a:t>Bettelheim</a:t>
            </a:r>
            <a:r>
              <a:rPr lang="es-ES" sz="3200" dirty="0"/>
              <a:t> podría intentar decir que yo era uno de los éxitos de su escuela, pero yo sé la verdad. Funciono a un nivel muy por debajo de mi potencial, porque nunca he superado como fui tratado.</a:t>
            </a:r>
          </a:p>
        </p:txBody>
      </p:sp>
    </p:spTree>
    <p:extLst>
      <p:ext uri="{BB962C8B-B14F-4D97-AF65-F5344CB8AC3E}">
        <p14:creationId xmlns:p14="http://schemas.microsoft.com/office/powerpoint/2010/main" val="2949184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l="6085" t="5119" r="6728" b="5907"/>
          <a:stretch/>
        </p:blipFill>
        <p:spPr>
          <a:xfrm>
            <a:off x="131784" y="630087"/>
            <a:ext cx="3654006" cy="4565010"/>
          </a:xfrm>
          <a:prstGeom prst="rect">
            <a:avLst/>
          </a:prstGeom>
        </p:spPr>
      </p:pic>
      <p:sp>
        <p:nvSpPr>
          <p:cNvPr id="5" name="CuadroTexto 4"/>
          <p:cNvSpPr txBox="1"/>
          <p:nvPr/>
        </p:nvSpPr>
        <p:spPr>
          <a:xfrm>
            <a:off x="1174075" y="5609514"/>
            <a:ext cx="1760142" cy="369332"/>
          </a:xfrm>
          <a:prstGeom prst="rect">
            <a:avLst/>
          </a:prstGeom>
          <a:noFill/>
        </p:spPr>
        <p:txBody>
          <a:bodyPr wrap="none" rtlCol="0">
            <a:spAutoFit/>
          </a:bodyPr>
          <a:lstStyle/>
          <a:p>
            <a:r>
              <a:rPr lang="es-ES" dirty="0"/>
              <a:t>Bernard </a:t>
            </a:r>
            <a:r>
              <a:rPr lang="es-ES" dirty="0" err="1"/>
              <a:t>Rimland</a:t>
            </a:r>
            <a:endParaRPr lang="es-ES" dirty="0"/>
          </a:p>
        </p:txBody>
      </p:sp>
      <p:sp>
        <p:nvSpPr>
          <p:cNvPr id="9" name="Marcador de contenido 2"/>
          <p:cNvSpPr txBox="1">
            <a:spLocks/>
          </p:cNvSpPr>
          <p:nvPr/>
        </p:nvSpPr>
        <p:spPr bwMode="auto">
          <a:xfrm>
            <a:off x="4085298" y="812880"/>
            <a:ext cx="5058702"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30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6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2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sz="2000">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20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342900" marR="0" lvl="0" indent="-342900" algn="l" defTabSz="914400" rtl="0" eaLnBrk="0" fontAlgn="base" latinLnBrk="0" hangingPunct="0">
              <a:lnSpc>
                <a:spcPct val="150000"/>
              </a:lnSpc>
              <a:spcBef>
                <a:spcPct val="20000"/>
              </a:spcBef>
              <a:spcAft>
                <a:spcPct val="0"/>
              </a:spcAft>
              <a:buClr>
                <a:srgbClr val="CC9900"/>
              </a:buClr>
              <a:buSzPct val="65000"/>
              <a:buFont typeface="Wingdings" charset="0"/>
              <a:buChar char="n"/>
              <a:tabLst/>
              <a:defRPr/>
            </a:pPr>
            <a:r>
              <a:rPr kumimoji="0" lang="es-ES" sz="3000" b="0" i="0" u="none" strike="noStrike" kern="0" cap="none" spc="0" normalizeH="0" baseline="0" noProof="0" dirty="0">
                <a:ln>
                  <a:noFill/>
                </a:ln>
                <a:solidFill>
                  <a:srgbClr val="000000"/>
                </a:solidFill>
                <a:effectLst/>
                <a:uLnTx/>
                <a:uFillTx/>
                <a:latin typeface="Arial"/>
                <a:ea typeface="ＭＳ Ｐゴシック" charset="0"/>
                <a:cs typeface="ＭＳ Ｐゴシック" charset="0"/>
              </a:rPr>
              <a:t>Trastorno biológico.</a:t>
            </a:r>
          </a:p>
          <a:p>
            <a:pPr marL="342900" marR="0" lvl="0" indent="-342900" algn="l" defTabSz="914400" rtl="0" eaLnBrk="0" fontAlgn="base" latinLnBrk="0" hangingPunct="0">
              <a:lnSpc>
                <a:spcPct val="150000"/>
              </a:lnSpc>
              <a:spcBef>
                <a:spcPct val="20000"/>
              </a:spcBef>
              <a:spcAft>
                <a:spcPct val="0"/>
              </a:spcAft>
              <a:buClr>
                <a:srgbClr val="CC9900"/>
              </a:buClr>
              <a:buSzPct val="65000"/>
              <a:buFont typeface="Wingdings" charset="0"/>
              <a:buChar char="n"/>
              <a:tabLst/>
              <a:defRPr/>
            </a:pPr>
            <a:r>
              <a:rPr kumimoji="0" lang="es-ES" sz="30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rPr>
              <a:t>Megavitaminoterapia</a:t>
            </a:r>
            <a:r>
              <a:rPr kumimoji="0" lang="es-ES" sz="3000" b="0" i="0" u="none" strike="noStrike" kern="0" cap="none" spc="0" normalizeH="0" baseline="0" noProof="0" dirty="0">
                <a:ln>
                  <a:noFill/>
                </a:ln>
                <a:solidFill>
                  <a:srgbClr val="000000"/>
                </a:solidFill>
                <a:effectLst/>
                <a:uLnTx/>
                <a:uFillTx/>
                <a:latin typeface="Arial"/>
                <a:ea typeface="ＭＳ Ｐゴシック" charset="0"/>
                <a:cs typeface="ＭＳ Ｐゴシック" charset="0"/>
              </a:rPr>
              <a:t> (B6)</a:t>
            </a:r>
            <a:r>
              <a:rPr kumimoji="0" lang="es-ES" sz="30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p>
          <a:p>
            <a:pPr marL="342900" marR="0" lvl="0" indent="-342900" algn="l" defTabSz="914400" rtl="0" eaLnBrk="0" fontAlgn="base" latinLnBrk="0" hangingPunct="0">
              <a:lnSpc>
                <a:spcPct val="150000"/>
              </a:lnSpc>
              <a:spcBef>
                <a:spcPct val="20000"/>
              </a:spcBef>
              <a:spcAft>
                <a:spcPct val="0"/>
              </a:spcAft>
              <a:buClr>
                <a:srgbClr val="CC9900"/>
              </a:buClr>
              <a:buSzPct val="65000"/>
              <a:buFont typeface="Wingdings" charset="0"/>
              <a:buChar char="n"/>
              <a:tabLst/>
              <a:defRPr/>
            </a:pPr>
            <a:r>
              <a:rPr kumimoji="0" lang="es-ES" sz="3000" b="0" i="0" u="none" strike="noStrike" kern="0" cap="none" spc="0" normalizeH="0" baseline="0" noProof="0" dirty="0">
                <a:ln>
                  <a:noFill/>
                </a:ln>
                <a:solidFill>
                  <a:srgbClr val="000000"/>
                </a:solidFill>
                <a:effectLst/>
                <a:uLnTx/>
                <a:uFillTx/>
                <a:latin typeface="Arial"/>
                <a:ea typeface="ＭＳ Ｐゴシック" charset="0"/>
                <a:cs typeface="ＭＳ Ｐゴシック" charset="0"/>
              </a:rPr>
              <a:t>Alergias cerebrales</a:t>
            </a:r>
          </a:p>
          <a:p>
            <a:pPr marL="342900" marR="0" lvl="0" indent="-342900" algn="l" defTabSz="914400" rtl="0" eaLnBrk="0" fontAlgn="base" latinLnBrk="0" hangingPunct="0">
              <a:lnSpc>
                <a:spcPct val="150000"/>
              </a:lnSpc>
              <a:spcBef>
                <a:spcPct val="20000"/>
              </a:spcBef>
              <a:spcAft>
                <a:spcPct val="0"/>
              </a:spcAft>
              <a:buClr>
                <a:srgbClr val="CC9900"/>
              </a:buClr>
              <a:buSzPct val="65000"/>
              <a:buFont typeface="Wingdings" charset="0"/>
              <a:buChar char="n"/>
              <a:tabLst/>
              <a:defRPr/>
            </a:pPr>
            <a:r>
              <a:rPr kumimoji="0" lang="es-ES_tradnl" sz="3000" b="0" i="0" u="none" strike="noStrike" kern="0" cap="none" spc="0" normalizeH="0" baseline="0" noProof="0" dirty="0">
                <a:ln>
                  <a:noFill/>
                </a:ln>
                <a:solidFill>
                  <a:srgbClr val="000000"/>
                </a:solidFill>
                <a:effectLst/>
                <a:uLnTx/>
                <a:uFillTx/>
                <a:latin typeface="Arial"/>
                <a:ea typeface="ＭＳ Ｐゴシック" charset="0"/>
                <a:cs typeface="ＭＳ Ｐゴシック" charset="0"/>
              </a:rPr>
              <a:t>Medicina </a:t>
            </a:r>
            <a:r>
              <a:rPr kumimoji="0" lang="es-ES_tradnl" sz="3000" b="0" i="0" u="none" strike="noStrike" kern="0" cap="none" spc="0" normalizeH="0" baseline="0" noProof="0" dirty="0" err="1">
                <a:ln>
                  <a:noFill/>
                </a:ln>
                <a:solidFill>
                  <a:srgbClr val="000000"/>
                </a:solidFill>
                <a:effectLst/>
                <a:uLnTx/>
                <a:uFillTx/>
                <a:latin typeface="Arial"/>
                <a:ea typeface="ＭＳ Ｐゴシック" charset="0"/>
                <a:cs typeface="ＭＳ Ｐゴシック" charset="0"/>
              </a:rPr>
              <a:t>toximolecular</a:t>
            </a:r>
            <a:endParaRPr kumimoji="0" lang="es-ES_tradnl" sz="3000" b="0" i="0" u="none" strike="noStrike" kern="0" cap="none" spc="0" normalizeH="0" baseline="0" noProof="0" dirty="0">
              <a:ln>
                <a:noFill/>
              </a:ln>
              <a:solidFill>
                <a:srgbClr val="000000"/>
              </a:solidFill>
              <a:effectLst/>
              <a:uLnTx/>
              <a:uFillTx/>
              <a:latin typeface="Arial"/>
              <a:ea typeface="ＭＳ Ｐゴシック" charset="0"/>
              <a:cs typeface="ＭＳ Ｐゴシック" charset="0"/>
            </a:endParaRPr>
          </a:p>
          <a:p>
            <a:pPr marL="342900" marR="0" lvl="0" indent="-342900" algn="l" defTabSz="914400" rtl="0" eaLnBrk="0" fontAlgn="base" latinLnBrk="0" hangingPunct="0">
              <a:lnSpc>
                <a:spcPct val="150000"/>
              </a:lnSpc>
              <a:spcBef>
                <a:spcPct val="20000"/>
              </a:spcBef>
              <a:spcAft>
                <a:spcPct val="0"/>
              </a:spcAft>
              <a:buClr>
                <a:srgbClr val="CC9900"/>
              </a:buClr>
              <a:buSzPct val="65000"/>
              <a:buFont typeface="Wingdings" charset="0"/>
              <a:buChar char="n"/>
              <a:tabLst/>
              <a:defRPr/>
            </a:pPr>
            <a:r>
              <a:rPr lang="es-ES_tradnl" kern="0" dirty="0">
                <a:solidFill>
                  <a:srgbClr val="000000"/>
                </a:solidFill>
                <a:latin typeface="Arial"/>
              </a:rPr>
              <a:t>Vacunas</a:t>
            </a:r>
            <a:endParaRPr kumimoji="0" lang="es-ES_tradnl" sz="3000" b="0" i="0" u="none" strike="noStrike" kern="0" cap="none" spc="0" normalizeH="0" baseline="0" noProof="0" dirty="0">
              <a:ln>
                <a:noFill/>
              </a:ln>
              <a:solidFill>
                <a:srgbClr val="000000"/>
              </a:solidFill>
              <a:effectLst/>
              <a:uLnTx/>
              <a:uFillTx/>
              <a:latin typeface="Arial"/>
              <a:ea typeface="ＭＳ Ｐゴシック" charset="0"/>
              <a:cs typeface="ＭＳ Ｐゴシック" charset="0"/>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lang="es-ES_tradnl" kern="0" dirty="0">
              <a:solidFill>
                <a:srgbClr val="000000"/>
              </a:solidFill>
              <a:latin typeface="Arial"/>
            </a:endParaRPr>
          </a:p>
        </p:txBody>
      </p:sp>
    </p:spTree>
    <p:extLst>
      <p:ext uri="{BB962C8B-B14F-4D97-AF65-F5344CB8AC3E}">
        <p14:creationId xmlns:p14="http://schemas.microsoft.com/office/powerpoint/2010/main" val="2159021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VESTIGACIÓN Y BUENAS PRÁCTICAS - AETAPI">
            <a:extLst>
              <a:ext uri="{FF2B5EF4-FFF2-40B4-BE49-F238E27FC236}">
                <a16:creationId xmlns:a16="http://schemas.microsoft.com/office/drawing/2014/main" id="{5DC2844F-1A83-C645-915E-54D8116B8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8595" y="1292771"/>
            <a:ext cx="4401484" cy="417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320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Marcador de contenido 2"/>
          <p:cNvSpPr>
            <a:spLocks noGrp="1"/>
          </p:cNvSpPr>
          <p:nvPr>
            <p:ph idx="1"/>
          </p:nvPr>
        </p:nvSpPr>
        <p:spPr>
          <a:xfrm>
            <a:off x="199697" y="169645"/>
            <a:ext cx="8744606" cy="4530725"/>
          </a:xfrm>
        </p:spPr>
        <p:txBody>
          <a:bodyPr/>
          <a:lstStyle/>
          <a:p>
            <a:pPr lvl="0"/>
            <a:r>
              <a:rPr lang="es-ES" dirty="0"/>
              <a:t>Ayúdame a comprender. Organiza mi mundo y facilítame que anticipe lo que va a suceder. Dame orden, estructura, y evítame el caos. </a:t>
            </a:r>
          </a:p>
          <a:p>
            <a:pPr lvl="0"/>
            <a:r>
              <a:rPr lang="es-ES" dirty="0"/>
              <a:t>No te angusties conmigo, porque me angustio. Respeta mi ritmo. Siempre podrás relacionarte conmigo si comprendes mis necesidades y mi modo especial de entender la realidad. No te deprimas, lo normal es que avance y me desarrolle cada vez más. </a:t>
            </a:r>
          </a:p>
          <a:p>
            <a:pPr lvl="0"/>
            <a:r>
              <a:rPr lang="es-ES" dirty="0"/>
              <a:t>No me hables demasiado, ni demasiado deprisa. Las palabras son “aire” que no pesa para ti, pero pueden ser una carga muy pesada para mí. Muchas veces no son la mejor manera de relacionarte conmigo. </a:t>
            </a:r>
          </a:p>
        </p:txBody>
      </p:sp>
    </p:spTree>
    <p:extLst>
      <p:ext uri="{BB962C8B-B14F-4D97-AF65-F5344CB8AC3E}">
        <p14:creationId xmlns:p14="http://schemas.microsoft.com/office/powerpoint/2010/main" val="3866035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ítulo 1"/>
          <p:cNvSpPr>
            <a:spLocks noGrp="1"/>
          </p:cNvSpPr>
          <p:nvPr>
            <p:ph type="title"/>
          </p:nvPr>
        </p:nvSpPr>
        <p:spPr>
          <a:xfrm>
            <a:off x="254000" y="277813"/>
            <a:ext cx="8229600" cy="1139825"/>
          </a:xfrm>
        </p:spPr>
        <p:txBody>
          <a:bodyPr/>
          <a:lstStyle/>
          <a:p>
            <a:r>
              <a:rPr lang="es-ES" dirty="0">
                <a:latin typeface="Garamond" charset="0"/>
              </a:rPr>
              <a:t>El autismo:</a:t>
            </a:r>
          </a:p>
        </p:txBody>
      </p:sp>
      <p:sp>
        <p:nvSpPr>
          <p:cNvPr id="81922" name="Marcador de contenido 2"/>
          <p:cNvSpPr>
            <a:spLocks noGrp="1"/>
          </p:cNvSpPr>
          <p:nvPr>
            <p:ph idx="1"/>
          </p:nvPr>
        </p:nvSpPr>
        <p:spPr>
          <a:xfrm>
            <a:off x="557049" y="1417638"/>
            <a:ext cx="8092965" cy="4530725"/>
          </a:xfrm>
        </p:spPr>
        <p:txBody>
          <a:bodyPr/>
          <a:lstStyle/>
          <a:p>
            <a:pPr>
              <a:lnSpc>
                <a:spcPct val="150000"/>
              </a:lnSpc>
            </a:pPr>
            <a:r>
              <a:rPr lang="es-ES" sz="2800" dirty="0"/>
              <a:t>Trastorno-Condición</a:t>
            </a:r>
          </a:p>
          <a:p>
            <a:pPr>
              <a:lnSpc>
                <a:spcPct val="150000"/>
              </a:lnSpc>
            </a:pPr>
            <a:r>
              <a:rPr lang="es-ES" dirty="0"/>
              <a:t>Espectro</a:t>
            </a:r>
          </a:p>
          <a:p>
            <a:pPr>
              <a:lnSpc>
                <a:spcPct val="150000"/>
              </a:lnSpc>
            </a:pPr>
            <a:r>
              <a:rPr lang="es-ES" dirty="0"/>
              <a:t>¿Soy autista o tengo autismo?</a:t>
            </a:r>
          </a:p>
          <a:p>
            <a:pPr>
              <a:lnSpc>
                <a:spcPct val="150000"/>
              </a:lnSpc>
            </a:pPr>
            <a:r>
              <a:rPr lang="es-ES" dirty="0"/>
              <a:t>Cambio en la mirada</a:t>
            </a:r>
          </a:p>
          <a:p>
            <a:pPr>
              <a:lnSpc>
                <a:spcPct val="150000"/>
              </a:lnSpc>
            </a:pPr>
            <a:r>
              <a:rPr lang="es-ES" dirty="0"/>
              <a:t>Qué es un diagnóstico</a:t>
            </a:r>
          </a:p>
          <a:p>
            <a:pPr>
              <a:lnSpc>
                <a:spcPct val="150000"/>
              </a:lnSpc>
            </a:pPr>
            <a:r>
              <a:rPr lang="es-ES" dirty="0" err="1"/>
              <a:t>Neurodiversidad</a:t>
            </a:r>
            <a:endParaRPr lang="es-ES" dirty="0"/>
          </a:p>
          <a:p>
            <a:endParaRPr lang="es-ES" dirty="0">
              <a:latin typeface="Arial" charset="0"/>
            </a:endParaRPr>
          </a:p>
        </p:txBody>
      </p:sp>
    </p:spTree>
    <p:extLst>
      <p:ext uri="{BB962C8B-B14F-4D97-AF65-F5344CB8AC3E}">
        <p14:creationId xmlns:p14="http://schemas.microsoft.com/office/powerpoint/2010/main" val="16233110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Marcador de contenido 2"/>
          <p:cNvSpPr>
            <a:spLocks noGrp="1"/>
          </p:cNvSpPr>
          <p:nvPr>
            <p:ph idx="1"/>
          </p:nvPr>
        </p:nvSpPr>
        <p:spPr>
          <a:xfrm>
            <a:off x="199697" y="400873"/>
            <a:ext cx="8744606" cy="4530725"/>
          </a:xfrm>
        </p:spPr>
        <p:txBody>
          <a:bodyPr/>
          <a:lstStyle/>
          <a:p>
            <a:pPr lvl="0"/>
            <a:r>
              <a:rPr lang="es-ES" dirty="0"/>
              <a:t>Como otros niños, como otros adultos, necesito compartir el placer y me gusta hacer las cosas bien, aunque no siempre lo consiga. Hazme saber, de algún modo, cuándo he hecho las cosas bien y ayúdame a hacerlas sin fallos. Cuando tengo demasiados fallos me sucede lo que a ti: me irrito y termino por negarme a hacer las cosas. </a:t>
            </a:r>
          </a:p>
          <a:p>
            <a:pPr lvl="0"/>
            <a:r>
              <a:rPr lang="es-ES" dirty="0"/>
              <a:t>Necesito más orden del que tú necesitas, que el medio que me rodea sea más predecible de lo que tú requieres. Tenemos que negociar mis rituales para convivir. </a:t>
            </a:r>
          </a:p>
        </p:txBody>
      </p:sp>
    </p:spTree>
    <p:extLst>
      <p:ext uri="{BB962C8B-B14F-4D97-AF65-F5344CB8AC3E}">
        <p14:creationId xmlns:p14="http://schemas.microsoft.com/office/powerpoint/2010/main" val="220899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Marcador de contenido 2"/>
          <p:cNvSpPr>
            <a:spLocks noGrp="1"/>
          </p:cNvSpPr>
          <p:nvPr>
            <p:ph idx="1"/>
          </p:nvPr>
        </p:nvSpPr>
        <p:spPr>
          <a:xfrm>
            <a:off x="199697" y="169645"/>
            <a:ext cx="8744606" cy="4530725"/>
          </a:xfrm>
        </p:spPr>
        <p:txBody>
          <a:bodyPr/>
          <a:lstStyle/>
          <a:p>
            <a:pPr lvl="0"/>
            <a:r>
              <a:rPr lang="es-ES" dirty="0"/>
              <a:t>Me resulta difícil comprender el sentido de muchas de las cosas que me piden que haga. Ayúdame a entenderlo. Trata de pedirme cosas que puedan tener un sentido concreto y descifrable para mí. No permitas que me aburra o permanezca inactivo. </a:t>
            </a:r>
          </a:p>
          <a:p>
            <a:pPr lvl="0"/>
            <a:r>
              <a:rPr lang="es-ES" dirty="0"/>
              <a:t>No me invadas excesivamente. A veces, las personas sois demasiado imprevisibles, demasiado ruidosas, demasiado estimulantes. Respeta las distancias que necesito, pero sin dejarme solo. </a:t>
            </a:r>
          </a:p>
        </p:txBody>
      </p:sp>
    </p:spTree>
    <p:extLst>
      <p:ext uri="{BB962C8B-B14F-4D97-AF65-F5344CB8AC3E}">
        <p14:creationId xmlns:p14="http://schemas.microsoft.com/office/powerpoint/2010/main" val="616486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Marcador de contenido 2"/>
          <p:cNvSpPr>
            <a:spLocks noGrp="1"/>
          </p:cNvSpPr>
          <p:nvPr>
            <p:ph idx="1"/>
          </p:nvPr>
        </p:nvSpPr>
        <p:spPr>
          <a:xfrm>
            <a:off x="199697" y="169645"/>
            <a:ext cx="8744606" cy="4530725"/>
          </a:xfrm>
        </p:spPr>
        <p:txBody>
          <a:bodyPr/>
          <a:lstStyle/>
          <a:p>
            <a:pPr lvl="0"/>
            <a:r>
              <a:rPr lang="es-ES" dirty="0"/>
              <a:t>Lo que hago no es contra ti. Cuando tengo una rabieta o me golpeo, si destruyo algo o me muevo en exceso, cuando me es difícil atender o hacer lo que me pides, no estoy tratando de hacerte daño. ¡Ya que tengo un problema de intenciones, no me atribuyas malas intenciones! </a:t>
            </a:r>
          </a:p>
          <a:p>
            <a:pPr lvl="0"/>
            <a:r>
              <a:rPr lang="es-ES" dirty="0"/>
              <a:t>Mi desarrollo no es absurdo, aunque no sea fácil de entender. Tiene su propia lógica y muchas de las conductas que llamáis "alteradas" son formas de enfrentar el mundo desde mi especial forma de ser y percibir. Haz un esfuerzo por comprenderme. </a:t>
            </a:r>
          </a:p>
        </p:txBody>
      </p:sp>
    </p:spTree>
    <p:extLst>
      <p:ext uri="{BB962C8B-B14F-4D97-AF65-F5344CB8AC3E}">
        <p14:creationId xmlns:p14="http://schemas.microsoft.com/office/powerpoint/2010/main" val="3399376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Marcador de contenido 2"/>
          <p:cNvSpPr>
            <a:spLocks noGrp="1"/>
          </p:cNvSpPr>
          <p:nvPr>
            <p:ph idx="1"/>
          </p:nvPr>
        </p:nvSpPr>
        <p:spPr>
          <a:xfrm>
            <a:off x="199697" y="169645"/>
            <a:ext cx="8744606" cy="4530725"/>
          </a:xfrm>
        </p:spPr>
        <p:txBody>
          <a:bodyPr/>
          <a:lstStyle/>
          <a:p>
            <a:pPr lvl="0"/>
            <a:r>
              <a:rPr lang="es-ES" dirty="0"/>
              <a:t>Las otras personas sois demasiado complicadas. Mi mundo no es complejo y cerrado, sino simple. Aunque te parezca extraño lo que te digo, mi mundo es tan abierto, tan sin tapujos ni mentiras, tan ingenuamente expuesto a los demás, que resulta difícil penetrar en él. No vivo en una “fortaleza vacía”, sino en una llanura tan abierta que puede parecer inaccesible. Tengo mucha menos complicación que las personas que os consideráis normales. </a:t>
            </a:r>
          </a:p>
          <a:p>
            <a:pPr lvl="0"/>
            <a:r>
              <a:rPr lang="es-ES" dirty="0"/>
              <a:t>No me pidas siempre las mismas cosas ni me exijas las mismas rutinas. No tienes que hacerte tú autista para ayudarme. El autista soy yo, no tú.</a:t>
            </a:r>
          </a:p>
        </p:txBody>
      </p:sp>
    </p:spTree>
    <p:extLst>
      <p:ext uri="{BB962C8B-B14F-4D97-AF65-F5344CB8AC3E}">
        <p14:creationId xmlns:p14="http://schemas.microsoft.com/office/powerpoint/2010/main" val="38092367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Marcador de contenido 2"/>
          <p:cNvSpPr>
            <a:spLocks noGrp="1"/>
          </p:cNvSpPr>
          <p:nvPr>
            <p:ph idx="1"/>
          </p:nvPr>
        </p:nvSpPr>
        <p:spPr>
          <a:xfrm>
            <a:off x="199697" y="169645"/>
            <a:ext cx="8744606" cy="4530725"/>
          </a:xfrm>
        </p:spPr>
        <p:txBody>
          <a:bodyPr/>
          <a:lstStyle/>
          <a:p>
            <a:pPr lvl="0"/>
            <a:r>
              <a:rPr lang="es-ES" dirty="0"/>
              <a:t>No sólo soy autista. También soy un niño, un adolescente, o un adulto. Comparto muchas cosas de los niños, adolescentes o adultos a los que llamáis “normales”. Me gusta jugar y divertirme, quiero a mis padres y a las personas cercanas, me siento satisfecho cuando hago las cosas bien. Es más lo que compartimos que lo que nos separa. </a:t>
            </a:r>
          </a:p>
          <a:p>
            <a:pPr lvl="0"/>
            <a:r>
              <a:rPr lang="es-ES" dirty="0"/>
              <a:t>Merece la pena vivir conmigo. Puedo darte tantas satisfacciones como otras personas, aunque no sean las mismas. Puede llegar un momento en tu vida en que yo, que soy autista, sea tu mayor y mejor compañía. </a:t>
            </a:r>
          </a:p>
        </p:txBody>
      </p:sp>
    </p:spTree>
    <p:extLst>
      <p:ext uri="{BB962C8B-B14F-4D97-AF65-F5344CB8AC3E}">
        <p14:creationId xmlns:p14="http://schemas.microsoft.com/office/powerpoint/2010/main" val="29113087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Marcador de contenido 2"/>
          <p:cNvSpPr>
            <a:spLocks noGrp="1"/>
          </p:cNvSpPr>
          <p:nvPr>
            <p:ph idx="1"/>
          </p:nvPr>
        </p:nvSpPr>
        <p:spPr>
          <a:xfrm>
            <a:off x="199697" y="169645"/>
            <a:ext cx="8744606" cy="4530725"/>
          </a:xfrm>
        </p:spPr>
        <p:txBody>
          <a:bodyPr/>
          <a:lstStyle/>
          <a:p>
            <a:pPr lvl="0"/>
            <a:r>
              <a:rPr lang="es-ES" dirty="0"/>
              <a:t>No me ataques químicamente. Si te han dicho que tengo que tomar una medicación, procura que sea revisada periódicamente por el especialista. </a:t>
            </a:r>
          </a:p>
          <a:p>
            <a:pPr lvl="0"/>
            <a:r>
              <a:rPr lang="es-ES" dirty="0"/>
              <a:t>Ni mis padres ni yo tenemos la culpa de lo que me pasa. Tampoco la tienen los profesionales que me ayudan. No sirve de nada que os culpéis unos a otros. A veces, mis reacciones y conductas pueden ser difíciles de comprender o afrontar, pero no es por culpa de nadie. La idea de "culpa" no produce más que sufrimiento en relación con mi problema. </a:t>
            </a:r>
          </a:p>
        </p:txBody>
      </p:sp>
    </p:spTree>
    <p:extLst>
      <p:ext uri="{BB962C8B-B14F-4D97-AF65-F5344CB8AC3E}">
        <p14:creationId xmlns:p14="http://schemas.microsoft.com/office/powerpoint/2010/main" val="2338913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Marcador de contenido 2"/>
          <p:cNvSpPr>
            <a:spLocks noGrp="1"/>
          </p:cNvSpPr>
          <p:nvPr>
            <p:ph idx="1"/>
          </p:nvPr>
        </p:nvSpPr>
        <p:spPr>
          <a:xfrm>
            <a:off x="199697" y="169645"/>
            <a:ext cx="8744606" cy="4530725"/>
          </a:xfrm>
        </p:spPr>
        <p:txBody>
          <a:bodyPr/>
          <a:lstStyle/>
          <a:p>
            <a:pPr lvl="0"/>
            <a:r>
              <a:rPr lang="es-ES" dirty="0"/>
              <a:t>No me pidas constantemente cosas por encima de lo que soy capaz de hacer. Pero pídeme lo que puedo hacer. Dame ayuda para ser más autónomo, para comprender mejor, pero no me des ayuda de más. </a:t>
            </a:r>
          </a:p>
          <a:p>
            <a:pPr lvl="0"/>
            <a:r>
              <a:rPr lang="es-ES" dirty="0"/>
              <a:t>No tienes que cambiar completamente tu vida por el hecho de vivir con una persona autista. A mí no me sirve de nada que tú estés mal, que te encierres y te deprimas. Necesito estabilidad y bienestar emocional a mi alrededor para estar mejor. Piensa que tu pareja tampoco tiene culpa de lo que me pasa. </a:t>
            </a:r>
          </a:p>
        </p:txBody>
      </p:sp>
    </p:spTree>
    <p:extLst>
      <p:ext uri="{BB962C8B-B14F-4D97-AF65-F5344CB8AC3E}">
        <p14:creationId xmlns:p14="http://schemas.microsoft.com/office/powerpoint/2010/main" val="19199663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Marcador de contenido 2"/>
          <p:cNvSpPr>
            <a:spLocks noGrp="1"/>
          </p:cNvSpPr>
          <p:nvPr>
            <p:ph idx="1"/>
          </p:nvPr>
        </p:nvSpPr>
        <p:spPr>
          <a:xfrm>
            <a:off x="199697" y="169645"/>
            <a:ext cx="8744606" cy="4530725"/>
          </a:xfrm>
        </p:spPr>
        <p:txBody>
          <a:bodyPr/>
          <a:lstStyle/>
          <a:p>
            <a:pPr lvl="0"/>
            <a:r>
              <a:rPr lang="es-ES" dirty="0"/>
              <a:t>Ayúdame con naturalidad, sin convertirlo en una obsesión. Para poder ayudarme, tienes que tener tus momentos en que reposas o te dedicas a tus propias actividades. Acércate a mí, no te vayas, pero no te sientas como sometido a un peso insoportable. En mi vida, he tenido momentos malos, pero puedo estar cada vez mejor. </a:t>
            </a:r>
          </a:p>
          <a:p>
            <a:pPr lvl="0"/>
            <a:r>
              <a:rPr lang="es-ES" dirty="0"/>
              <a:t>Acéptame como soy. No condiciones tu aceptación a que deje de ser autista. Sé optimista sin hacerte "novelas". Mi situación normalmente mejora, aunque por ahora no tenga curación. </a:t>
            </a:r>
          </a:p>
        </p:txBody>
      </p:sp>
    </p:spTree>
    <p:extLst>
      <p:ext uri="{BB962C8B-B14F-4D97-AF65-F5344CB8AC3E}">
        <p14:creationId xmlns:p14="http://schemas.microsoft.com/office/powerpoint/2010/main" val="23003721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Marcador de contenido 2"/>
          <p:cNvSpPr>
            <a:spLocks noGrp="1"/>
          </p:cNvSpPr>
          <p:nvPr>
            <p:ph idx="1"/>
          </p:nvPr>
        </p:nvSpPr>
        <p:spPr>
          <a:xfrm>
            <a:off x="199697" y="169645"/>
            <a:ext cx="8744606" cy="4530725"/>
          </a:xfrm>
        </p:spPr>
        <p:txBody>
          <a:bodyPr/>
          <a:lstStyle/>
          <a:p>
            <a:pPr lvl="0"/>
            <a:r>
              <a:rPr lang="es-ES" sz="2800" dirty="0"/>
              <a:t>Aunque me sea difícil comunicarme o no comprenda las sutilezas sociales, tengo incluso algunas ventajas en comparación con los que os decís “normales”. Me cuesta comunicarme, pero no suelo engañar. No comprendo las sutilezas sociales, pero tampoco participo de las dobles intenciones o los sentimientos peligrosos tan frecuentes en la vida social. Mi vida puede ser satisfactoria si es simple, ordenada y tranquila. Si no se me pide constantemente y sólo aquello que más me cuesta. Ser autista es un modo de ser, aunque no sea el normal. Mi vida como autista puede ser tan feliz y satisfactoria como la tuya “normal”. En esas vidas, podemos llegar a encontrarnos y compartir muchas experiencias. </a:t>
            </a:r>
          </a:p>
        </p:txBody>
      </p:sp>
    </p:spTree>
    <p:extLst>
      <p:ext uri="{BB962C8B-B14F-4D97-AF65-F5344CB8AC3E}">
        <p14:creationId xmlns:p14="http://schemas.microsoft.com/office/powerpoint/2010/main" val="1804206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6"/>
          <p:cNvSpPr>
            <a:spLocks noGrp="1" noChangeArrowheads="1"/>
          </p:cNvSpPr>
          <p:nvPr>
            <p:ph type="ctrTitle"/>
          </p:nvPr>
        </p:nvSpPr>
        <p:spPr>
          <a:xfrm>
            <a:off x="900113" y="1700213"/>
            <a:ext cx="7623175" cy="1752600"/>
          </a:xfrm>
          <a:noFill/>
        </p:spPr>
        <p:txBody>
          <a:bodyPr/>
          <a:lstStyle/>
          <a:p>
            <a:pPr algn="ctr" eaLnBrk="1" hangingPunct="1"/>
            <a:br>
              <a:rPr lang="es-ES" sz="4600">
                <a:latin typeface="Garamond" charset="0"/>
              </a:rPr>
            </a:br>
            <a:r>
              <a:rPr lang="es-ES" sz="4600">
                <a:latin typeface="Garamond" charset="0"/>
              </a:rPr>
              <a:t>La imagen popular del autismo</a:t>
            </a:r>
          </a:p>
        </p:txBody>
      </p:sp>
    </p:spTree>
    <p:extLst>
      <p:ext uri="{BB962C8B-B14F-4D97-AF65-F5344CB8AC3E}">
        <p14:creationId xmlns:p14="http://schemas.microsoft.com/office/powerpoint/2010/main" val="386066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981075"/>
            <a:ext cx="6167438" cy="470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30204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18114" name="Título 1"/>
          <p:cNvSpPr>
            <a:spLocks noGrp="1"/>
          </p:cNvSpPr>
          <p:nvPr>
            <p:ph type="title"/>
          </p:nvPr>
        </p:nvSpPr>
        <p:spPr/>
        <p:txBody>
          <a:bodyPr/>
          <a:lstStyle/>
          <a:p>
            <a:endParaRPr lang="es-ES">
              <a:latin typeface="Garamond" charset="0"/>
            </a:endParaRPr>
          </a:p>
        </p:txBody>
      </p:sp>
      <p:sp>
        <p:nvSpPr>
          <p:cNvPr id="218115" name="Marcador de contenido 2"/>
          <p:cNvSpPr>
            <a:spLocks noGrp="1"/>
          </p:cNvSpPr>
          <p:nvPr>
            <p:ph idx="1"/>
          </p:nvPr>
        </p:nvSpPr>
        <p:spPr/>
        <p:txBody>
          <a:bodyPr/>
          <a:lstStyle/>
          <a:p>
            <a:endParaRPr lang="es-ES">
              <a:latin typeface="Arial" charset="0"/>
            </a:endParaRPr>
          </a:p>
        </p:txBody>
      </p:sp>
      <p:pic>
        <p:nvPicPr>
          <p:cNvPr id="218116" name="Picture 2" descr="aut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13" y="547688"/>
            <a:ext cx="4521200" cy="597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8117" name="Picture 3" descr="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3238"/>
            <a:ext cx="4516438"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161329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9500" y="0"/>
            <a:ext cx="44243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93972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ítulo 1"/>
          <p:cNvSpPr>
            <a:spLocks noGrp="1"/>
          </p:cNvSpPr>
          <p:nvPr>
            <p:ph type="title"/>
          </p:nvPr>
        </p:nvSpPr>
        <p:spPr/>
        <p:txBody>
          <a:bodyPr/>
          <a:lstStyle/>
          <a:p>
            <a:r>
              <a:rPr lang="es-ES">
                <a:latin typeface="Garamond" charset="0"/>
              </a:rPr>
              <a:t>Kim Peek</a:t>
            </a:r>
          </a:p>
        </p:txBody>
      </p:sp>
      <p:sp>
        <p:nvSpPr>
          <p:cNvPr id="81922" name="Marcador de contenido 2"/>
          <p:cNvSpPr>
            <a:spLocks noGrp="1"/>
          </p:cNvSpPr>
          <p:nvPr>
            <p:ph idx="1"/>
          </p:nvPr>
        </p:nvSpPr>
        <p:spPr>
          <a:xfrm>
            <a:off x="468313" y="1052513"/>
            <a:ext cx="8229600" cy="4530725"/>
          </a:xfrm>
        </p:spPr>
        <p:txBody>
          <a:bodyPr/>
          <a:lstStyle/>
          <a:p>
            <a:pPr>
              <a:lnSpc>
                <a:spcPct val="120000"/>
              </a:lnSpc>
            </a:pPr>
            <a:r>
              <a:rPr lang="es-ES" dirty="0" err="1">
                <a:latin typeface="Arial" charset="0"/>
              </a:rPr>
              <a:t>Idiot</a:t>
            </a:r>
            <a:r>
              <a:rPr lang="es-ES" dirty="0">
                <a:latin typeface="Arial" charset="0"/>
              </a:rPr>
              <a:t> </a:t>
            </a:r>
            <a:r>
              <a:rPr lang="es-ES" dirty="0" err="1">
                <a:latin typeface="Arial" charset="0"/>
              </a:rPr>
              <a:t>savant</a:t>
            </a:r>
            <a:r>
              <a:rPr lang="es-ES" dirty="0">
                <a:latin typeface="Arial" charset="0"/>
              </a:rPr>
              <a:t>.</a:t>
            </a:r>
          </a:p>
          <a:p>
            <a:pPr>
              <a:lnSpc>
                <a:spcPct val="120000"/>
              </a:lnSpc>
            </a:pPr>
            <a:r>
              <a:rPr lang="es-ES" dirty="0">
                <a:latin typeface="Arial" charset="0"/>
              </a:rPr>
              <a:t>Nació en Salt Lake City (11-11-1951) .</a:t>
            </a:r>
          </a:p>
          <a:p>
            <a:pPr>
              <a:lnSpc>
                <a:spcPct val="120000"/>
              </a:lnSpc>
            </a:pPr>
            <a:r>
              <a:rPr lang="es-ES" dirty="0">
                <a:latin typeface="Arial" charset="0"/>
              </a:rPr>
              <a:t>Macrocefalia y daño grave en el cerebelo.</a:t>
            </a:r>
          </a:p>
          <a:p>
            <a:pPr>
              <a:lnSpc>
                <a:spcPct val="120000"/>
              </a:lnSpc>
            </a:pPr>
            <a:r>
              <a:rPr lang="es-ES" dirty="0">
                <a:latin typeface="Arial" charset="0"/>
              </a:rPr>
              <a:t>Leyó más de 12.000 libros </a:t>
            </a:r>
          </a:p>
          <a:p>
            <a:pPr>
              <a:lnSpc>
                <a:spcPct val="120000"/>
              </a:lnSpc>
            </a:pPr>
            <a:r>
              <a:rPr lang="es-ES" dirty="0">
                <a:latin typeface="Arial" charset="0"/>
              </a:rPr>
              <a:t>Mejoró su coordinación motora.</a:t>
            </a:r>
          </a:p>
          <a:p>
            <a:pPr>
              <a:lnSpc>
                <a:spcPct val="120000"/>
              </a:lnSpc>
            </a:pPr>
            <a:r>
              <a:rPr lang="es-ES" dirty="0">
                <a:latin typeface="Arial" charset="0"/>
              </a:rPr>
              <a:t>Participaba en presentaciones públicas.</a:t>
            </a:r>
          </a:p>
          <a:p>
            <a:pPr>
              <a:lnSpc>
                <a:spcPct val="120000"/>
              </a:lnSpc>
            </a:pPr>
            <a:r>
              <a:rPr lang="es-ES" dirty="0">
                <a:latin typeface="Arial" charset="0"/>
              </a:rPr>
              <a:t>Es posible que tuviera síndrome FG</a:t>
            </a:r>
          </a:p>
          <a:p>
            <a:pPr>
              <a:lnSpc>
                <a:spcPct val="120000"/>
              </a:lnSpc>
            </a:pPr>
            <a:r>
              <a:rPr lang="es-ES" dirty="0">
                <a:latin typeface="Arial" charset="0"/>
              </a:rPr>
              <a:t>Murió de un infarto el 19-12-2009</a:t>
            </a:r>
            <a:r>
              <a:rPr lang="es-ES_tradnl" dirty="0">
                <a:latin typeface="Arial" charset="0"/>
              </a:rPr>
              <a:t> </a:t>
            </a:r>
            <a:endParaRPr lang="es-ES" dirty="0">
              <a:latin typeface="Arial" charset="0"/>
            </a:endParaRPr>
          </a:p>
        </p:txBody>
      </p:sp>
    </p:spTree>
    <p:extLst>
      <p:ext uri="{BB962C8B-B14F-4D97-AF65-F5344CB8AC3E}">
        <p14:creationId xmlns:p14="http://schemas.microsoft.com/office/powerpoint/2010/main" val="41946648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Imagen 1" descr="170px-Peek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25538"/>
            <a:ext cx="3378200" cy="433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47" name="Imagen 2" descr="kim_pee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9863" y="1125538"/>
            <a:ext cx="5624512" cy="439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329146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82351" y="958532"/>
            <a:ext cx="7515871" cy="5028100"/>
          </a:xfrm>
          <a:prstGeom prst="rect">
            <a:avLst/>
          </a:prstGeom>
        </p:spPr>
      </p:pic>
    </p:spTree>
    <p:extLst>
      <p:ext uri="{BB962C8B-B14F-4D97-AF65-F5344CB8AC3E}">
        <p14:creationId xmlns:p14="http://schemas.microsoft.com/office/powerpoint/2010/main" val="40986591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Imagen 1">
            <a:extLst>
              <a:ext uri="{FF2B5EF4-FFF2-40B4-BE49-F238E27FC236}">
                <a16:creationId xmlns:a16="http://schemas.microsoft.com/office/drawing/2014/main" id="{6A247FD0-09C2-8446-8EA1-66EACD876D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4471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p:nvPr>
        </p:nvSpPr>
        <p:spPr/>
        <p:txBody>
          <a:bodyPr/>
          <a:lstStyle/>
          <a:p>
            <a:r>
              <a:rPr lang="es-ES" dirty="0" err="1">
                <a:latin typeface="Garamond" charset="0"/>
              </a:rPr>
              <a:t>Sheldon</a:t>
            </a:r>
            <a:r>
              <a:rPr lang="es-ES" dirty="0">
                <a:latin typeface="Garamond" charset="0"/>
              </a:rPr>
              <a:t> Cooper</a:t>
            </a:r>
          </a:p>
        </p:txBody>
      </p:sp>
      <p:sp>
        <p:nvSpPr>
          <p:cNvPr id="169986" name="Marcador de contenido 2"/>
          <p:cNvSpPr>
            <a:spLocks noGrp="1"/>
          </p:cNvSpPr>
          <p:nvPr>
            <p:ph idx="1"/>
          </p:nvPr>
        </p:nvSpPr>
        <p:spPr>
          <a:xfrm>
            <a:off x="226576" y="1020982"/>
            <a:ext cx="8665176" cy="4530725"/>
          </a:xfrm>
        </p:spPr>
        <p:txBody>
          <a:bodyPr/>
          <a:lstStyle/>
          <a:p>
            <a:r>
              <a:rPr lang="es-ES" sz="2800" dirty="0"/>
              <a:t>Es torpe en las relaciones sociales. No sabe cómo actuar en muchas circunstancias y su conducta es a menudo inapropiada por la situación o rango de las personas (decano, profesores de mayor edad)</a:t>
            </a:r>
          </a:p>
          <a:p>
            <a:r>
              <a:rPr lang="es-ES" sz="2800" dirty="0"/>
              <a:t>Tiene un interés particular al que vuelve en muchos momentos y  que realmente no comparte  sino que disfruta hablando de su afición. En el caso de </a:t>
            </a:r>
            <a:r>
              <a:rPr lang="es-ES" sz="2800" dirty="0" err="1"/>
              <a:t>Sheldon</a:t>
            </a:r>
            <a:r>
              <a:rPr lang="es-ES" sz="2800" dirty="0"/>
              <a:t>, los trenes.</a:t>
            </a:r>
          </a:p>
          <a:p>
            <a:r>
              <a:rPr lang="es-ES" sz="2800" dirty="0"/>
              <a:t>No entiende las normas sociales implícitas: le indica a su mejor amigo que su investigación es prácticamente un plagio o habla con su vecina sobre su experiencia en intercambiar relaciones sexuales por beneficios materiales.</a:t>
            </a:r>
          </a:p>
        </p:txBody>
      </p:sp>
    </p:spTree>
    <p:extLst>
      <p:ext uri="{BB962C8B-B14F-4D97-AF65-F5344CB8AC3E}">
        <p14:creationId xmlns:p14="http://schemas.microsoft.com/office/powerpoint/2010/main" val="15458681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p:nvPr>
        </p:nvSpPr>
        <p:spPr/>
        <p:txBody>
          <a:bodyPr/>
          <a:lstStyle/>
          <a:p>
            <a:r>
              <a:rPr lang="es-ES" dirty="0" err="1">
                <a:latin typeface="Garamond" charset="0"/>
              </a:rPr>
              <a:t>Sheldon</a:t>
            </a:r>
            <a:r>
              <a:rPr lang="es-ES" dirty="0">
                <a:latin typeface="Garamond" charset="0"/>
              </a:rPr>
              <a:t> Cooper</a:t>
            </a:r>
          </a:p>
        </p:txBody>
      </p:sp>
      <p:sp>
        <p:nvSpPr>
          <p:cNvPr id="169986" name="Marcador de contenido 2"/>
          <p:cNvSpPr>
            <a:spLocks noGrp="1"/>
          </p:cNvSpPr>
          <p:nvPr>
            <p:ph idx="1"/>
          </p:nvPr>
        </p:nvSpPr>
        <p:spPr>
          <a:xfrm>
            <a:off x="226576" y="1020982"/>
            <a:ext cx="8665176" cy="4530725"/>
          </a:xfrm>
        </p:spPr>
        <p:txBody>
          <a:bodyPr/>
          <a:lstStyle/>
          <a:p>
            <a:r>
              <a:rPr lang="es-ES" dirty="0"/>
              <a:t>Tiene poca tolerancia a la frustración. No se conforma, no acepta no salirse con la suya y si la discusión no va por donde él quiere se puede levantar y marcharse.</a:t>
            </a:r>
          </a:p>
          <a:p>
            <a:r>
              <a:rPr lang="es-ES" dirty="0"/>
              <a:t>Se aferra a las rutinas: el sábado es el día de la colada. Si usa un suavizante diferente tiene que volver a lavarla. En un episodio en el que su peluquero está en coma llega al extremo porque no quiere que le corte el pelo otra persona. Siempre llama tres veces a la puerta añadiendo el nombre de la persona a la que busca…</a:t>
            </a:r>
          </a:p>
        </p:txBody>
      </p:sp>
    </p:spTree>
    <p:extLst>
      <p:ext uri="{BB962C8B-B14F-4D97-AF65-F5344CB8AC3E}">
        <p14:creationId xmlns:p14="http://schemas.microsoft.com/office/powerpoint/2010/main" val="12659130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p:nvPr>
        </p:nvSpPr>
        <p:spPr/>
        <p:txBody>
          <a:bodyPr/>
          <a:lstStyle/>
          <a:p>
            <a:r>
              <a:rPr lang="es-ES" dirty="0" err="1">
                <a:latin typeface="Garamond" charset="0"/>
              </a:rPr>
              <a:t>Sheldon</a:t>
            </a:r>
            <a:r>
              <a:rPr lang="es-ES" dirty="0">
                <a:latin typeface="Garamond" charset="0"/>
              </a:rPr>
              <a:t> Cooper</a:t>
            </a:r>
          </a:p>
        </p:txBody>
      </p:sp>
      <p:sp>
        <p:nvSpPr>
          <p:cNvPr id="169986" name="Marcador de contenido 2"/>
          <p:cNvSpPr>
            <a:spLocks noGrp="1"/>
          </p:cNvSpPr>
          <p:nvPr>
            <p:ph idx="1"/>
          </p:nvPr>
        </p:nvSpPr>
        <p:spPr>
          <a:xfrm>
            <a:off x="226576" y="1020982"/>
            <a:ext cx="8665176" cy="4530725"/>
          </a:xfrm>
        </p:spPr>
        <p:txBody>
          <a:bodyPr/>
          <a:lstStyle/>
          <a:p>
            <a:r>
              <a:rPr lang="es-ES" dirty="0"/>
              <a:t>Cuando disfruta suele excitarse. </a:t>
            </a:r>
            <a:r>
              <a:rPr lang="es-ES" dirty="0" err="1"/>
              <a:t>Sheldon</a:t>
            </a:r>
            <a:r>
              <a:rPr lang="es-ES" dirty="0"/>
              <a:t> es muy hierático pero un gesto típico asperger sería aplaudir sin un motivo más allá de su propia satisfacción.</a:t>
            </a:r>
          </a:p>
          <a:p>
            <a:r>
              <a:rPr lang="es-ES" dirty="0"/>
              <a:t>No tiene malicia y es desgarradoramente sincero.</a:t>
            </a:r>
          </a:p>
          <a:p>
            <a:r>
              <a:rPr lang="es-ES" dirty="0"/>
              <a:t>No disfruta normalmente del contacto social.</a:t>
            </a:r>
          </a:p>
          <a:p>
            <a:r>
              <a:rPr lang="es-ES" dirty="0"/>
              <a:t>Puede tener un lugar donde calmarse y relajarse.  </a:t>
            </a:r>
            <a:endParaRPr lang="es-ES_tradnl" sz="2400" i="1" dirty="0">
              <a:latin typeface="Arial" charset="0"/>
            </a:endParaRPr>
          </a:p>
        </p:txBody>
      </p:sp>
    </p:spTree>
    <p:extLst>
      <p:ext uri="{BB962C8B-B14F-4D97-AF65-F5344CB8AC3E}">
        <p14:creationId xmlns:p14="http://schemas.microsoft.com/office/powerpoint/2010/main" val="20734015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p:nvPr>
        </p:nvSpPr>
        <p:spPr>
          <a:xfrm>
            <a:off x="4393324" y="5718175"/>
            <a:ext cx="8229600" cy="1139825"/>
          </a:xfrm>
        </p:spPr>
        <p:txBody>
          <a:bodyPr/>
          <a:lstStyle/>
          <a:p>
            <a:r>
              <a:rPr lang="es-ES" sz="3600" dirty="0" err="1">
                <a:latin typeface="Garamond" charset="0"/>
              </a:rPr>
              <a:t>Sheldon</a:t>
            </a:r>
            <a:r>
              <a:rPr lang="es-ES" sz="3600" dirty="0">
                <a:latin typeface="Garamond" charset="0"/>
              </a:rPr>
              <a:t> Cooper</a:t>
            </a:r>
          </a:p>
        </p:txBody>
      </p:sp>
      <p:sp>
        <p:nvSpPr>
          <p:cNvPr id="169986" name="Marcador de contenido 2"/>
          <p:cNvSpPr>
            <a:spLocks noGrp="1"/>
          </p:cNvSpPr>
          <p:nvPr>
            <p:ph idx="1"/>
          </p:nvPr>
        </p:nvSpPr>
        <p:spPr>
          <a:xfrm>
            <a:off x="331680" y="548017"/>
            <a:ext cx="8665176" cy="4530725"/>
          </a:xfrm>
        </p:spPr>
        <p:txBody>
          <a:bodyPr/>
          <a:lstStyle/>
          <a:p>
            <a:pPr marL="0" indent="0">
              <a:buNone/>
            </a:pPr>
            <a:r>
              <a:rPr lang="es-ES" sz="3600" dirty="0"/>
              <a:t>“…puede que no os deis cuenta pero tengo dificultades navegando algunos aspectos de la vida real. Sin entender el sarcasmo, fingiendo interés en los demás y no hablando sobre trenes tanto como querría ¡es agotador! Es por eso por lo que cada día tengo que ir veinte minutos a esa habitación, apagar mi mente y cargar las pilas."</a:t>
            </a:r>
          </a:p>
        </p:txBody>
      </p:sp>
    </p:spTree>
    <p:extLst>
      <p:ext uri="{BB962C8B-B14F-4D97-AF65-F5344CB8AC3E}">
        <p14:creationId xmlns:p14="http://schemas.microsoft.com/office/powerpoint/2010/main" val="2411490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6"/>
          <p:cNvSpPr>
            <a:spLocks noGrp="1" noChangeArrowheads="1"/>
          </p:cNvSpPr>
          <p:nvPr>
            <p:ph type="ctrTitle"/>
          </p:nvPr>
        </p:nvSpPr>
        <p:spPr>
          <a:xfrm>
            <a:off x="827088" y="2016780"/>
            <a:ext cx="7623175" cy="1752600"/>
          </a:xfrm>
          <a:noFill/>
        </p:spPr>
        <p:txBody>
          <a:bodyPr/>
          <a:lstStyle/>
          <a:p>
            <a:pPr algn="ctr" eaLnBrk="1" hangingPunct="1">
              <a:lnSpc>
                <a:spcPct val="150000"/>
              </a:lnSpc>
            </a:pPr>
            <a:r>
              <a:rPr lang="es-ES" sz="4600" b="1" dirty="0">
                <a:latin typeface="Garamond" charset="0"/>
              </a:rPr>
              <a:t>El descubrimiento del autismo. </a:t>
            </a:r>
            <a:br>
              <a:rPr lang="es-ES" sz="4600" b="1" dirty="0">
                <a:latin typeface="Garamond" charset="0"/>
              </a:rPr>
            </a:br>
            <a:br>
              <a:rPr lang="es-ES" sz="4600" dirty="0">
                <a:latin typeface="Garamond" charset="0"/>
              </a:rPr>
            </a:br>
            <a:endParaRPr lang="es-ES" sz="4600" dirty="0">
              <a:latin typeface="Garamond" charset="0"/>
            </a:endParaRPr>
          </a:p>
        </p:txBody>
      </p:sp>
    </p:spTree>
    <p:extLst>
      <p:ext uri="{BB962C8B-B14F-4D97-AF65-F5344CB8AC3E}">
        <p14:creationId xmlns:p14="http://schemas.microsoft.com/office/powerpoint/2010/main" val="21988261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p:nvPr>
        </p:nvSpPr>
        <p:spPr>
          <a:xfrm>
            <a:off x="457200" y="172711"/>
            <a:ext cx="8229600" cy="1139825"/>
          </a:xfrm>
        </p:spPr>
        <p:txBody>
          <a:bodyPr/>
          <a:lstStyle/>
          <a:p>
            <a:r>
              <a:rPr lang="es-ES" dirty="0" err="1">
                <a:latin typeface="Garamond" charset="0"/>
              </a:rPr>
              <a:t>Sheldon</a:t>
            </a:r>
            <a:r>
              <a:rPr lang="es-ES" dirty="0">
                <a:latin typeface="Garamond" charset="0"/>
              </a:rPr>
              <a:t> Cooper</a:t>
            </a:r>
          </a:p>
        </p:txBody>
      </p:sp>
      <p:sp>
        <p:nvSpPr>
          <p:cNvPr id="169986" name="Marcador de contenido 2"/>
          <p:cNvSpPr>
            <a:spLocks noGrp="1"/>
          </p:cNvSpPr>
          <p:nvPr>
            <p:ph idx="1"/>
          </p:nvPr>
        </p:nvSpPr>
        <p:spPr>
          <a:xfrm>
            <a:off x="226576" y="1020982"/>
            <a:ext cx="8665176" cy="4530725"/>
          </a:xfrm>
        </p:spPr>
        <p:txBody>
          <a:bodyPr/>
          <a:lstStyle/>
          <a:p>
            <a:r>
              <a:rPr lang="es-ES" dirty="0"/>
              <a:t>No consigue fingir sus emociones para evitar  herir la sensibilidad de otras personas.</a:t>
            </a:r>
          </a:p>
          <a:p>
            <a:r>
              <a:rPr lang="es-ES" dirty="0"/>
              <a:t>A menudo consigue que los demás acepten lo que él quiere hacer, como ir a la tienda de cómics o cenar una comida determinada.</a:t>
            </a:r>
          </a:p>
          <a:p>
            <a:r>
              <a:rPr lang="es-ES" dirty="0"/>
              <a:t>No se siente cómodo en el contacto físico.</a:t>
            </a:r>
          </a:p>
          <a:p>
            <a:r>
              <a:rPr lang="es-ES" dirty="0"/>
              <a:t>Quiere ganar siempre cuando juega a algo o surge un conflicto, ya sea el </a:t>
            </a:r>
            <a:r>
              <a:rPr lang="es-ES" dirty="0" err="1"/>
              <a:t>scrabble</a:t>
            </a:r>
            <a:r>
              <a:rPr lang="es-ES" dirty="0"/>
              <a:t> en </a:t>
            </a:r>
            <a:r>
              <a:rPr lang="es-ES" dirty="0" err="1"/>
              <a:t>klingon</a:t>
            </a:r>
            <a:r>
              <a:rPr lang="es-ES" dirty="0"/>
              <a:t>, al ajedrez para tres personas o a elegir qué película van a ver al cine.</a:t>
            </a:r>
          </a:p>
          <a:p>
            <a:r>
              <a:rPr lang="es-ES" dirty="0"/>
              <a:t>Se relaciona mejor con los adultos que con los de su edad (por ejemplo, la madre de Leonard)</a:t>
            </a:r>
          </a:p>
        </p:txBody>
      </p:sp>
    </p:spTree>
    <p:extLst>
      <p:ext uri="{BB962C8B-B14F-4D97-AF65-F5344CB8AC3E}">
        <p14:creationId xmlns:p14="http://schemas.microsoft.com/office/powerpoint/2010/main" val="2476812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p:nvPr>
        </p:nvSpPr>
        <p:spPr/>
        <p:txBody>
          <a:bodyPr/>
          <a:lstStyle/>
          <a:p>
            <a:r>
              <a:rPr lang="es-ES" dirty="0" err="1">
                <a:latin typeface="Garamond" charset="0"/>
              </a:rPr>
              <a:t>Sheldon</a:t>
            </a:r>
            <a:r>
              <a:rPr lang="es-ES" dirty="0">
                <a:latin typeface="Garamond" charset="0"/>
              </a:rPr>
              <a:t> Cooper</a:t>
            </a:r>
          </a:p>
        </p:txBody>
      </p:sp>
      <p:sp>
        <p:nvSpPr>
          <p:cNvPr id="169986" name="Marcador de contenido 2"/>
          <p:cNvSpPr>
            <a:spLocks noGrp="1"/>
          </p:cNvSpPr>
          <p:nvPr>
            <p:ph idx="1"/>
          </p:nvPr>
        </p:nvSpPr>
        <p:spPr>
          <a:xfrm>
            <a:off x="226576" y="863330"/>
            <a:ext cx="8665176" cy="4530725"/>
          </a:xfrm>
        </p:spPr>
        <p:txBody>
          <a:bodyPr/>
          <a:lstStyle/>
          <a:p>
            <a:r>
              <a:rPr lang="es-ES" dirty="0"/>
              <a:t>Le cuesta salir de casa (casi siempre </a:t>
            </a:r>
            <a:r>
              <a:rPr lang="es-ES" dirty="0" err="1"/>
              <a:t>Sheldon</a:t>
            </a:r>
            <a:r>
              <a:rPr lang="es-ES" dirty="0"/>
              <a:t> está en su casa sentado al ordenador)</a:t>
            </a:r>
          </a:p>
          <a:p>
            <a:r>
              <a:rPr lang="es-ES" dirty="0"/>
              <a:t>El sistema educativo es un lugar de conflictos: cuenta repetidas veces sobre el </a:t>
            </a:r>
            <a:r>
              <a:rPr lang="es-ES" dirty="0" err="1"/>
              <a:t>bullying</a:t>
            </a:r>
            <a:r>
              <a:rPr lang="es-ES" dirty="0"/>
              <a:t> que sufrió en la escuela y en la propia universidad tiene problemas)</a:t>
            </a:r>
          </a:p>
          <a:p>
            <a:r>
              <a:rPr lang="es-ES" dirty="0"/>
              <a:t>No le se interesa practicar deportes de equipo. Aunque </a:t>
            </a:r>
            <a:r>
              <a:rPr lang="es-ES" dirty="0" err="1"/>
              <a:t>Sheldon</a:t>
            </a:r>
            <a:r>
              <a:rPr lang="es-ES" dirty="0"/>
              <a:t> va a jugar al paintball con el grupo siempre quiere mandar y el resultado suele ser un desastre.</a:t>
            </a:r>
          </a:p>
          <a:p>
            <a:r>
              <a:rPr lang="es-ES" dirty="0"/>
              <a:t>Es fácil objeto de burla por sus compañeros.</a:t>
            </a:r>
          </a:p>
          <a:p>
            <a:r>
              <a:rPr lang="es-ES" dirty="0"/>
              <a:t>Cuando quiere algo, lo quiere de inmediato.</a:t>
            </a:r>
          </a:p>
        </p:txBody>
      </p:sp>
    </p:spTree>
    <p:extLst>
      <p:ext uri="{BB962C8B-B14F-4D97-AF65-F5344CB8AC3E}">
        <p14:creationId xmlns:p14="http://schemas.microsoft.com/office/powerpoint/2010/main" val="12853684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p:nvPr>
        </p:nvSpPr>
        <p:spPr/>
        <p:txBody>
          <a:bodyPr/>
          <a:lstStyle/>
          <a:p>
            <a:r>
              <a:rPr lang="es-ES" dirty="0" err="1">
                <a:latin typeface="Garamond" charset="0"/>
              </a:rPr>
              <a:t>Sheldon</a:t>
            </a:r>
            <a:r>
              <a:rPr lang="es-ES" dirty="0">
                <a:latin typeface="Garamond" charset="0"/>
              </a:rPr>
              <a:t> Cooper</a:t>
            </a:r>
          </a:p>
        </p:txBody>
      </p:sp>
      <p:sp>
        <p:nvSpPr>
          <p:cNvPr id="169986" name="Marcador de contenido 2"/>
          <p:cNvSpPr>
            <a:spLocks noGrp="1"/>
          </p:cNvSpPr>
          <p:nvPr>
            <p:ph idx="1"/>
          </p:nvPr>
        </p:nvSpPr>
        <p:spPr>
          <a:xfrm>
            <a:off x="226576" y="1020982"/>
            <a:ext cx="8665176" cy="4530725"/>
          </a:xfrm>
        </p:spPr>
        <p:txBody>
          <a:bodyPr/>
          <a:lstStyle/>
          <a:p>
            <a:r>
              <a:rPr lang="es-ES" dirty="0"/>
              <a:t>Tiene dificultades para entender las intenciones de los demás. </a:t>
            </a:r>
            <a:r>
              <a:rPr lang="es-ES" dirty="0" err="1"/>
              <a:t>Raj</a:t>
            </a:r>
            <a:r>
              <a:rPr lang="es-ES" dirty="0"/>
              <a:t> y Howard se ponen de acuerdo para engañarle y la mente racional de </a:t>
            </a:r>
            <a:r>
              <a:rPr lang="es-ES" dirty="0" err="1"/>
              <a:t>Sheldon</a:t>
            </a:r>
            <a:r>
              <a:rPr lang="es-ES" dirty="0"/>
              <a:t> no entiende qué está pasando.</a:t>
            </a:r>
          </a:p>
          <a:p>
            <a:r>
              <a:rPr lang="es-ES" dirty="0"/>
              <a:t>No sabe cómo fingir una emoción. Historias sociales para que entiendan como comportarse adecuadamente en diferentes situaciones con otras personas.</a:t>
            </a:r>
          </a:p>
          <a:p>
            <a:r>
              <a:rPr lang="es-ES" dirty="0"/>
              <a:t> No se interesa por la última moda en juegos, ropa o series de televisión. Juega a videojuegos antiguos, su ropa no cambia apenas, sus referencias en televisión o cine son viejas.</a:t>
            </a:r>
            <a:endParaRPr lang="es-ES_tradnl" sz="2400" i="1" dirty="0">
              <a:latin typeface="Arial" charset="0"/>
            </a:endParaRPr>
          </a:p>
        </p:txBody>
      </p:sp>
    </p:spTree>
    <p:extLst>
      <p:ext uri="{BB962C8B-B14F-4D97-AF65-F5344CB8AC3E}">
        <p14:creationId xmlns:p14="http://schemas.microsoft.com/office/powerpoint/2010/main" val="4136368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p:nvPr>
        </p:nvSpPr>
        <p:spPr/>
        <p:txBody>
          <a:bodyPr/>
          <a:lstStyle/>
          <a:p>
            <a:r>
              <a:rPr lang="es-ES" dirty="0">
                <a:latin typeface="Garamond" charset="0"/>
              </a:rPr>
              <a:t>Habilidades de comunicación</a:t>
            </a:r>
          </a:p>
        </p:txBody>
      </p:sp>
      <p:sp>
        <p:nvSpPr>
          <p:cNvPr id="169986" name="Marcador de contenido 2"/>
          <p:cNvSpPr>
            <a:spLocks noGrp="1"/>
          </p:cNvSpPr>
          <p:nvPr>
            <p:ph idx="1"/>
          </p:nvPr>
        </p:nvSpPr>
        <p:spPr>
          <a:xfrm>
            <a:off x="226576" y="1020982"/>
            <a:ext cx="8665176" cy="4530725"/>
          </a:xfrm>
        </p:spPr>
        <p:txBody>
          <a:bodyPr/>
          <a:lstStyle/>
          <a:p>
            <a:r>
              <a:rPr lang="es-ES" dirty="0"/>
              <a:t>Cree aquello que se le dice aunque sea disparatado.</a:t>
            </a:r>
          </a:p>
          <a:p>
            <a:r>
              <a:rPr lang="es-ES" dirty="0"/>
              <a:t>No entiende las ironías, los sarcasmos o los dobles sentidos. A menudo pregunta ¿era eso un sarcasmo?</a:t>
            </a:r>
          </a:p>
          <a:p>
            <a:r>
              <a:rPr lang="es-ES" dirty="0"/>
              <a:t>Interpreta algunas frases literalmente.</a:t>
            </a:r>
          </a:p>
          <a:p>
            <a:r>
              <a:rPr lang="es-ES" dirty="0"/>
              <a:t>Posee un lenguaje </a:t>
            </a:r>
            <a:r>
              <a:rPr lang="es-ES" dirty="0" err="1"/>
              <a:t>hiperformal</a:t>
            </a:r>
            <a:r>
              <a:rPr lang="es-ES" dirty="0"/>
              <a:t>, con un rico vocabulario.</a:t>
            </a:r>
          </a:p>
          <a:p>
            <a:r>
              <a:rPr lang="es-ES" dirty="0"/>
              <a:t>Inventa palabras o expresiones propias.</a:t>
            </a:r>
          </a:p>
          <a:p>
            <a:r>
              <a:rPr lang="es-ES" dirty="0"/>
              <a:t>Tiene </a:t>
            </a:r>
            <a:r>
              <a:rPr lang="es-ES" dirty="0" err="1"/>
              <a:t>hiperlalia</a:t>
            </a:r>
            <a:r>
              <a:rPr lang="es-ES" dirty="0"/>
              <a:t>, habla mucho.</a:t>
            </a:r>
          </a:p>
          <a:p>
            <a:r>
              <a:rPr lang="es-ES" dirty="0"/>
              <a:t>Se interesa poco por lo que dicen los demás.</a:t>
            </a:r>
          </a:p>
          <a:p>
            <a:endParaRPr lang="es-ES_tradnl" sz="2400" i="1" dirty="0">
              <a:latin typeface="Arial" charset="0"/>
            </a:endParaRPr>
          </a:p>
        </p:txBody>
      </p:sp>
    </p:spTree>
    <p:extLst>
      <p:ext uri="{BB962C8B-B14F-4D97-AF65-F5344CB8AC3E}">
        <p14:creationId xmlns:p14="http://schemas.microsoft.com/office/powerpoint/2010/main" val="22495364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p:nvPr>
        </p:nvSpPr>
        <p:spPr/>
        <p:txBody>
          <a:bodyPr/>
          <a:lstStyle/>
          <a:p>
            <a:r>
              <a:rPr lang="es-ES" dirty="0">
                <a:latin typeface="Garamond" charset="0"/>
              </a:rPr>
              <a:t>Habilidades de comunicación</a:t>
            </a:r>
          </a:p>
        </p:txBody>
      </p:sp>
      <p:sp>
        <p:nvSpPr>
          <p:cNvPr id="169986" name="Marcador de contenido 2"/>
          <p:cNvSpPr>
            <a:spLocks noGrp="1"/>
          </p:cNvSpPr>
          <p:nvPr>
            <p:ph idx="1"/>
          </p:nvPr>
        </p:nvSpPr>
        <p:spPr>
          <a:xfrm>
            <a:off x="226576" y="1020982"/>
            <a:ext cx="8665176" cy="4530725"/>
          </a:xfrm>
        </p:spPr>
        <p:txBody>
          <a:bodyPr/>
          <a:lstStyle/>
          <a:p>
            <a:r>
              <a:rPr lang="es-ES" dirty="0"/>
              <a:t>No entiende las normas no escritas de la comunicación (en un episodio donde intenta conseguir una cita para </a:t>
            </a:r>
            <a:r>
              <a:rPr lang="es-ES" dirty="0" err="1"/>
              <a:t>Penny</a:t>
            </a:r>
            <a:r>
              <a:rPr lang="es-ES" dirty="0"/>
              <a:t> termina siendo él el que recibe un ofrecimiento gay por su incomprensión de las convenciones sociales).</a:t>
            </a:r>
          </a:p>
          <a:p>
            <a:r>
              <a:rPr lang="es-ES" dirty="0"/>
              <a:t>Le cuesta seguir una conversación larga o puramente social y abandona ese diálogo.</a:t>
            </a:r>
          </a:p>
          <a:p>
            <a:r>
              <a:rPr lang="es-ES" dirty="0"/>
              <a:t>Si se encuentra incómodo con un tema, lo deja o lleva la conversación a “su” tema. A menudo </a:t>
            </a:r>
            <a:r>
              <a:rPr lang="es-ES" dirty="0" err="1"/>
              <a:t>Sheldon</a:t>
            </a:r>
            <a:r>
              <a:rPr lang="es-ES" dirty="0"/>
              <a:t> habla tanto de algo que Leonard le tiene que preguntar a dónde quiere llegar. </a:t>
            </a:r>
            <a:endParaRPr lang="es-ES_tradnl" sz="2400" i="1" dirty="0">
              <a:latin typeface="Arial" charset="0"/>
            </a:endParaRPr>
          </a:p>
        </p:txBody>
      </p:sp>
    </p:spTree>
    <p:extLst>
      <p:ext uri="{BB962C8B-B14F-4D97-AF65-F5344CB8AC3E}">
        <p14:creationId xmlns:p14="http://schemas.microsoft.com/office/powerpoint/2010/main" val="23422321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p:nvPr>
        </p:nvSpPr>
        <p:spPr/>
        <p:txBody>
          <a:bodyPr/>
          <a:lstStyle/>
          <a:p>
            <a:r>
              <a:rPr lang="es-ES" dirty="0">
                <a:latin typeface="Garamond" charset="0"/>
              </a:rPr>
              <a:t>Habilidades de comunicación</a:t>
            </a:r>
          </a:p>
        </p:txBody>
      </p:sp>
      <p:sp>
        <p:nvSpPr>
          <p:cNvPr id="169986" name="Marcador de contenido 2"/>
          <p:cNvSpPr>
            <a:spLocks noGrp="1"/>
          </p:cNvSpPr>
          <p:nvPr>
            <p:ph idx="1"/>
          </p:nvPr>
        </p:nvSpPr>
        <p:spPr>
          <a:xfrm>
            <a:off x="174024" y="2049462"/>
            <a:ext cx="3525617" cy="4530725"/>
          </a:xfrm>
        </p:spPr>
        <p:txBody>
          <a:bodyPr/>
          <a:lstStyle/>
          <a:p>
            <a:r>
              <a:rPr lang="es-ES" dirty="0"/>
              <a:t>Habla en un tono alto y peculiar.</a:t>
            </a:r>
          </a:p>
          <a:p>
            <a:r>
              <a:rPr lang="es-ES" dirty="0"/>
              <a:t>Puede hablar con alguien sin mirarle a los ojos.</a:t>
            </a:r>
          </a:p>
          <a:p>
            <a:endParaRPr lang="es-ES_tradnl" sz="2400" i="1" dirty="0">
              <a:latin typeface="Arial" charset="0"/>
            </a:endParaRPr>
          </a:p>
        </p:txBody>
      </p:sp>
      <p:pic>
        <p:nvPicPr>
          <p:cNvPr id="22530" name="Picture 2" descr="Jim Parsons imagina cómo reaccionaría Sheldon Cooper a la pandemia">
            <a:extLst>
              <a:ext uri="{FF2B5EF4-FFF2-40B4-BE49-F238E27FC236}">
                <a16:creationId xmlns:a16="http://schemas.microsoft.com/office/drawing/2014/main" id="{BB268DA9-E26C-F747-AD46-A235E4B60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041" y="1240220"/>
            <a:ext cx="5037959" cy="377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1138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p:nvPr>
        </p:nvSpPr>
        <p:spPr/>
        <p:txBody>
          <a:bodyPr/>
          <a:lstStyle/>
          <a:p>
            <a:r>
              <a:rPr lang="es-ES" dirty="0">
                <a:latin typeface="Garamond" charset="0"/>
              </a:rPr>
              <a:t>Habilidades de comprensión</a:t>
            </a:r>
          </a:p>
        </p:txBody>
      </p:sp>
      <p:sp>
        <p:nvSpPr>
          <p:cNvPr id="169986" name="Marcador de contenido 2"/>
          <p:cNvSpPr>
            <a:spLocks noGrp="1"/>
          </p:cNvSpPr>
          <p:nvPr>
            <p:ph idx="1"/>
          </p:nvPr>
        </p:nvSpPr>
        <p:spPr>
          <a:xfrm>
            <a:off x="457200" y="1008938"/>
            <a:ext cx="8423438" cy="4530725"/>
          </a:xfrm>
        </p:spPr>
        <p:txBody>
          <a:bodyPr/>
          <a:lstStyle/>
          <a:p>
            <a:pPr lvl="1"/>
            <a:r>
              <a:rPr lang="es-ES" sz="2800" dirty="0"/>
              <a:t>Se siente incómodo en problemas muy largos y lo divide en problemas concretos o frases cortas, tal como hace un científico o alguien con asperger.</a:t>
            </a:r>
            <a:endParaRPr lang="es-ES" sz="4000" dirty="0"/>
          </a:p>
          <a:p>
            <a:pPr lvl="1"/>
            <a:r>
              <a:rPr lang="es-ES" sz="2800" dirty="0"/>
              <a:t>A menudo no comprende la razón por la que se le riñe, se le critica o se le castiga.</a:t>
            </a:r>
            <a:endParaRPr lang="es-ES" sz="4000" dirty="0"/>
          </a:p>
          <a:p>
            <a:pPr lvl="1"/>
            <a:r>
              <a:rPr lang="es-ES" sz="2800" dirty="0"/>
              <a:t>Tiene una memoria excepcional para recordar datos, por ejemplo: fechas de cumpleaños, hechos y eventos. </a:t>
            </a:r>
            <a:r>
              <a:rPr lang="es-ES" sz="2800" dirty="0" err="1"/>
              <a:t>Sheldon</a:t>
            </a:r>
            <a:r>
              <a:rPr lang="es-ES" sz="2800" dirty="0"/>
              <a:t> habla a menudo de su memoria eidética (recuerdo perfecto, lo que normalmente se conoce como memoria fotográfica.</a:t>
            </a:r>
            <a:endParaRPr lang="es-ES" sz="4000" dirty="0"/>
          </a:p>
        </p:txBody>
      </p:sp>
    </p:spTree>
    <p:extLst>
      <p:ext uri="{BB962C8B-B14F-4D97-AF65-F5344CB8AC3E}">
        <p14:creationId xmlns:p14="http://schemas.microsoft.com/office/powerpoint/2010/main" val="31807569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p:nvPr>
        </p:nvSpPr>
        <p:spPr/>
        <p:txBody>
          <a:bodyPr/>
          <a:lstStyle/>
          <a:p>
            <a:r>
              <a:rPr lang="es-ES" dirty="0">
                <a:latin typeface="Garamond" charset="0"/>
              </a:rPr>
              <a:t>Habilidades de comprensión</a:t>
            </a:r>
          </a:p>
        </p:txBody>
      </p:sp>
      <p:sp>
        <p:nvSpPr>
          <p:cNvPr id="169986" name="Marcador de contenido 2"/>
          <p:cNvSpPr>
            <a:spLocks noGrp="1"/>
          </p:cNvSpPr>
          <p:nvPr>
            <p:ph idx="1"/>
          </p:nvPr>
        </p:nvSpPr>
        <p:spPr>
          <a:xfrm>
            <a:off x="457200" y="1660579"/>
            <a:ext cx="8423438" cy="4530725"/>
          </a:xfrm>
        </p:spPr>
        <p:txBody>
          <a:bodyPr/>
          <a:lstStyle/>
          <a:p>
            <a:r>
              <a:rPr lang="es-ES" sz="3200" dirty="0"/>
              <a:t> </a:t>
            </a:r>
            <a:r>
              <a:rPr lang="es-ES" sz="2800" dirty="0"/>
              <a:t>Es original al enfocar un problema o al darle una solución.</a:t>
            </a:r>
            <a:endParaRPr lang="es-ES" sz="4000" dirty="0"/>
          </a:p>
          <a:p>
            <a:r>
              <a:rPr lang="es-ES" sz="2800" dirty="0"/>
              <a:t>Tiene un sentido del humor peculiar.</a:t>
            </a:r>
            <a:endParaRPr lang="es-ES" sz="4000" dirty="0"/>
          </a:p>
          <a:p>
            <a:r>
              <a:rPr lang="es-ES" sz="2800" dirty="0"/>
              <a:t>Le es difícil entender cómo debe comportarse en una situación social determinada.</a:t>
            </a:r>
          </a:p>
          <a:p>
            <a:r>
              <a:rPr lang="es-ES" sz="2800" dirty="0"/>
              <a:t>Presenta problemas de atención.</a:t>
            </a:r>
            <a:endParaRPr lang="es-ES" dirty="0"/>
          </a:p>
          <a:p>
            <a:endParaRPr lang="es-ES_tradnl" sz="2400" i="1" dirty="0">
              <a:latin typeface="Arial" charset="0"/>
            </a:endParaRPr>
          </a:p>
        </p:txBody>
      </p:sp>
    </p:spTree>
    <p:extLst>
      <p:ext uri="{BB962C8B-B14F-4D97-AF65-F5344CB8AC3E}">
        <p14:creationId xmlns:p14="http://schemas.microsoft.com/office/powerpoint/2010/main" val="6061844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ítulo 1"/>
          <p:cNvSpPr>
            <a:spLocks noGrp="1"/>
          </p:cNvSpPr>
          <p:nvPr>
            <p:ph type="title"/>
          </p:nvPr>
        </p:nvSpPr>
        <p:spPr/>
        <p:txBody>
          <a:bodyPr/>
          <a:lstStyle/>
          <a:p>
            <a:r>
              <a:rPr lang="es-ES" dirty="0">
                <a:latin typeface="Garamond" charset="0"/>
              </a:rPr>
              <a:t>Habilidades motoras</a:t>
            </a:r>
          </a:p>
        </p:txBody>
      </p:sp>
      <p:sp>
        <p:nvSpPr>
          <p:cNvPr id="169986" name="Marcador de contenido 2"/>
          <p:cNvSpPr>
            <a:spLocks noGrp="1"/>
          </p:cNvSpPr>
          <p:nvPr>
            <p:ph idx="1"/>
          </p:nvPr>
        </p:nvSpPr>
        <p:spPr>
          <a:xfrm>
            <a:off x="457200" y="1163637"/>
            <a:ext cx="8423438" cy="4530725"/>
          </a:xfrm>
        </p:spPr>
        <p:txBody>
          <a:bodyPr/>
          <a:lstStyle/>
          <a:p>
            <a:pPr lvl="1"/>
            <a:r>
              <a:rPr lang="es-ES" dirty="0"/>
              <a:t>Tiene una pobre coordinación motriz. </a:t>
            </a:r>
            <a:r>
              <a:rPr lang="es-ES" dirty="0" err="1"/>
              <a:t>Sheldon</a:t>
            </a:r>
            <a:r>
              <a:rPr lang="es-ES" dirty="0"/>
              <a:t> no conduce.</a:t>
            </a:r>
          </a:p>
          <a:p>
            <a:pPr lvl="1"/>
            <a:r>
              <a:rPr lang="es-ES" dirty="0"/>
              <a:t>Anda y corre de una manera especial</a:t>
            </a:r>
          </a:p>
          <a:p>
            <a:pPr lvl="1"/>
            <a:r>
              <a:rPr lang="es-ES" dirty="0"/>
              <a:t>No es hábil en los juegos de pelota.</a:t>
            </a:r>
          </a:p>
          <a:p>
            <a:pPr lvl="1"/>
            <a:endParaRPr lang="es-ES" dirty="0"/>
          </a:p>
          <a:p>
            <a:endParaRPr lang="es-ES_tradnl" sz="2400" i="1" dirty="0">
              <a:latin typeface="Arial" charset="0"/>
            </a:endParaRPr>
          </a:p>
        </p:txBody>
      </p:sp>
    </p:spTree>
    <p:extLst>
      <p:ext uri="{BB962C8B-B14F-4D97-AF65-F5344CB8AC3E}">
        <p14:creationId xmlns:p14="http://schemas.microsoft.com/office/powerpoint/2010/main" val="13366764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Marcador de contenido 2"/>
          <p:cNvSpPr>
            <a:spLocks noGrp="1"/>
          </p:cNvSpPr>
          <p:nvPr>
            <p:ph idx="1"/>
          </p:nvPr>
        </p:nvSpPr>
        <p:spPr>
          <a:xfrm>
            <a:off x="457200" y="1163637"/>
            <a:ext cx="8423438" cy="4530725"/>
          </a:xfrm>
        </p:spPr>
        <p:txBody>
          <a:bodyPr/>
          <a:lstStyle/>
          <a:p>
            <a:pPr marL="344487" lvl="1" indent="0">
              <a:buNone/>
            </a:pPr>
            <a:endParaRPr lang="es-ES" dirty="0"/>
          </a:p>
          <a:p>
            <a:pPr lvl="1"/>
            <a:r>
              <a:rPr lang="es-ES" dirty="0"/>
              <a:t>Está fascinado por algún tema en particular y selecciona con avidez información o estadísticas sobre ese interés. Ocupa la mayor parte de su tiempo libre en pensar, hablar o escribir sobre sus temas. </a:t>
            </a:r>
          </a:p>
          <a:p>
            <a:pPr lvl="1"/>
            <a:r>
              <a:rPr lang="es-ES" dirty="0"/>
              <a:t>Suele hablar de los temas que son de su interés sin darse cuenta de si el otro se aburre. </a:t>
            </a:r>
          </a:p>
          <a:p>
            <a:pPr lvl="1"/>
            <a:r>
              <a:rPr lang="es-ES" dirty="0"/>
              <a:t>Suele repetir compulsivamente ciertas acciones o pensamientos. Eso le da seguridad. </a:t>
            </a:r>
          </a:p>
          <a:p>
            <a:pPr lvl="1"/>
            <a:r>
              <a:rPr lang="es-ES" dirty="0"/>
              <a:t>No tolera bien los cambios imprevistos. </a:t>
            </a:r>
          </a:p>
          <a:p>
            <a:pPr lvl="1"/>
            <a:r>
              <a:rPr lang="es-ES" dirty="0"/>
              <a:t>Tiene rituales elaborados que deben ser cumplidos.</a:t>
            </a:r>
          </a:p>
          <a:p>
            <a:endParaRPr lang="es-ES_tradnl" sz="2400" i="1" dirty="0">
              <a:latin typeface="Arial" charset="0"/>
            </a:endParaRPr>
          </a:p>
        </p:txBody>
      </p:sp>
      <p:sp>
        <p:nvSpPr>
          <p:cNvPr id="4" name="Título 1">
            <a:extLst>
              <a:ext uri="{FF2B5EF4-FFF2-40B4-BE49-F238E27FC236}">
                <a16:creationId xmlns:a16="http://schemas.microsoft.com/office/drawing/2014/main" id="{FC53CE46-B867-E647-A636-A7EE37A2F878}"/>
              </a:ext>
            </a:extLst>
          </p:cNvPr>
          <p:cNvSpPr txBox="1">
            <a:spLocks/>
          </p:cNvSpPr>
          <p:nvPr/>
        </p:nvSpPr>
        <p:spPr bwMode="auto">
          <a:xfrm>
            <a:off x="914400" y="593724"/>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defTabSz="914400"/>
            <a:r>
              <a:rPr lang="es-ES" kern="0" dirty="0">
                <a:latin typeface="Garamond" charset="0"/>
              </a:rPr>
              <a:t>Intereses específicos</a:t>
            </a:r>
          </a:p>
        </p:txBody>
      </p:sp>
    </p:spTree>
    <p:extLst>
      <p:ext uri="{BB962C8B-B14F-4D97-AF65-F5344CB8AC3E}">
        <p14:creationId xmlns:p14="http://schemas.microsoft.com/office/powerpoint/2010/main" val="3687062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descr="Influencers-epoca2-FranciscoAsis-01-426x38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0" y="1016000"/>
            <a:ext cx="5410200" cy="4826000"/>
          </a:xfrm>
          <a:prstGeom prst="rect">
            <a:avLst/>
          </a:prstGeom>
        </p:spPr>
      </p:pic>
    </p:spTree>
    <p:extLst>
      <p:ext uri="{BB962C8B-B14F-4D97-AF65-F5344CB8AC3E}">
        <p14:creationId xmlns:p14="http://schemas.microsoft.com/office/powerpoint/2010/main" val="31285128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ewest &quot;Sesame Street&quot; Muppet has autism: Meet Julia - CBS News">
            <a:extLst>
              <a:ext uri="{FF2B5EF4-FFF2-40B4-BE49-F238E27FC236}">
                <a16:creationId xmlns:a16="http://schemas.microsoft.com/office/drawing/2014/main" id="{C4A9E5E8-F604-AD4F-BEDC-894F0C99B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700"/>
            <a:ext cx="91440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483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3502FB3A-7297-7C4F-BF84-247EF740C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5240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3676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Saga Norén, Policía de Malmö">
            <a:extLst>
              <a:ext uri="{FF2B5EF4-FFF2-40B4-BE49-F238E27FC236}">
                <a16:creationId xmlns:a16="http://schemas.microsoft.com/office/drawing/2014/main" id="{94CD2B10-4B3D-B549-BD3A-F4778CB4A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8073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Saga Norén in The Bridge (Bron/Broen) | The bridge tv show, Famous  detectives, The bridge tv">
            <a:extLst>
              <a:ext uri="{FF2B5EF4-FFF2-40B4-BE49-F238E27FC236}">
                <a16:creationId xmlns:a16="http://schemas.microsoft.com/office/drawing/2014/main" id="{E4CF21F9-8F02-6749-B58A-E6F97288C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2188"/>
            <a:ext cx="9144000" cy="487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8519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The bridge,a brilliant t.v. Show. She does remind me of some one,now who  could that be....FROG.../actress Sofia Helin,who plays Saga Noren | Malmö,  Sagor">
            <a:extLst>
              <a:ext uri="{FF2B5EF4-FFF2-40B4-BE49-F238E27FC236}">
                <a16:creationId xmlns:a16="http://schemas.microsoft.com/office/drawing/2014/main" id="{8D15B022-488F-E543-AA0D-1B1A6AC5D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9144000"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6466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75BBF2C-40C0-124C-9C2A-F6B13EA03803}"/>
              </a:ext>
            </a:extLst>
          </p:cNvPr>
          <p:cNvPicPr>
            <a:picLocks noChangeAspect="1"/>
          </p:cNvPicPr>
          <p:nvPr/>
        </p:nvPicPr>
        <p:blipFill>
          <a:blip r:embed="rId2"/>
          <a:stretch>
            <a:fillRect/>
          </a:stretch>
        </p:blipFill>
        <p:spPr>
          <a:xfrm>
            <a:off x="26861" y="872359"/>
            <a:ext cx="9006198" cy="5065986"/>
          </a:xfrm>
          <a:prstGeom prst="rect">
            <a:avLst/>
          </a:prstGeom>
        </p:spPr>
      </p:pic>
    </p:spTree>
    <p:extLst>
      <p:ext uri="{BB962C8B-B14F-4D97-AF65-F5344CB8AC3E}">
        <p14:creationId xmlns:p14="http://schemas.microsoft.com/office/powerpoint/2010/main" val="33810903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22" name="Imagen 1" descr="The-good-doctor.jpg">
            <a:extLst>
              <a:ext uri="{FF2B5EF4-FFF2-40B4-BE49-F238E27FC236}">
                <a16:creationId xmlns:a16="http://schemas.microsoft.com/office/drawing/2014/main" id="{D6D7B3E5-76C7-1845-8033-DABB5EAAE1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3" name="Rectángulo 2">
            <a:extLst>
              <a:ext uri="{FF2B5EF4-FFF2-40B4-BE49-F238E27FC236}">
                <a16:creationId xmlns:a16="http://schemas.microsoft.com/office/drawing/2014/main" id="{FD8FA687-9B0C-5A4B-A389-0ED3D1B01218}"/>
              </a:ext>
            </a:extLst>
          </p:cNvPr>
          <p:cNvSpPr>
            <a:spLocks noChangeArrowheads="1"/>
          </p:cNvSpPr>
          <p:nvPr/>
        </p:nvSpPr>
        <p:spPr bwMode="auto">
          <a:xfrm>
            <a:off x="3708400" y="692150"/>
            <a:ext cx="5256213"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30000"/>
              </a:lnSpc>
              <a:buFont typeface="Arial" panose="020B0604020202020204" pitchFamily="34" charset="0"/>
              <a:buChar char="•"/>
            </a:pPr>
            <a:r>
              <a:rPr lang="es-ES" altLang="es-ES" b="1"/>
              <a:t>El protocolo y las normas sociales</a:t>
            </a:r>
          </a:p>
          <a:p>
            <a:pPr eaLnBrk="1" hangingPunct="1">
              <a:lnSpc>
                <a:spcPct val="130000"/>
              </a:lnSpc>
              <a:buFont typeface="Arial" panose="020B0604020202020204" pitchFamily="34" charset="0"/>
              <a:buChar char="•"/>
            </a:pPr>
            <a:r>
              <a:rPr lang="es-ES" altLang="es-ES" b="1"/>
              <a:t>El respeto a la autoridad (o no)</a:t>
            </a:r>
          </a:p>
          <a:p>
            <a:pPr eaLnBrk="1" hangingPunct="1">
              <a:lnSpc>
                <a:spcPct val="130000"/>
              </a:lnSpc>
              <a:buFont typeface="Arial" panose="020B0604020202020204" pitchFamily="34" charset="0"/>
              <a:buChar char="•"/>
            </a:pPr>
            <a:r>
              <a:rPr lang="es-ES" altLang="es-ES" b="1"/>
              <a:t>La gestión de las frustraciones</a:t>
            </a:r>
          </a:p>
          <a:p>
            <a:pPr eaLnBrk="1" hangingPunct="1">
              <a:lnSpc>
                <a:spcPct val="130000"/>
              </a:lnSpc>
              <a:buFont typeface="Arial" panose="020B0604020202020204" pitchFamily="34" charset="0"/>
              <a:buChar char="•"/>
            </a:pPr>
            <a:r>
              <a:rPr lang="es-ES" altLang="es-ES" b="1"/>
              <a:t>Los cambios de rutina</a:t>
            </a:r>
          </a:p>
          <a:p>
            <a:pPr eaLnBrk="1" hangingPunct="1">
              <a:lnSpc>
                <a:spcPct val="130000"/>
              </a:lnSpc>
              <a:buFont typeface="Arial" panose="020B0604020202020204" pitchFamily="34" charset="0"/>
              <a:buChar char="•"/>
            </a:pPr>
            <a:r>
              <a:rPr lang="es-ES" altLang="es-ES" b="1"/>
              <a:t>La superación de traumas</a:t>
            </a:r>
          </a:p>
          <a:p>
            <a:pPr eaLnBrk="1" hangingPunct="1">
              <a:lnSpc>
                <a:spcPct val="130000"/>
              </a:lnSpc>
              <a:buFont typeface="Arial" panose="020B0604020202020204" pitchFamily="34" charset="0"/>
              <a:buChar char="•"/>
            </a:pPr>
            <a:r>
              <a:rPr lang="es-ES" altLang="es-ES" b="1"/>
              <a:t>Las experiencias negativas</a:t>
            </a:r>
          </a:p>
          <a:p>
            <a:pPr eaLnBrk="1" hangingPunct="1">
              <a:lnSpc>
                <a:spcPct val="130000"/>
              </a:lnSpc>
              <a:buFont typeface="Arial" panose="020B0604020202020204" pitchFamily="34" charset="0"/>
              <a:buChar char="•"/>
            </a:pPr>
            <a:r>
              <a:rPr lang="es-ES" altLang="es-ES" b="1"/>
              <a:t>El deseo y el fracaso en amigos, novia...</a:t>
            </a:r>
          </a:p>
          <a:p>
            <a:pPr eaLnBrk="1" hangingPunct="1">
              <a:lnSpc>
                <a:spcPct val="130000"/>
              </a:lnSpc>
              <a:buFont typeface="Arial" panose="020B0604020202020204" pitchFamily="34" charset="0"/>
              <a:buChar char="•"/>
            </a:pPr>
            <a:r>
              <a:rPr lang="es-ES" altLang="es-ES" b="1"/>
              <a:t>La falta de “sensibilidad”.</a:t>
            </a:r>
          </a:p>
          <a:p>
            <a:pPr eaLnBrk="1" hangingPunct="1">
              <a:lnSpc>
                <a:spcPct val="130000"/>
              </a:lnSpc>
              <a:buFont typeface="Arial" panose="020B0604020202020204" pitchFamily="34" charset="0"/>
              <a:buChar char="•"/>
            </a:pPr>
            <a:r>
              <a:rPr lang="es-ES" altLang="es-ES" b="1"/>
              <a:t>La aportación positiva</a:t>
            </a:r>
          </a:p>
        </p:txBody>
      </p:sp>
    </p:spTree>
    <p:extLst>
      <p:ext uri="{BB962C8B-B14F-4D97-AF65-F5344CB8AC3E}">
        <p14:creationId xmlns:p14="http://schemas.microsoft.com/office/powerpoint/2010/main" val="3266670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ítulo 1"/>
          <p:cNvSpPr>
            <a:spLocks noGrp="1"/>
          </p:cNvSpPr>
          <p:nvPr>
            <p:ph type="title"/>
          </p:nvPr>
        </p:nvSpPr>
        <p:spPr>
          <a:xfrm>
            <a:off x="254000" y="277813"/>
            <a:ext cx="8229600" cy="1139825"/>
          </a:xfrm>
        </p:spPr>
        <p:txBody>
          <a:bodyPr/>
          <a:lstStyle/>
          <a:p>
            <a:r>
              <a:rPr lang="es-ES" dirty="0">
                <a:latin typeface="Garamond" charset="0"/>
              </a:rPr>
              <a:t>Imagen actual</a:t>
            </a:r>
          </a:p>
        </p:txBody>
      </p:sp>
      <p:sp>
        <p:nvSpPr>
          <p:cNvPr id="81922" name="Marcador de contenido 2"/>
          <p:cNvSpPr>
            <a:spLocks noGrp="1"/>
          </p:cNvSpPr>
          <p:nvPr>
            <p:ph idx="1"/>
          </p:nvPr>
        </p:nvSpPr>
        <p:spPr>
          <a:xfrm>
            <a:off x="468313" y="1052513"/>
            <a:ext cx="8229600" cy="4530725"/>
          </a:xfrm>
        </p:spPr>
        <p:txBody>
          <a:bodyPr/>
          <a:lstStyle/>
          <a:p>
            <a:pPr>
              <a:lnSpc>
                <a:spcPct val="120000"/>
              </a:lnSpc>
            </a:pPr>
            <a:r>
              <a:rPr lang="es-ES" dirty="0">
                <a:latin typeface="Arial" charset="0"/>
              </a:rPr>
              <a:t>Trastorno del neurodesarrollo.</a:t>
            </a:r>
          </a:p>
          <a:p>
            <a:pPr>
              <a:lnSpc>
                <a:spcPct val="120000"/>
              </a:lnSpc>
            </a:pPr>
            <a:r>
              <a:rPr lang="es-ES" dirty="0">
                <a:latin typeface="Arial" charset="0"/>
              </a:rPr>
              <a:t>Iniciado prenatalmente.</a:t>
            </a:r>
          </a:p>
          <a:p>
            <a:pPr>
              <a:lnSpc>
                <a:spcPct val="120000"/>
              </a:lnSpc>
            </a:pPr>
            <a:r>
              <a:rPr lang="es-ES" dirty="0">
                <a:latin typeface="Arial" charset="0"/>
              </a:rPr>
              <a:t>Fuerte componente genético.</a:t>
            </a:r>
          </a:p>
          <a:p>
            <a:pPr>
              <a:lnSpc>
                <a:spcPct val="120000"/>
              </a:lnSpc>
            </a:pPr>
            <a:r>
              <a:rPr lang="es-ES" dirty="0">
                <a:latin typeface="Arial" charset="0"/>
              </a:rPr>
              <a:t>Aspectos ambientales implicados.</a:t>
            </a:r>
          </a:p>
          <a:p>
            <a:pPr>
              <a:lnSpc>
                <a:spcPct val="120000"/>
              </a:lnSpc>
            </a:pPr>
            <a:r>
              <a:rPr lang="es-ES" dirty="0">
                <a:latin typeface="Arial" charset="0"/>
              </a:rPr>
              <a:t>Mejoran, algunos mucho.</a:t>
            </a:r>
          </a:p>
          <a:p>
            <a:pPr>
              <a:lnSpc>
                <a:spcPct val="120000"/>
              </a:lnSpc>
            </a:pPr>
            <a:r>
              <a:rPr lang="es-ES" dirty="0">
                <a:latin typeface="Arial" charset="0"/>
              </a:rPr>
              <a:t>Educación, amor y terapias.</a:t>
            </a:r>
          </a:p>
          <a:p>
            <a:pPr>
              <a:lnSpc>
                <a:spcPct val="120000"/>
              </a:lnSpc>
            </a:pPr>
            <a:r>
              <a:rPr lang="es-ES" dirty="0">
                <a:latin typeface="Arial" charset="0"/>
              </a:rPr>
              <a:t>Aspectos sociales: Compañeros.</a:t>
            </a:r>
          </a:p>
          <a:p>
            <a:pPr>
              <a:lnSpc>
                <a:spcPct val="120000"/>
              </a:lnSpc>
            </a:pPr>
            <a:r>
              <a:rPr lang="es-ES" dirty="0" err="1">
                <a:latin typeface="Arial" charset="0"/>
              </a:rPr>
              <a:t>Neurodiversidad</a:t>
            </a:r>
            <a:r>
              <a:rPr lang="es-ES" dirty="0">
                <a:latin typeface="Arial" charset="0"/>
              </a:rPr>
              <a:t>.</a:t>
            </a:r>
          </a:p>
          <a:p>
            <a:pPr>
              <a:lnSpc>
                <a:spcPct val="120000"/>
              </a:lnSpc>
            </a:pPr>
            <a:endParaRPr lang="es-ES" dirty="0">
              <a:latin typeface="Arial" charset="0"/>
            </a:endParaRPr>
          </a:p>
        </p:txBody>
      </p:sp>
    </p:spTree>
    <p:extLst>
      <p:ext uri="{BB962C8B-B14F-4D97-AF65-F5344CB8AC3E}">
        <p14:creationId xmlns:p14="http://schemas.microsoft.com/office/powerpoint/2010/main" val="41964138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5" name="Título 1"/>
          <p:cNvSpPr>
            <a:spLocks noGrp="1"/>
          </p:cNvSpPr>
          <p:nvPr>
            <p:ph type="title"/>
          </p:nvPr>
        </p:nvSpPr>
        <p:spPr>
          <a:xfrm>
            <a:off x="3019969" y="2931914"/>
            <a:ext cx="3339193" cy="994172"/>
          </a:xfrm>
        </p:spPr>
        <p:txBody>
          <a:bodyPr>
            <a:noAutofit/>
          </a:bodyPr>
          <a:lstStyle/>
          <a:p>
            <a:r>
              <a:rPr lang="es-ES" sz="5625" b="1" dirty="0">
                <a:solidFill>
                  <a:schemeClr val="bg1"/>
                </a:solidFill>
                <a:latin typeface="Trebuchet MS" panose="020B0603020202020204" pitchFamily="34" charset="0"/>
              </a:rPr>
              <a:t>GRACIAS</a:t>
            </a:r>
            <a:endParaRPr lang="en-US" sz="5625" b="1" dirty="0">
              <a:solidFill>
                <a:schemeClr val="bg1"/>
              </a:solidFill>
              <a:latin typeface="Trebuchet MS" panose="020B060302020202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3458" y="5502828"/>
            <a:ext cx="757084" cy="399537"/>
          </a:xfrm>
          <a:prstGeom prst="rect">
            <a:avLst/>
          </a:prstGeom>
        </p:spPr>
      </p:pic>
    </p:spTree>
    <p:extLst>
      <p:ext uri="{BB962C8B-B14F-4D97-AF65-F5344CB8AC3E}">
        <p14:creationId xmlns:p14="http://schemas.microsoft.com/office/powerpoint/2010/main" val="3119486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1">
            <a:extLst>
              <a:ext uri="{FF2B5EF4-FFF2-40B4-BE49-F238E27FC236}">
                <a16:creationId xmlns:a16="http://schemas.microsoft.com/office/drawing/2014/main" id="{F37E8D7C-7BEE-254A-99EC-C3FD0EB9636A}"/>
              </a:ext>
            </a:extLst>
          </p:cNvPr>
          <p:cNvPicPr>
            <a:picLocks noChangeAspect="1"/>
          </p:cNvPicPr>
          <p:nvPr/>
        </p:nvPicPr>
        <p:blipFill>
          <a:blip r:embed="rId2">
            <a:extLst>
              <a:ext uri="{28A0092B-C50C-407E-A947-70E740481C1C}">
                <a14:useLocalDpi xmlns:a14="http://schemas.microsoft.com/office/drawing/2010/main" val="0"/>
              </a:ext>
            </a:extLst>
          </a:blip>
          <a:srcRect b="6958"/>
          <a:stretch>
            <a:fillRect/>
          </a:stretch>
        </p:blipFill>
        <p:spPr bwMode="auto">
          <a:xfrm>
            <a:off x="2411413" y="58738"/>
            <a:ext cx="4549775" cy="668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242314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orde">
  <a:themeElements>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Bord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rd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orde">
  <a:themeElements>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Bord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rd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orde">
  <a:themeElements>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Bord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rd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2306</TotalTime>
  <Words>4399</Words>
  <Application>Microsoft Macintosh PowerPoint</Application>
  <PresentationFormat>Presentación en pantalla (4:3)</PresentationFormat>
  <Paragraphs>284</Paragraphs>
  <Slides>88</Slides>
  <Notes>19</Notes>
  <HiddenSlides>0</HiddenSlides>
  <MMClips>0</MMClips>
  <ScaleCrop>false</ScaleCrop>
  <HeadingPairs>
    <vt:vector size="6" baseType="variant">
      <vt:variant>
        <vt:lpstr>Fuentes usadas</vt:lpstr>
      </vt:variant>
      <vt:variant>
        <vt:i4>6</vt:i4>
      </vt:variant>
      <vt:variant>
        <vt:lpstr>Tema</vt:lpstr>
      </vt:variant>
      <vt:variant>
        <vt:i4>4</vt:i4>
      </vt:variant>
      <vt:variant>
        <vt:lpstr>Títulos de diapositiva</vt:lpstr>
      </vt:variant>
      <vt:variant>
        <vt:i4>88</vt:i4>
      </vt:variant>
    </vt:vector>
  </HeadingPairs>
  <TitlesOfParts>
    <vt:vector size="98" baseType="lpstr">
      <vt:lpstr>Arial</vt:lpstr>
      <vt:lpstr>Calibri</vt:lpstr>
      <vt:lpstr>Garamond</vt:lpstr>
      <vt:lpstr>Times New Roman</vt:lpstr>
      <vt:lpstr>Trebuchet MS</vt:lpstr>
      <vt:lpstr>Wingdings</vt:lpstr>
      <vt:lpstr>Tema de Office</vt:lpstr>
      <vt:lpstr>Borde</vt:lpstr>
      <vt:lpstr>1_Borde</vt:lpstr>
      <vt:lpstr>2_Borde</vt:lpstr>
      <vt:lpstr>Presentación de PowerPoint</vt:lpstr>
      <vt:lpstr>Presentación de PowerPoint</vt:lpstr>
      <vt:lpstr>Keynotes</vt:lpstr>
      <vt:lpstr>¿Qué es autismo?  </vt:lpstr>
      <vt:lpstr>El autismo:</vt:lpstr>
      <vt:lpstr>Presentación de PowerPoint</vt:lpstr>
      <vt:lpstr>El descubrimiento del autismo.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Hugh Blair de Borghe</vt:lpstr>
      <vt:lpstr>Hugh Blair de Borghe</vt:lpstr>
      <vt:lpstr>Hugh Blair de Borghe</vt:lpstr>
      <vt:lpstr>Hugh Blair de Borghe</vt:lpstr>
      <vt:lpstr>Hugh Blair de Borghe</vt:lpstr>
      <vt:lpstr>Presentación de PowerPoint</vt:lpstr>
      <vt:lpstr>Presentación de PowerPoint</vt:lpstr>
      <vt:lpstr>Presentación de PowerPoint</vt:lpstr>
      <vt:lpstr>Presentación de PowerPoint</vt:lpstr>
      <vt:lpstr>Tendencia hacia el automatismo</vt:lpstr>
      <vt:lpstr>Inflexibilidad psíquica</vt:lpstr>
      <vt:lpstr>Presentación de PowerPoint</vt:lpstr>
      <vt:lpstr>Leo Kanner</vt:lpstr>
      <vt:lpstr>Presentación de PowerPoint</vt:lpstr>
      <vt:lpstr>Leo Kanner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Hans Asperger</vt:lpstr>
      <vt:lpstr>Hans Asperger</vt:lpstr>
      <vt:lpstr>Presentación de PowerPoint</vt:lpstr>
      <vt:lpstr>Hans Asperger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La imagen popular del autismo</vt:lpstr>
      <vt:lpstr>Presentación de PowerPoint</vt:lpstr>
      <vt:lpstr>Presentación de PowerPoint</vt:lpstr>
      <vt:lpstr>Kim Peek</vt:lpstr>
      <vt:lpstr>Presentación de PowerPoint</vt:lpstr>
      <vt:lpstr>Presentación de PowerPoint</vt:lpstr>
      <vt:lpstr>Presentación de PowerPoint</vt:lpstr>
      <vt:lpstr>Sheldon Cooper</vt:lpstr>
      <vt:lpstr>Sheldon Cooper</vt:lpstr>
      <vt:lpstr>Sheldon Cooper</vt:lpstr>
      <vt:lpstr>Sheldon Cooper</vt:lpstr>
      <vt:lpstr>Sheldon Cooper</vt:lpstr>
      <vt:lpstr>Sheldon Cooper</vt:lpstr>
      <vt:lpstr>Sheldon Cooper</vt:lpstr>
      <vt:lpstr>Habilidades de comunicación</vt:lpstr>
      <vt:lpstr>Habilidades de comunicación</vt:lpstr>
      <vt:lpstr>Habilidades de comunicación</vt:lpstr>
      <vt:lpstr>Habilidades de comprensión</vt:lpstr>
      <vt:lpstr>Habilidades de comprensión</vt:lpstr>
      <vt:lpstr>Habilidades motoras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Imagen actual</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Neurociencia aplicada a la educación. Autismo y otros trastornos del neurodesarrollo</dc:title>
  <dc:creator>José Ramón Alonso Peña</dc:creator>
  <cp:lastModifiedBy>JOSÉ RAMÓN ALONSO PEÑA</cp:lastModifiedBy>
  <cp:revision>22</cp:revision>
  <dcterms:created xsi:type="dcterms:W3CDTF">2020-11-09T09:33:08Z</dcterms:created>
  <dcterms:modified xsi:type="dcterms:W3CDTF">2023-10-24T11:05:59Z</dcterms:modified>
</cp:coreProperties>
</file>