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1" r:id="rId3"/>
    <p:sldId id="260" r:id="rId4"/>
    <p:sldId id="262" r:id="rId5"/>
    <p:sldId id="257" r:id="rId6"/>
    <p:sldId id="349" r:id="rId7"/>
    <p:sldId id="350" r:id="rId8"/>
    <p:sldId id="352" r:id="rId9"/>
    <p:sldId id="348" r:id="rId10"/>
    <p:sldId id="274" r:id="rId11"/>
    <p:sldId id="275" r:id="rId12"/>
    <p:sldId id="353" r:id="rId13"/>
    <p:sldId id="276" r:id="rId14"/>
    <p:sldId id="278" r:id="rId15"/>
    <p:sldId id="354" r:id="rId16"/>
    <p:sldId id="279" r:id="rId17"/>
    <p:sldId id="280" r:id="rId18"/>
    <p:sldId id="355" r:id="rId19"/>
    <p:sldId id="356" r:id="rId20"/>
    <p:sldId id="357" r:id="rId21"/>
    <p:sldId id="290" r:id="rId22"/>
    <p:sldId id="358" r:id="rId23"/>
    <p:sldId id="282" r:id="rId24"/>
    <p:sldId id="359" r:id="rId25"/>
    <p:sldId id="360" r:id="rId26"/>
    <p:sldId id="283" r:id="rId27"/>
    <p:sldId id="294" r:id="rId28"/>
    <p:sldId id="293" r:id="rId29"/>
    <p:sldId id="296" r:id="rId30"/>
    <p:sldId id="295" r:id="rId31"/>
    <p:sldId id="361" r:id="rId32"/>
    <p:sldId id="284" r:id="rId33"/>
    <p:sldId id="301" r:id="rId34"/>
    <p:sldId id="362" r:id="rId35"/>
    <p:sldId id="363" r:id="rId36"/>
    <p:sldId id="286" r:id="rId37"/>
    <p:sldId id="297" r:id="rId38"/>
    <p:sldId id="364" r:id="rId39"/>
    <p:sldId id="287" r:id="rId40"/>
    <p:sldId id="298" r:id="rId41"/>
    <p:sldId id="324" r:id="rId42"/>
    <p:sldId id="299" r:id="rId43"/>
    <p:sldId id="319" r:id="rId44"/>
    <p:sldId id="365" r:id="rId45"/>
    <p:sldId id="325" r:id="rId46"/>
    <p:sldId id="323" r:id="rId47"/>
    <p:sldId id="326" r:id="rId48"/>
    <p:sldId id="318" r:id="rId49"/>
    <p:sldId id="366" r:id="rId50"/>
    <p:sldId id="285" r:id="rId51"/>
    <p:sldId id="300" r:id="rId52"/>
    <p:sldId id="367" r:id="rId53"/>
    <p:sldId id="368" r:id="rId54"/>
    <p:sldId id="369" r:id="rId55"/>
    <p:sldId id="302" r:id="rId56"/>
    <p:sldId id="313" r:id="rId57"/>
    <p:sldId id="303" r:id="rId58"/>
    <p:sldId id="307" r:id="rId59"/>
    <p:sldId id="316" r:id="rId60"/>
    <p:sldId id="317" r:id="rId61"/>
    <p:sldId id="315" r:id="rId62"/>
    <p:sldId id="314" r:id="rId63"/>
    <p:sldId id="308" r:id="rId64"/>
    <p:sldId id="351" r:id="rId65"/>
    <p:sldId id="370" r:id="rId66"/>
    <p:sldId id="371" r:id="rId67"/>
    <p:sldId id="373" r:id="rId68"/>
    <p:sldId id="374" r:id="rId69"/>
    <p:sldId id="375" r:id="rId70"/>
    <p:sldId id="376" r:id="rId71"/>
    <p:sldId id="378" r:id="rId72"/>
    <p:sldId id="304" r:id="rId73"/>
    <p:sldId id="320" r:id="rId74"/>
    <p:sldId id="305" r:id="rId75"/>
    <p:sldId id="306" r:id="rId76"/>
    <p:sldId id="309" r:id="rId77"/>
    <p:sldId id="321" r:id="rId78"/>
    <p:sldId id="379" r:id="rId79"/>
    <p:sldId id="331" r:id="rId80"/>
    <p:sldId id="377" r:id="rId81"/>
    <p:sldId id="338" r:id="rId82"/>
    <p:sldId id="380" r:id="rId83"/>
    <p:sldId id="339" r:id="rId84"/>
    <p:sldId id="340" r:id="rId85"/>
    <p:sldId id="381" r:id="rId86"/>
    <p:sldId id="382" r:id="rId87"/>
    <p:sldId id="311" r:id="rId88"/>
    <p:sldId id="330" r:id="rId89"/>
    <p:sldId id="383" r:id="rId90"/>
    <p:sldId id="384" r:id="rId91"/>
    <p:sldId id="385" r:id="rId92"/>
    <p:sldId id="265" r:id="rId9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AC3"/>
    <a:srgbClr val="4472C4"/>
    <a:srgbClr val="FACD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4C614-911E-4412-924E-F529828F4EE7}" v="182" dt="2024-03-08T16:18:04.87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87" autoAdjust="0"/>
    <p:restoredTop sz="94603"/>
  </p:normalViewPr>
  <p:slideViewPr>
    <p:cSldViewPr snapToGrid="0" snapToObjects="1">
      <p:cViewPr varScale="1">
        <p:scale>
          <a:sx n="60" d="100"/>
          <a:sy n="60" d="100"/>
        </p:scale>
        <p:origin x="5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Hoja1!$A$2:$A$5</c:f>
              <c:strCache>
                <c:ptCount val="3"/>
                <c:pt idx="0">
                  <c:v>EDAD TEMPARANA</c:v>
                </c:pt>
                <c:pt idx="1">
                  <c:v>ADOLESCENCIA</c:v>
                </c:pt>
                <c:pt idx="2">
                  <c:v>EDAD ADULTA</c:v>
                </c:pt>
              </c:strCache>
            </c:strRef>
          </c:cat>
          <c:val>
            <c:numRef>
              <c:f>Hoja1!$C$2:$C$5</c:f>
              <c:numCache>
                <c:formatCode>General</c:formatCode>
                <c:ptCount val="4"/>
                <c:pt idx="0">
                  <c:v>2.4</c:v>
                </c:pt>
                <c:pt idx="1">
                  <c:v>4.4000000000000004</c:v>
                </c:pt>
                <c:pt idx="2">
                  <c:v>3</c:v>
                </c:pt>
              </c:numCache>
            </c:numRef>
          </c:val>
          <c:smooth val="0"/>
          <c:extLst>
            <c:ext xmlns:c16="http://schemas.microsoft.com/office/drawing/2014/chart" uri="{C3380CC4-5D6E-409C-BE32-E72D297353CC}">
              <c16:uniqueId val="{00000000-EB48-4771-96AF-182489EF32C4}"/>
            </c:ext>
          </c:extLst>
        </c:ser>
        <c:dLbls>
          <c:showLegendKey val="0"/>
          <c:showVal val="0"/>
          <c:showCatName val="0"/>
          <c:showSerName val="0"/>
          <c:showPercent val="0"/>
          <c:showBubbleSize val="0"/>
        </c:dLbls>
        <c:marker val="1"/>
        <c:smooth val="0"/>
        <c:axId val="1550978912"/>
        <c:axId val="1550983712"/>
      </c:lineChart>
      <c:catAx>
        <c:axId val="155097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550983712"/>
        <c:crosses val="autoZero"/>
        <c:auto val="1"/>
        <c:lblAlgn val="ctr"/>
        <c:lblOffset val="100"/>
        <c:noMultiLvlLbl val="0"/>
      </c:catAx>
      <c:valAx>
        <c:axId val="155098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55097891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341B6-EA0E-4B2D-9F7B-253C517F50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933FC2-9DA3-4A5F-8DA3-CD3C5AED5F4C}">
      <dgm:prSet custT="1"/>
      <dgm:spPr/>
      <dgm:t>
        <a:bodyPr/>
        <a:lstStyle/>
        <a:p>
          <a:r>
            <a:rPr lang="es-ES" sz="2000" b="1" i="0" dirty="0">
              <a:latin typeface="Action Sans"/>
            </a:rPr>
            <a:t>Adolescencia temprana</a:t>
          </a:r>
          <a:r>
            <a:rPr lang="es-ES" sz="2000" b="0" i="0" dirty="0">
              <a:latin typeface="Action Sans"/>
            </a:rPr>
            <a:t>. Es la que va desde los </a:t>
          </a:r>
          <a:r>
            <a:rPr lang="es-ES" sz="2000" b="1" i="0" dirty="0">
              <a:latin typeface="Action Sans"/>
            </a:rPr>
            <a:t>10 años hasta los 13 </a:t>
          </a:r>
          <a:r>
            <a:rPr lang="es-ES" sz="2000" b="0" i="0" dirty="0">
              <a:latin typeface="Action Sans"/>
            </a:rPr>
            <a:t>aproximadamente. Se inicia con la pubertad. Los cambios físicos que va a experimentar van a protagonizar esta etapa.</a:t>
          </a:r>
          <a:endParaRPr lang="en-US" sz="2000" dirty="0">
            <a:latin typeface="Action Sans"/>
          </a:endParaRPr>
        </a:p>
      </dgm:t>
    </dgm:pt>
    <dgm:pt modelId="{4EC31046-9858-4BC8-AB64-6D82FABF1450}" type="parTrans" cxnId="{85FF7B0E-207B-4201-9381-DF13EFB71039}">
      <dgm:prSet/>
      <dgm:spPr/>
      <dgm:t>
        <a:bodyPr/>
        <a:lstStyle/>
        <a:p>
          <a:endParaRPr lang="en-US">
            <a:latin typeface="Action Sans"/>
          </a:endParaRPr>
        </a:p>
      </dgm:t>
    </dgm:pt>
    <dgm:pt modelId="{BD551256-6E32-4665-8458-4179090653DB}" type="sibTrans" cxnId="{85FF7B0E-207B-4201-9381-DF13EFB71039}">
      <dgm:prSet/>
      <dgm:spPr/>
      <dgm:t>
        <a:bodyPr/>
        <a:lstStyle/>
        <a:p>
          <a:endParaRPr lang="en-US">
            <a:latin typeface="Action Sans"/>
          </a:endParaRPr>
        </a:p>
      </dgm:t>
    </dgm:pt>
    <dgm:pt modelId="{9794857F-0FA6-4058-BC26-2BACF7B71DB8}">
      <dgm:prSet custT="1"/>
      <dgm:spPr/>
      <dgm:t>
        <a:bodyPr/>
        <a:lstStyle/>
        <a:p>
          <a:r>
            <a:rPr lang="es-ES" sz="2000" b="1" i="0" dirty="0">
              <a:latin typeface="Action Sans"/>
            </a:rPr>
            <a:t>Adolescencia media</a:t>
          </a:r>
          <a:r>
            <a:rPr lang="es-ES" sz="2000" b="0" i="0" dirty="0">
              <a:latin typeface="Action Sans"/>
            </a:rPr>
            <a:t>. Está entre los </a:t>
          </a:r>
          <a:r>
            <a:rPr lang="es-ES" sz="2000" b="1" i="0" dirty="0">
              <a:latin typeface="Action Sans"/>
            </a:rPr>
            <a:t>14 a los 16 años de edad</a:t>
          </a:r>
          <a:r>
            <a:rPr lang="es-ES" sz="2000" b="0" i="0" dirty="0">
              <a:latin typeface="Action Sans"/>
            </a:rPr>
            <a:t>. Los cambios principales a esta edad son los relacionados con la parte psicológica del adolescente.</a:t>
          </a:r>
          <a:endParaRPr lang="en-US" sz="2000" dirty="0">
            <a:latin typeface="Action Sans"/>
          </a:endParaRPr>
        </a:p>
      </dgm:t>
    </dgm:pt>
    <dgm:pt modelId="{0ED1929D-50A1-4A88-9C6D-391EEDBB28A7}" type="parTrans" cxnId="{A8EEF8BF-7E79-4C69-9CD2-26EC3C7E98C0}">
      <dgm:prSet/>
      <dgm:spPr/>
      <dgm:t>
        <a:bodyPr/>
        <a:lstStyle/>
        <a:p>
          <a:endParaRPr lang="en-US">
            <a:latin typeface="Action Sans"/>
          </a:endParaRPr>
        </a:p>
      </dgm:t>
    </dgm:pt>
    <dgm:pt modelId="{981F6B2D-272C-4BEF-8FF0-850915A7A60D}" type="sibTrans" cxnId="{A8EEF8BF-7E79-4C69-9CD2-26EC3C7E98C0}">
      <dgm:prSet/>
      <dgm:spPr/>
      <dgm:t>
        <a:bodyPr/>
        <a:lstStyle/>
        <a:p>
          <a:endParaRPr lang="en-US">
            <a:latin typeface="Action Sans"/>
          </a:endParaRPr>
        </a:p>
      </dgm:t>
    </dgm:pt>
    <dgm:pt modelId="{A30758C8-4777-404B-8899-23B550BC6AB3}">
      <dgm:prSet custT="1"/>
      <dgm:spPr/>
      <dgm:t>
        <a:bodyPr/>
        <a:lstStyle/>
        <a:p>
          <a:r>
            <a:rPr lang="es-ES" sz="2000" b="1" i="0" dirty="0">
              <a:latin typeface="Action Sans"/>
            </a:rPr>
            <a:t>Adolescencia tardía</a:t>
          </a:r>
          <a:r>
            <a:rPr lang="es-ES" sz="2000" b="0" i="0" dirty="0">
              <a:latin typeface="Action Sans"/>
            </a:rPr>
            <a:t>. Entre los </a:t>
          </a:r>
          <a:r>
            <a:rPr lang="es-ES" sz="2000" b="1" i="0" dirty="0">
              <a:latin typeface="Action Sans"/>
            </a:rPr>
            <a:t>17 y los 19 años</a:t>
          </a:r>
          <a:r>
            <a:rPr lang="es-ES" sz="2000" b="0" i="0" dirty="0">
              <a:latin typeface="Action Sans"/>
            </a:rPr>
            <a:t>. Se caracteriza porque físicamente y psicológicamente se ha desarrollado por completo.</a:t>
          </a:r>
          <a:endParaRPr lang="en-US" sz="2000" dirty="0">
            <a:latin typeface="Action Sans"/>
          </a:endParaRPr>
        </a:p>
      </dgm:t>
    </dgm:pt>
    <dgm:pt modelId="{3BB8ACDE-5EAF-4495-A22F-984530E81481}" type="parTrans" cxnId="{A9FA037B-A696-4B72-8990-903B4A16A534}">
      <dgm:prSet/>
      <dgm:spPr/>
      <dgm:t>
        <a:bodyPr/>
        <a:lstStyle/>
        <a:p>
          <a:endParaRPr lang="en-US">
            <a:latin typeface="Action Sans"/>
          </a:endParaRPr>
        </a:p>
      </dgm:t>
    </dgm:pt>
    <dgm:pt modelId="{5ECED908-3133-48ED-9CD3-10C97C1445FE}" type="sibTrans" cxnId="{A9FA037B-A696-4B72-8990-903B4A16A534}">
      <dgm:prSet/>
      <dgm:spPr/>
      <dgm:t>
        <a:bodyPr/>
        <a:lstStyle/>
        <a:p>
          <a:endParaRPr lang="en-US">
            <a:latin typeface="Action Sans"/>
          </a:endParaRPr>
        </a:p>
      </dgm:t>
    </dgm:pt>
    <dgm:pt modelId="{B3C72631-A43E-49B4-8345-55610FC54BAA}" type="pres">
      <dgm:prSet presAssocID="{0C9341B6-EA0E-4B2D-9F7B-253C517F5031}" presName="linear" presStyleCnt="0">
        <dgm:presLayoutVars>
          <dgm:animLvl val="lvl"/>
          <dgm:resizeHandles val="exact"/>
        </dgm:presLayoutVars>
      </dgm:prSet>
      <dgm:spPr/>
    </dgm:pt>
    <dgm:pt modelId="{7EC61075-9491-4477-9991-675D832F3A8B}" type="pres">
      <dgm:prSet presAssocID="{E0933FC2-9DA3-4A5F-8DA3-CD3C5AED5F4C}" presName="parentText" presStyleLbl="node1" presStyleIdx="0" presStyleCnt="3">
        <dgm:presLayoutVars>
          <dgm:chMax val="0"/>
          <dgm:bulletEnabled val="1"/>
        </dgm:presLayoutVars>
      </dgm:prSet>
      <dgm:spPr/>
    </dgm:pt>
    <dgm:pt modelId="{9DC4F470-1C46-4D76-98EC-790E224EA093}" type="pres">
      <dgm:prSet presAssocID="{BD551256-6E32-4665-8458-4179090653DB}" presName="spacer" presStyleCnt="0"/>
      <dgm:spPr/>
    </dgm:pt>
    <dgm:pt modelId="{19825DBF-08E9-4389-B328-8582A21104FF}" type="pres">
      <dgm:prSet presAssocID="{9794857F-0FA6-4058-BC26-2BACF7B71DB8}" presName="parentText" presStyleLbl="node1" presStyleIdx="1" presStyleCnt="3">
        <dgm:presLayoutVars>
          <dgm:chMax val="0"/>
          <dgm:bulletEnabled val="1"/>
        </dgm:presLayoutVars>
      </dgm:prSet>
      <dgm:spPr/>
    </dgm:pt>
    <dgm:pt modelId="{A7EEE9B1-34A4-4254-BD94-BEB8BACCB0DC}" type="pres">
      <dgm:prSet presAssocID="{981F6B2D-272C-4BEF-8FF0-850915A7A60D}" presName="spacer" presStyleCnt="0"/>
      <dgm:spPr/>
    </dgm:pt>
    <dgm:pt modelId="{3402AC7E-A82D-41E8-84A2-3C0B7916CE08}" type="pres">
      <dgm:prSet presAssocID="{A30758C8-4777-404B-8899-23B550BC6AB3}" presName="parentText" presStyleLbl="node1" presStyleIdx="2" presStyleCnt="3">
        <dgm:presLayoutVars>
          <dgm:chMax val="0"/>
          <dgm:bulletEnabled val="1"/>
        </dgm:presLayoutVars>
      </dgm:prSet>
      <dgm:spPr/>
    </dgm:pt>
  </dgm:ptLst>
  <dgm:cxnLst>
    <dgm:cxn modelId="{85FF7B0E-207B-4201-9381-DF13EFB71039}" srcId="{0C9341B6-EA0E-4B2D-9F7B-253C517F5031}" destId="{E0933FC2-9DA3-4A5F-8DA3-CD3C5AED5F4C}" srcOrd="0" destOrd="0" parTransId="{4EC31046-9858-4BC8-AB64-6D82FABF1450}" sibTransId="{BD551256-6E32-4665-8458-4179090653DB}"/>
    <dgm:cxn modelId="{F7307B1D-C9DA-4E22-966E-85ED56ADD383}" type="presOf" srcId="{A30758C8-4777-404B-8899-23B550BC6AB3}" destId="{3402AC7E-A82D-41E8-84A2-3C0B7916CE08}" srcOrd="0" destOrd="0" presId="urn:microsoft.com/office/officeart/2005/8/layout/vList2"/>
    <dgm:cxn modelId="{286E0E54-E219-4F35-B3A5-5FBC0B27D339}" type="presOf" srcId="{9794857F-0FA6-4058-BC26-2BACF7B71DB8}" destId="{19825DBF-08E9-4389-B328-8582A21104FF}" srcOrd="0" destOrd="0" presId="urn:microsoft.com/office/officeart/2005/8/layout/vList2"/>
    <dgm:cxn modelId="{80B13E79-212C-4334-923E-98737AE72B6B}" type="presOf" srcId="{E0933FC2-9DA3-4A5F-8DA3-CD3C5AED5F4C}" destId="{7EC61075-9491-4477-9991-675D832F3A8B}" srcOrd="0" destOrd="0" presId="urn:microsoft.com/office/officeart/2005/8/layout/vList2"/>
    <dgm:cxn modelId="{A9FA037B-A696-4B72-8990-903B4A16A534}" srcId="{0C9341B6-EA0E-4B2D-9F7B-253C517F5031}" destId="{A30758C8-4777-404B-8899-23B550BC6AB3}" srcOrd="2" destOrd="0" parTransId="{3BB8ACDE-5EAF-4495-A22F-984530E81481}" sibTransId="{5ECED908-3133-48ED-9CD3-10C97C1445FE}"/>
    <dgm:cxn modelId="{A8EEF8BF-7E79-4C69-9CD2-26EC3C7E98C0}" srcId="{0C9341B6-EA0E-4B2D-9F7B-253C517F5031}" destId="{9794857F-0FA6-4058-BC26-2BACF7B71DB8}" srcOrd="1" destOrd="0" parTransId="{0ED1929D-50A1-4A88-9C6D-391EEDBB28A7}" sibTransId="{981F6B2D-272C-4BEF-8FF0-850915A7A60D}"/>
    <dgm:cxn modelId="{A9AEEDDF-55BD-4E04-86EE-B499965D51D2}" type="presOf" srcId="{0C9341B6-EA0E-4B2D-9F7B-253C517F5031}" destId="{B3C72631-A43E-49B4-8345-55610FC54BAA}" srcOrd="0" destOrd="0" presId="urn:microsoft.com/office/officeart/2005/8/layout/vList2"/>
    <dgm:cxn modelId="{ED5DC0BA-BA5D-480C-B250-CE91D54E7400}" type="presParOf" srcId="{B3C72631-A43E-49B4-8345-55610FC54BAA}" destId="{7EC61075-9491-4477-9991-675D832F3A8B}" srcOrd="0" destOrd="0" presId="urn:microsoft.com/office/officeart/2005/8/layout/vList2"/>
    <dgm:cxn modelId="{104B3F12-30EC-4929-AFE3-D8B7542E1A7A}" type="presParOf" srcId="{B3C72631-A43E-49B4-8345-55610FC54BAA}" destId="{9DC4F470-1C46-4D76-98EC-790E224EA093}" srcOrd="1" destOrd="0" presId="urn:microsoft.com/office/officeart/2005/8/layout/vList2"/>
    <dgm:cxn modelId="{64E9839C-296A-47DC-83B1-85985D60E6C1}" type="presParOf" srcId="{B3C72631-A43E-49B4-8345-55610FC54BAA}" destId="{19825DBF-08E9-4389-B328-8582A21104FF}" srcOrd="2" destOrd="0" presId="urn:microsoft.com/office/officeart/2005/8/layout/vList2"/>
    <dgm:cxn modelId="{638BDB5D-3F9E-4E4F-8E9F-D551B4E4A3D8}" type="presParOf" srcId="{B3C72631-A43E-49B4-8345-55610FC54BAA}" destId="{A7EEE9B1-34A4-4254-BD94-BEB8BACCB0DC}" srcOrd="3" destOrd="0" presId="urn:microsoft.com/office/officeart/2005/8/layout/vList2"/>
    <dgm:cxn modelId="{99CD7ADA-54C4-49CA-A6D1-32BBA4954FF4}" type="presParOf" srcId="{B3C72631-A43E-49B4-8345-55610FC54BAA}" destId="{3402AC7E-A82D-41E8-84A2-3C0B7916CE0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A388CB-27E4-4A56-A8A4-CABD894FAC9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s-ES"/>
        </a:p>
      </dgm:t>
    </dgm:pt>
    <dgm:pt modelId="{D344C656-5FAF-451A-98B7-420B010C8551}">
      <dgm:prSet phldrT="[Texto]"/>
      <dgm:spPr/>
      <dgm:t>
        <a:bodyPr/>
        <a:lstStyle/>
        <a:p>
          <a:r>
            <a:rPr lang="es-ES" dirty="0"/>
            <a:t>Pensamiento Concreto</a:t>
          </a:r>
        </a:p>
      </dgm:t>
    </dgm:pt>
    <dgm:pt modelId="{E21EED37-4CB2-4682-9806-7C6680BD6030}" type="parTrans" cxnId="{E709D977-E874-4156-9326-3527BDEF42F8}">
      <dgm:prSet/>
      <dgm:spPr/>
      <dgm:t>
        <a:bodyPr/>
        <a:lstStyle/>
        <a:p>
          <a:endParaRPr lang="es-ES"/>
        </a:p>
      </dgm:t>
    </dgm:pt>
    <dgm:pt modelId="{76546E5A-1649-4949-858F-9F5EAD4A2692}" type="sibTrans" cxnId="{E709D977-E874-4156-9326-3527BDEF42F8}">
      <dgm:prSet/>
      <dgm:spPr/>
      <dgm:t>
        <a:bodyPr/>
        <a:lstStyle/>
        <a:p>
          <a:endParaRPr lang="es-ES"/>
        </a:p>
      </dgm:t>
    </dgm:pt>
    <dgm:pt modelId="{B520B4D0-8A67-44FE-981B-9EA554A8782C}">
      <dgm:prSet phldrT="[Texto]"/>
      <dgm:spPr/>
      <dgm:t>
        <a:bodyPr/>
        <a:lstStyle/>
        <a:p>
          <a:r>
            <a:rPr lang="es-ES" dirty="0"/>
            <a:t>Pensamiento Abstracto</a:t>
          </a:r>
        </a:p>
      </dgm:t>
    </dgm:pt>
    <dgm:pt modelId="{E43F2475-4E91-4528-ADA2-DBB372C6561F}" type="parTrans" cxnId="{62AE5464-C493-43CD-A737-F1381FE2D3B3}">
      <dgm:prSet/>
      <dgm:spPr/>
      <dgm:t>
        <a:bodyPr/>
        <a:lstStyle/>
        <a:p>
          <a:endParaRPr lang="es-ES"/>
        </a:p>
      </dgm:t>
    </dgm:pt>
    <dgm:pt modelId="{1313380F-FADF-400F-9FD8-FDF5EE6067E1}" type="sibTrans" cxnId="{62AE5464-C493-43CD-A737-F1381FE2D3B3}">
      <dgm:prSet/>
      <dgm:spPr/>
      <dgm:t>
        <a:bodyPr/>
        <a:lstStyle/>
        <a:p>
          <a:endParaRPr lang="es-ES"/>
        </a:p>
      </dgm:t>
    </dgm:pt>
    <dgm:pt modelId="{885DA5CB-BC43-4D49-BF3A-D1C9AC73D62F}" type="pres">
      <dgm:prSet presAssocID="{DFA388CB-27E4-4A56-A8A4-CABD894FAC91}" presName="Name0" presStyleCnt="0">
        <dgm:presLayoutVars>
          <dgm:dir/>
          <dgm:resizeHandles val="exact"/>
        </dgm:presLayoutVars>
      </dgm:prSet>
      <dgm:spPr/>
    </dgm:pt>
    <dgm:pt modelId="{E5DD47E4-4EAA-4997-8A52-940A4D4DD675}" type="pres">
      <dgm:prSet presAssocID="{D344C656-5FAF-451A-98B7-420B010C8551}" presName="node" presStyleLbl="node1" presStyleIdx="0" presStyleCnt="2">
        <dgm:presLayoutVars>
          <dgm:bulletEnabled val="1"/>
        </dgm:presLayoutVars>
      </dgm:prSet>
      <dgm:spPr/>
    </dgm:pt>
    <dgm:pt modelId="{E57344B3-6AC6-4F55-B7B4-9C3FBF32C4EA}" type="pres">
      <dgm:prSet presAssocID="{76546E5A-1649-4949-858F-9F5EAD4A2692}" presName="sibTrans" presStyleLbl="sibTrans2D1" presStyleIdx="0" presStyleCnt="1"/>
      <dgm:spPr/>
    </dgm:pt>
    <dgm:pt modelId="{FD113CEB-008B-433F-B6BD-8BE1FC99641D}" type="pres">
      <dgm:prSet presAssocID="{76546E5A-1649-4949-858F-9F5EAD4A2692}" presName="connectorText" presStyleLbl="sibTrans2D1" presStyleIdx="0" presStyleCnt="1"/>
      <dgm:spPr/>
    </dgm:pt>
    <dgm:pt modelId="{8B9E611E-FF4C-4865-8B22-3A52C418CE3C}" type="pres">
      <dgm:prSet presAssocID="{B520B4D0-8A67-44FE-981B-9EA554A8782C}" presName="node" presStyleLbl="node1" presStyleIdx="1" presStyleCnt="2">
        <dgm:presLayoutVars>
          <dgm:bulletEnabled val="1"/>
        </dgm:presLayoutVars>
      </dgm:prSet>
      <dgm:spPr/>
    </dgm:pt>
  </dgm:ptLst>
  <dgm:cxnLst>
    <dgm:cxn modelId="{10557D31-BE46-47E2-A5AF-1B72996C92AA}" type="presOf" srcId="{B520B4D0-8A67-44FE-981B-9EA554A8782C}" destId="{8B9E611E-FF4C-4865-8B22-3A52C418CE3C}" srcOrd="0" destOrd="0" presId="urn:microsoft.com/office/officeart/2005/8/layout/process1"/>
    <dgm:cxn modelId="{62AE5464-C493-43CD-A737-F1381FE2D3B3}" srcId="{DFA388CB-27E4-4A56-A8A4-CABD894FAC91}" destId="{B520B4D0-8A67-44FE-981B-9EA554A8782C}" srcOrd="1" destOrd="0" parTransId="{E43F2475-4E91-4528-ADA2-DBB372C6561F}" sibTransId="{1313380F-FADF-400F-9FD8-FDF5EE6067E1}"/>
    <dgm:cxn modelId="{0E856745-DEE8-46B1-8A59-1E61839526C9}" type="presOf" srcId="{D344C656-5FAF-451A-98B7-420B010C8551}" destId="{E5DD47E4-4EAA-4997-8A52-940A4D4DD675}" srcOrd="0" destOrd="0" presId="urn:microsoft.com/office/officeart/2005/8/layout/process1"/>
    <dgm:cxn modelId="{E709D977-E874-4156-9326-3527BDEF42F8}" srcId="{DFA388CB-27E4-4A56-A8A4-CABD894FAC91}" destId="{D344C656-5FAF-451A-98B7-420B010C8551}" srcOrd="0" destOrd="0" parTransId="{E21EED37-4CB2-4682-9806-7C6680BD6030}" sibTransId="{76546E5A-1649-4949-858F-9F5EAD4A2692}"/>
    <dgm:cxn modelId="{535D55AC-E6BF-4AB0-9C09-DDD1685DB7A4}" type="presOf" srcId="{DFA388CB-27E4-4A56-A8A4-CABD894FAC91}" destId="{885DA5CB-BC43-4D49-BF3A-D1C9AC73D62F}" srcOrd="0" destOrd="0" presId="urn:microsoft.com/office/officeart/2005/8/layout/process1"/>
    <dgm:cxn modelId="{337180D8-82E3-4976-A8FE-E34568188261}" type="presOf" srcId="{76546E5A-1649-4949-858F-9F5EAD4A2692}" destId="{E57344B3-6AC6-4F55-B7B4-9C3FBF32C4EA}" srcOrd="0" destOrd="0" presId="urn:microsoft.com/office/officeart/2005/8/layout/process1"/>
    <dgm:cxn modelId="{CAA3FFFD-4AE3-4896-8558-AE56552AE9E9}" type="presOf" srcId="{76546E5A-1649-4949-858F-9F5EAD4A2692}" destId="{FD113CEB-008B-433F-B6BD-8BE1FC99641D}" srcOrd="1" destOrd="0" presId="urn:microsoft.com/office/officeart/2005/8/layout/process1"/>
    <dgm:cxn modelId="{17A93ECF-1696-4707-BC09-AA6708A948E2}" type="presParOf" srcId="{885DA5CB-BC43-4D49-BF3A-D1C9AC73D62F}" destId="{E5DD47E4-4EAA-4997-8A52-940A4D4DD675}" srcOrd="0" destOrd="0" presId="urn:microsoft.com/office/officeart/2005/8/layout/process1"/>
    <dgm:cxn modelId="{4671C359-1FF1-4C06-9F34-C02F7D813867}" type="presParOf" srcId="{885DA5CB-BC43-4D49-BF3A-D1C9AC73D62F}" destId="{E57344B3-6AC6-4F55-B7B4-9C3FBF32C4EA}" srcOrd="1" destOrd="0" presId="urn:microsoft.com/office/officeart/2005/8/layout/process1"/>
    <dgm:cxn modelId="{E894DF2F-44A4-4046-9409-D8A9D8E68D5E}" type="presParOf" srcId="{E57344B3-6AC6-4F55-B7B4-9C3FBF32C4EA}" destId="{FD113CEB-008B-433F-B6BD-8BE1FC99641D}" srcOrd="0" destOrd="0" presId="urn:microsoft.com/office/officeart/2005/8/layout/process1"/>
    <dgm:cxn modelId="{873FD6A4-13EA-4D5E-9E47-2B52D14E6D60}" type="presParOf" srcId="{885DA5CB-BC43-4D49-BF3A-D1C9AC73D62F}" destId="{8B9E611E-FF4C-4865-8B22-3A52C418CE3C}"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61075-9491-4477-9991-675D832F3A8B}">
      <dsp:nvSpPr>
        <dsp:cNvPr id="0" name=""/>
        <dsp:cNvSpPr/>
      </dsp:nvSpPr>
      <dsp:spPr>
        <a:xfrm>
          <a:off x="0" y="759"/>
          <a:ext cx="9289090" cy="9286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i="0" kern="1200" dirty="0">
              <a:latin typeface="Action Sans"/>
            </a:rPr>
            <a:t>Adolescencia temprana</a:t>
          </a:r>
          <a:r>
            <a:rPr lang="es-ES" sz="2000" b="0" i="0" kern="1200" dirty="0">
              <a:latin typeface="Action Sans"/>
            </a:rPr>
            <a:t>. Es la que va desde los </a:t>
          </a:r>
          <a:r>
            <a:rPr lang="es-ES" sz="2000" b="1" i="0" kern="1200" dirty="0">
              <a:latin typeface="Action Sans"/>
            </a:rPr>
            <a:t>10 años hasta los 13 </a:t>
          </a:r>
          <a:r>
            <a:rPr lang="es-ES" sz="2000" b="0" i="0" kern="1200" dirty="0">
              <a:latin typeface="Action Sans"/>
            </a:rPr>
            <a:t>aproximadamente. Se inicia con la pubertad. Los cambios físicos que va a experimentar van a protagonizar esta etapa.</a:t>
          </a:r>
          <a:endParaRPr lang="en-US" sz="2000" kern="1200" dirty="0">
            <a:latin typeface="Action Sans"/>
          </a:endParaRPr>
        </a:p>
      </dsp:txBody>
      <dsp:txXfrm>
        <a:off x="45335" y="46094"/>
        <a:ext cx="9198420" cy="838017"/>
      </dsp:txXfrm>
    </dsp:sp>
    <dsp:sp modelId="{19825DBF-08E9-4389-B328-8582A21104FF}">
      <dsp:nvSpPr>
        <dsp:cNvPr id="0" name=""/>
        <dsp:cNvSpPr/>
      </dsp:nvSpPr>
      <dsp:spPr>
        <a:xfrm>
          <a:off x="0" y="943734"/>
          <a:ext cx="9289090" cy="9286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i="0" kern="1200" dirty="0">
              <a:latin typeface="Action Sans"/>
            </a:rPr>
            <a:t>Adolescencia media</a:t>
          </a:r>
          <a:r>
            <a:rPr lang="es-ES" sz="2000" b="0" i="0" kern="1200" dirty="0">
              <a:latin typeface="Action Sans"/>
            </a:rPr>
            <a:t>. Está entre los </a:t>
          </a:r>
          <a:r>
            <a:rPr lang="es-ES" sz="2000" b="1" i="0" kern="1200" dirty="0">
              <a:latin typeface="Action Sans"/>
            </a:rPr>
            <a:t>14 a los 16 años de edad</a:t>
          </a:r>
          <a:r>
            <a:rPr lang="es-ES" sz="2000" b="0" i="0" kern="1200" dirty="0">
              <a:latin typeface="Action Sans"/>
            </a:rPr>
            <a:t>. Los cambios principales a esta edad son los relacionados con la parte psicológica del adolescente.</a:t>
          </a:r>
          <a:endParaRPr lang="en-US" sz="2000" kern="1200" dirty="0">
            <a:latin typeface="Action Sans"/>
          </a:endParaRPr>
        </a:p>
      </dsp:txBody>
      <dsp:txXfrm>
        <a:off x="45335" y="989069"/>
        <a:ext cx="9198420" cy="838017"/>
      </dsp:txXfrm>
    </dsp:sp>
    <dsp:sp modelId="{3402AC7E-A82D-41E8-84A2-3C0B7916CE08}">
      <dsp:nvSpPr>
        <dsp:cNvPr id="0" name=""/>
        <dsp:cNvSpPr/>
      </dsp:nvSpPr>
      <dsp:spPr>
        <a:xfrm>
          <a:off x="0" y="1886709"/>
          <a:ext cx="9289090" cy="9286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i="0" kern="1200" dirty="0">
              <a:latin typeface="Action Sans"/>
            </a:rPr>
            <a:t>Adolescencia tardía</a:t>
          </a:r>
          <a:r>
            <a:rPr lang="es-ES" sz="2000" b="0" i="0" kern="1200" dirty="0">
              <a:latin typeface="Action Sans"/>
            </a:rPr>
            <a:t>. Entre los </a:t>
          </a:r>
          <a:r>
            <a:rPr lang="es-ES" sz="2000" b="1" i="0" kern="1200" dirty="0">
              <a:latin typeface="Action Sans"/>
            </a:rPr>
            <a:t>17 y los 19 años</a:t>
          </a:r>
          <a:r>
            <a:rPr lang="es-ES" sz="2000" b="0" i="0" kern="1200" dirty="0">
              <a:latin typeface="Action Sans"/>
            </a:rPr>
            <a:t>. Se caracteriza porque físicamente y psicológicamente se ha desarrollado por completo.</a:t>
          </a:r>
          <a:endParaRPr lang="en-US" sz="2000" kern="1200" dirty="0">
            <a:latin typeface="Action Sans"/>
          </a:endParaRPr>
        </a:p>
      </dsp:txBody>
      <dsp:txXfrm>
        <a:off x="45335" y="1932044"/>
        <a:ext cx="9198420" cy="838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D47E4-4EAA-4997-8A52-940A4D4DD675}">
      <dsp:nvSpPr>
        <dsp:cNvPr id="0" name=""/>
        <dsp:cNvSpPr/>
      </dsp:nvSpPr>
      <dsp:spPr>
        <a:xfrm>
          <a:off x="793" y="939556"/>
          <a:ext cx="1692460" cy="10154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Pensamiento Concreto</a:t>
          </a:r>
        </a:p>
      </dsp:txBody>
      <dsp:txXfrm>
        <a:off x="30535" y="969298"/>
        <a:ext cx="1632976" cy="955992"/>
      </dsp:txXfrm>
    </dsp:sp>
    <dsp:sp modelId="{E57344B3-6AC6-4F55-B7B4-9C3FBF32C4EA}">
      <dsp:nvSpPr>
        <dsp:cNvPr id="0" name=""/>
        <dsp:cNvSpPr/>
      </dsp:nvSpPr>
      <dsp:spPr>
        <a:xfrm>
          <a:off x="1862500" y="1237429"/>
          <a:ext cx="358801" cy="4197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1862500" y="1321375"/>
        <a:ext cx="251161" cy="251838"/>
      </dsp:txXfrm>
    </dsp:sp>
    <dsp:sp modelId="{8B9E611E-FF4C-4865-8B22-3A52C418CE3C}">
      <dsp:nvSpPr>
        <dsp:cNvPr id="0" name=""/>
        <dsp:cNvSpPr/>
      </dsp:nvSpPr>
      <dsp:spPr>
        <a:xfrm>
          <a:off x="2370238" y="939556"/>
          <a:ext cx="1692460" cy="10154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Pensamiento Abstracto</a:t>
          </a:r>
        </a:p>
      </dsp:txBody>
      <dsp:txXfrm>
        <a:off x="2399980" y="969298"/>
        <a:ext cx="1632976" cy="9559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7T21:34:41.696"/>
    </inkml:context>
    <inkml:brush xml:id="br0">
      <inkml:brushProperty name="width" value="0.05" units="cm"/>
      <inkml:brushProperty name="height" value="0.05" units="cm"/>
      <inkml:brushProperty name="color" value="#E71224"/>
    </inkml:brush>
  </inkml:definitions>
  <inkml:trace contextRef="#ctx0" brushRef="#br0">6395 346 24575,'-7'-1'0,"-1"0"0,1-1 0,0 1 0,0-1 0,0-1 0,-10-4 0,-2 0 0,-88-33 0,-101-34 0,148 60 0,-1 3 0,0 2 0,-72 0 0,0-1 0,-102 1 0,224 8 0,0-1 0,0 0 0,0 0 0,0-1 0,0-1 0,0 0 0,1 0 0,-19-11 0,12 6 0,0 1 0,-19-5 0,-33-5 0,-113-13 0,110 19 0,39 6 0,-63-4 0,-561 9 0,308 3 0,-314-2 0,644 0 0,-1 2 0,1 0 0,0 1 0,-30 10 0,-72 30 0,-16 6 0,100-39 0,-1-2 0,1-2 0,-77 3 0,80-7 0,1 1 0,-1 1 0,-41 12 0,-96 34 0,127-36 0,11-3 0,0 2 0,1 0 0,1 3 0,-44 27 0,49-28 0,-1-1 0,-1-1 0,-1-1 0,0-1 0,0-2 0,-1-1 0,-41 6 0,56-11 0,-1 2 0,1 0 0,0 1 0,0 0 0,1 1 0,0 1 0,0 0 0,1 1 0,0 1 0,0 0 0,-14 15 0,15-16 0,0 0 0,-1-1 0,0-1 0,-1 0 0,1 0 0,-25 7 0,15-6 0,-30 17 0,14-4 0,-54 34 0,42-16 0,1 2 0,-43 49 0,73-70 0,11-13 0,1 0 0,-2 0 0,1-1 0,-1 0 0,-14 6 0,15-8 0,0 0 0,1 1 0,0 0 0,0 0 0,0 0 0,1 1 0,-1 1 0,-8 9 0,-16 34 0,26-40 0,1 0 0,-1-1 0,0 0 0,-1 0 0,0-1 0,-1 1 0,-13 10 0,-22 10 0,33-24 0,0 1 0,0 0 0,1 1 0,0 0 0,0 1 0,1 0 0,0 0 0,0 0 0,1 1 0,-12 19 0,-1 6 0,-35 47 0,-7 11 0,-6 14 0,-19 33 0,74-114 0,0 1 0,2 0 0,-14 48 0,16-40 0,1 0 0,1 1 0,-1 47 0,5-52 0,-9 47 0,7-47 0,-4 50 0,8 406 0,3-229 0,-3-242 0,1 15 0,1-1 0,1 1 0,7 36 0,-4-43 0,4 16 0,15 45 0,-19-71 0,1 0 0,0 0 0,1-1 0,0 0 0,1 0 0,0 0 0,11 11 0,13 10 0,-13-15 0,-1 2 0,26 36 0,-29-32 0,112 162 0,-98-148 0,2-1 0,59 55 0,24 23 0,-74-72 0,64 54 0,-86-85 0,0-1 0,1 0 0,-1-1 0,36 12 0,-32-14 0,0 2 0,0 1 0,21 13 0,-16-3 0,43 43 0,-47-41 0,1-1 0,33 22 0,-13-18 0,1-2 0,52 19 0,-66-30 0,-8-4 0,2 0 0,-1-2 0,1-1 0,1-1 0,43 2 0,130-6 0,-120-4 0,-74 3 0,160 3 0,-138-1 0,0 2 0,0 1 0,0 1 0,27 10 0,22 8 0,79 14 0,82 4 0,-170-31 0,9 0 0,93 0 0,77-12 0,-86-1 0,-114 2 0,93-2 0,-116 0 0,1-1 0,0-1 0,40-13 0,17-6 0,-58 18 0,0-1 0,-1-1 0,0-1 0,0-1 0,24-14 0,-4-1 0,73-29 0,-70 34 0,62-36 0,42-23 0,1 0 0,-110 54 0,75-32 0,-89 45 0,0 2 0,0 2 0,1 0 0,39-4 0,-46 9 0,1-1 0,0-1 0,-1 0 0,1-2 0,-1 0 0,-1-1 0,1-1 0,18-11 0,-7 2 0,49-19 0,34-16 0,-104 47 0,0 0 0,-1-1 0,1 0 0,-1-1 0,0 0 0,8-9 0,-7 6 0,0 1 0,1 1 0,19-12 0,77-31 0,-90 44 0,0 2 0,1-1 0,0 2 0,25-3 0,-30 5 0,-1 1 0,1-2 0,-1 0 0,0 0 0,1-1 0,-1-1 0,-1 0 0,21-12 0,-15 8 0,-1 1 0,1 1 0,0 1 0,21-6 0,74-10 0,-13 2 0,-28 6 0,-51 12 0,1-2 0,-1-1 0,0 0 0,26-11 0,-37 10 0,0-1 0,0 1 0,0-1 0,-1-1 0,0 0 0,-1 0 0,0-1 0,0 1 0,6-12 0,13-14 0,65-65 0,-46 53 0,-38 37 0,0-1 0,0 0 0,8-17 0,9-12 0,-8 14 0,0-1 0,-2-1 0,-1 0 0,-1-1 0,-1 0 0,-2-1 0,-1 0 0,-1-1 0,-1 1 0,-2-1 0,-1-1 0,-1-40 0,-1 22 0,1 0 0,10-50 0,3 20 0,-6 32 0,-1 0 0,2-69 0,-11 86 0,1-6 0,1 0 0,9-55 0,-2 38 0,4-89 0,-13-54 0,-1 74 0,2-566 0,0 671 0,-1 0 0,-1-1 0,0 1 0,-1 0 0,-1 0 0,-1 1 0,-13-33 0,7 19 0,-12-56 0,18 61 0,-1 0 0,-2 1 0,0 0 0,-17-33 0,-54-91 0,61 113 0,15 28 0,0 0 0,-1 0 0,1-1 0,-2 2 0,1-1 0,-1 1 0,0-1 0,-6-5 0,-17-16 0,24 23 0,0 0 0,0 1 0,-1-1 0,1 1 0,-1 0 0,0 0 0,0 0 0,-1 1 0,1 0 0,-1 0 0,0 0 0,1 1 0,-1 0 0,-9-3 0,-6 3-682,-39 0-1,35 3-6143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5T19:19:23.65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1190,'6'-5,"-1"1,1-1,0 2,0-1,1 0,-1 1,10-3,9-5,19-9,2 1,50-13,100-13,-31 21,-41 8,139-25,13-11,-162 20,208-46,-252 69,76 0,68 11,-104 1,841-1,-637-2,-222-1,0-5,-1-3,145-35,160-50,-247 59,89 0,-102 19,243-66,-194 37,495-115,-595 141,143-12,31 4,-252 26,289-50,-1 12,167 14,-2 23,-400 2,2712 4,-2362-4,-250-9,-129 4,1 0,58-20,-82 22,-8 3,0 0,0 0,0 0,0 0,1 0,-1 0,0 0,0 0,0-1,0 1,0 0,0 0,0 0,0 0,0 0,0 0,0 0,0 0,0 0,0 0,0 0,0 0,0 0,0 0,1 0,-1-1,0 1,0 0,0 0,0 0,0 0,0 0,0 0,0 0,0 0,0 0,0 0,0 0,0 0,-1-1,1 1,0 0,0 0,0 0,0 0,0 0,0 0,-2-1,0 1,0-1,0 0,0 1,-1 0,1 0,-3-1,-61-1,-43 1,-13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5T19:19:25.924"/>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1 1079,'4'0,"0"-1,0 1,-1-1,1 0,0 0,-1 0,1 0,5-3,-7 3,104-40,-16 7,37-7,33-4,12 4,241-26,-193 48,26 1,26 1,26 5,2040-31,-1772 16,-228-15,-123-8,58-11,-139 41,166-2,133 20,-313 3,-46 0,341 1,-3-11,101-7,-41-8,-429 19,-1-3,44-14,76-34,21-2,3 12,41-12,-225 57,110-30,-78 24,45-6,54 8,-56 3,25-9,-18 0,3 1,-11 1,32-2,206-14,317 22,-373 4,-184 0,65-1,-2-12,-73 1,-63 11,12-3,-11 2,-7-1,-10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5T19:19:28.295"/>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1438,'4'0,"-1"0,0 0,1-1,-1 0,0 1,0-1,1-1,3-1,3-2,11-9,-12 8,2-1,108-69,-91 61,0 1,46-17,145-30,-125 37,559-132,-365 104,38-6,-97 11,240-46,-196 41,305-53,-321 64,187-27,-248 38,80-10,144 2,1 16,-162 11,228-11,-134-20,-164 13,11-2,13-21,20-4,47 33,2 22,-228 2,106 1,435-1,-287-12,-53 1,153 3,109-4,428-5,-889 16,0-3,84-15,-60 4,154-7,144 20,-233 2,-112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5T19:19:30.977"/>
    </inkml:context>
    <inkml:brush xml:id="br0">
      <inkml:brushProperty name="width" value="0.5" units="cm"/>
      <inkml:brushProperty name="height" value="1" units="cm"/>
      <inkml:brushProperty name="color" value="#A2D762"/>
      <inkml:brushProperty name="tip" value="rectangle"/>
      <inkml:brushProperty name="rasterOp" value="maskPen"/>
      <inkml:brushProperty name="ignorePressure" value="1"/>
    </inkml:brush>
  </inkml:definitions>
  <inkml:trace contextRef="#ctx0" brushRef="#br0">0 804,'98'0,"400"-12,-256-25,-3-19,-193 44,877-213,-162 66,-598 127,190-46,47 10,-215 56,-123 10,-10-2,0-3,74-18,-94 17,148-37,-155 38,1 2,47-3,52 6,-116 2,914 3,-589-4,-288 2,-1 1,0 2,69 16,-82-10,39 17,-1 0,-54-23,-1 1,28 3,38-3,85-5,-97-1,-57 1,0 1,-1 0,0 1,14 3,41 17,-29-9,1-1,68 11,-66-17,23 5,97 4,-135-14,0 2,27 6,-23-4,30 3,167-7,-123-2,-77 1</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portada">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F7A4651D-F3E5-8242-83A0-95C358800799}"/>
              </a:ext>
            </a:extLst>
          </p:cNvPr>
          <p:cNvPicPr>
            <a:picLocks noChangeAspect="1"/>
          </p:cNvPicPr>
          <p:nvPr userDrawn="1"/>
        </p:nvPicPr>
        <p:blipFill>
          <a:blip r:embed="rId2"/>
          <a:stretch>
            <a:fillRect/>
          </a:stretch>
        </p:blipFill>
        <p:spPr>
          <a:xfrm>
            <a:off x="-710927" y="4165817"/>
            <a:ext cx="1237150" cy="1237150"/>
          </a:xfrm>
          <a:prstGeom prst="rect">
            <a:avLst/>
          </a:prstGeom>
        </p:spPr>
      </p:pic>
      <p:pic>
        <p:nvPicPr>
          <p:cNvPr id="24" name="Imagen 23">
            <a:extLst>
              <a:ext uri="{FF2B5EF4-FFF2-40B4-BE49-F238E27FC236}">
                <a16:creationId xmlns:a16="http://schemas.microsoft.com/office/drawing/2014/main" id="{67D6C56C-BF7D-2A4B-932F-A58BFD2C260A}"/>
              </a:ext>
            </a:extLst>
          </p:cNvPr>
          <p:cNvPicPr>
            <a:picLocks noChangeAspect="1"/>
          </p:cNvPicPr>
          <p:nvPr userDrawn="1"/>
        </p:nvPicPr>
        <p:blipFill>
          <a:blip r:embed="rId2"/>
          <a:stretch>
            <a:fillRect/>
          </a:stretch>
        </p:blipFill>
        <p:spPr>
          <a:xfrm>
            <a:off x="11502069" y="-412939"/>
            <a:ext cx="1144758" cy="1144758"/>
          </a:xfrm>
          <a:prstGeom prst="rect">
            <a:avLst/>
          </a:prstGeom>
        </p:spPr>
      </p:pic>
      <p:pic>
        <p:nvPicPr>
          <p:cNvPr id="25" name="Imagen 24">
            <a:extLst>
              <a:ext uri="{FF2B5EF4-FFF2-40B4-BE49-F238E27FC236}">
                <a16:creationId xmlns:a16="http://schemas.microsoft.com/office/drawing/2014/main" id="{2B26709E-DC05-2844-95FC-2D87054B11BA}"/>
              </a:ext>
            </a:extLst>
          </p:cNvPr>
          <p:cNvPicPr>
            <a:picLocks noChangeAspect="1"/>
          </p:cNvPicPr>
          <p:nvPr userDrawn="1"/>
        </p:nvPicPr>
        <p:blipFill>
          <a:blip r:embed="rId3"/>
          <a:stretch>
            <a:fillRect/>
          </a:stretch>
        </p:blipFill>
        <p:spPr>
          <a:xfrm rot="17317049">
            <a:off x="10129601" y="5144009"/>
            <a:ext cx="550067" cy="1362316"/>
          </a:xfrm>
          <a:prstGeom prst="rect">
            <a:avLst/>
          </a:prstGeom>
        </p:spPr>
      </p:pic>
      <p:grpSp>
        <p:nvGrpSpPr>
          <p:cNvPr id="26" name="Grupo 25">
            <a:extLst>
              <a:ext uri="{FF2B5EF4-FFF2-40B4-BE49-F238E27FC236}">
                <a16:creationId xmlns:a16="http://schemas.microsoft.com/office/drawing/2014/main" id="{BFF37553-509B-9648-AD0A-27218DFBBE6F}"/>
              </a:ext>
            </a:extLst>
          </p:cNvPr>
          <p:cNvGrpSpPr/>
          <p:nvPr userDrawn="1"/>
        </p:nvGrpSpPr>
        <p:grpSpPr>
          <a:xfrm>
            <a:off x="-1" y="6026727"/>
            <a:ext cx="12192001" cy="831273"/>
            <a:chOff x="-1" y="6026727"/>
            <a:chExt cx="12192001" cy="831273"/>
          </a:xfrm>
        </p:grpSpPr>
        <p:sp>
          <p:nvSpPr>
            <p:cNvPr id="10" name="Rectángulo 9">
              <a:extLst>
                <a:ext uri="{FF2B5EF4-FFF2-40B4-BE49-F238E27FC236}">
                  <a16:creationId xmlns:a16="http://schemas.microsoft.com/office/drawing/2014/main" id="{B262F845-E832-4F41-BE85-F4C79D9D7208}"/>
                </a:ext>
              </a:extLst>
            </p:cNvPr>
            <p:cNvSpPr/>
            <p:nvPr userDrawn="1"/>
          </p:nvSpPr>
          <p:spPr>
            <a:xfrm>
              <a:off x="-1" y="6026727"/>
              <a:ext cx="12192001" cy="831273"/>
            </a:xfrm>
            <a:prstGeom prst="rect">
              <a:avLst/>
            </a:prstGeom>
            <a:solidFill>
              <a:srgbClr val="42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4" name="Imagen 13">
              <a:extLst>
                <a:ext uri="{FF2B5EF4-FFF2-40B4-BE49-F238E27FC236}">
                  <a16:creationId xmlns:a16="http://schemas.microsoft.com/office/drawing/2014/main" id="{4721E07C-EA7A-5646-9636-6CD1AF36E143}"/>
                </a:ext>
              </a:extLst>
            </p:cNvPr>
            <p:cNvPicPr>
              <a:picLocks noChangeAspect="1"/>
            </p:cNvPicPr>
            <p:nvPr userDrawn="1"/>
          </p:nvPicPr>
          <p:blipFill>
            <a:blip r:embed="rId4"/>
            <a:stretch>
              <a:fillRect/>
            </a:stretch>
          </p:blipFill>
          <p:spPr>
            <a:xfrm>
              <a:off x="671367" y="6193545"/>
              <a:ext cx="1905578" cy="534700"/>
            </a:xfrm>
            <a:prstGeom prst="rect">
              <a:avLst/>
            </a:prstGeom>
          </p:spPr>
        </p:pic>
        <p:cxnSp>
          <p:nvCxnSpPr>
            <p:cNvPr id="16" name="Conector recto 15">
              <a:extLst>
                <a:ext uri="{FF2B5EF4-FFF2-40B4-BE49-F238E27FC236}">
                  <a16:creationId xmlns:a16="http://schemas.microsoft.com/office/drawing/2014/main" id="{AC066CF2-03AB-F447-8B13-AF4DD7F6ED9C}"/>
                </a:ext>
              </a:extLst>
            </p:cNvPr>
            <p:cNvCxnSpPr/>
            <p:nvPr userDrawn="1"/>
          </p:nvCxnSpPr>
          <p:spPr>
            <a:xfrm>
              <a:off x="2828080" y="6228269"/>
              <a:ext cx="0" cy="449913"/>
            </a:xfrm>
            <a:prstGeom prst="line">
              <a:avLst/>
            </a:prstGeom>
            <a:ln w="38100">
              <a:solidFill>
                <a:srgbClr val="FACD03"/>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F37199AA-F2EB-1C44-A411-7E654C5996EA}"/>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grpSp>
      <p:pic>
        <p:nvPicPr>
          <p:cNvPr id="27" name="Imagen 26">
            <a:extLst>
              <a:ext uri="{FF2B5EF4-FFF2-40B4-BE49-F238E27FC236}">
                <a16:creationId xmlns:a16="http://schemas.microsoft.com/office/drawing/2014/main" id="{6E691D27-B1F3-2C46-8759-42D84087501F}"/>
              </a:ext>
            </a:extLst>
          </p:cNvPr>
          <p:cNvPicPr>
            <a:picLocks noChangeAspect="1"/>
          </p:cNvPicPr>
          <p:nvPr userDrawn="1"/>
        </p:nvPicPr>
        <p:blipFill>
          <a:blip r:embed="rId3"/>
          <a:stretch>
            <a:fillRect/>
          </a:stretch>
        </p:blipFill>
        <p:spPr>
          <a:xfrm rot="19987647">
            <a:off x="-69723" y="78988"/>
            <a:ext cx="504507" cy="1249481"/>
          </a:xfrm>
          <a:prstGeom prst="rect">
            <a:avLst/>
          </a:prstGeom>
        </p:spPr>
      </p:pic>
      <p:pic>
        <p:nvPicPr>
          <p:cNvPr id="28" name="Imagen 27">
            <a:extLst>
              <a:ext uri="{FF2B5EF4-FFF2-40B4-BE49-F238E27FC236}">
                <a16:creationId xmlns:a16="http://schemas.microsoft.com/office/drawing/2014/main" id="{A1A72849-1DAE-694E-850A-A3462F33A931}"/>
              </a:ext>
            </a:extLst>
          </p:cNvPr>
          <p:cNvPicPr>
            <a:picLocks noChangeAspect="1"/>
          </p:cNvPicPr>
          <p:nvPr userDrawn="1"/>
        </p:nvPicPr>
        <p:blipFill>
          <a:blip r:embed="rId5"/>
          <a:stretch>
            <a:fillRect/>
          </a:stretch>
        </p:blipFill>
        <p:spPr>
          <a:xfrm>
            <a:off x="9942708" y="3424593"/>
            <a:ext cx="1115656" cy="1115656"/>
          </a:xfrm>
          <a:prstGeom prst="rect">
            <a:avLst/>
          </a:prstGeom>
        </p:spPr>
      </p:pic>
      <p:pic>
        <p:nvPicPr>
          <p:cNvPr id="29" name="Imagen 28">
            <a:extLst>
              <a:ext uri="{FF2B5EF4-FFF2-40B4-BE49-F238E27FC236}">
                <a16:creationId xmlns:a16="http://schemas.microsoft.com/office/drawing/2014/main" id="{DCDF7689-5867-0540-B929-268E1198E320}"/>
              </a:ext>
            </a:extLst>
          </p:cNvPr>
          <p:cNvPicPr>
            <a:picLocks noChangeAspect="1"/>
          </p:cNvPicPr>
          <p:nvPr userDrawn="1"/>
        </p:nvPicPr>
        <p:blipFill>
          <a:blip r:embed="rId5"/>
          <a:stretch>
            <a:fillRect/>
          </a:stretch>
        </p:blipFill>
        <p:spPr>
          <a:xfrm>
            <a:off x="2786452" y="-568693"/>
            <a:ext cx="1115656" cy="1115656"/>
          </a:xfrm>
          <a:prstGeom prst="rect">
            <a:avLst/>
          </a:prstGeom>
        </p:spPr>
      </p:pic>
      <p:pic>
        <p:nvPicPr>
          <p:cNvPr id="30" name="Imagen 29">
            <a:extLst>
              <a:ext uri="{FF2B5EF4-FFF2-40B4-BE49-F238E27FC236}">
                <a16:creationId xmlns:a16="http://schemas.microsoft.com/office/drawing/2014/main" id="{05B00E3D-396C-AF4C-BEED-163FAFEBCFE0}"/>
              </a:ext>
            </a:extLst>
          </p:cNvPr>
          <p:cNvPicPr>
            <a:picLocks noChangeAspect="1"/>
          </p:cNvPicPr>
          <p:nvPr userDrawn="1"/>
        </p:nvPicPr>
        <p:blipFill>
          <a:blip r:embed="rId6"/>
          <a:stretch>
            <a:fillRect/>
          </a:stretch>
        </p:blipFill>
        <p:spPr>
          <a:xfrm rot="15855986">
            <a:off x="836624" y="1926865"/>
            <a:ext cx="594018" cy="1471165"/>
          </a:xfrm>
          <a:prstGeom prst="rect">
            <a:avLst/>
          </a:prstGeom>
        </p:spPr>
      </p:pic>
      <p:pic>
        <p:nvPicPr>
          <p:cNvPr id="31" name="Imagen 30">
            <a:extLst>
              <a:ext uri="{FF2B5EF4-FFF2-40B4-BE49-F238E27FC236}">
                <a16:creationId xmlns:a16="http://schemas.microsoft.com/office/drawing/2014/main" id="{FEA0FD3F-A65B-1D40-A059-EF3014A41001}"/>
              </a:ext>
            </a:extLst>
          </p:cNvPr>
          <p:cNvPicPr>
            <a:picLocks noChangeAspect="1"/>
          </p:cNvPicPr>
          <p:nvPr userDrawn="1"/>
        </p:nvPicPr>
        <p:blipFill>
          <a:blip r:embed="rId6"/>
          <a:stretch>
            <a:fillRect/>
          </a:stretch>
        </p:blipFill>
        <p:spPr>
          <a:xfrm rot="13869432">
            <a:off x="11777439" y="1508807"/>
            <a:ext cx="594018" cy="1471165"/>
          </a:xfrm>
          <a:prstGeom prst="rect">
            <a:avLst/>
          </a:prstGeom>
        </p:spPr>
      </p:pic>
      <p:pic>
        <p:nvPicPr>
          <p:cNvPr id="32" name="Imagen 31">
            <a:extLst>
              <a:ext uri="{FF2B5EF4-FFF2-40B4-BE49-F238E27FC236}">
                <a16:creationId xmlns:a16="http://schemas.microsoft.com/office/drawing/2014/main" id="{540328B7-CC1D-B14B-8A04-B622EB685113}"/>
              </a:ext>
            </a:extLst>
          </p:cNvPr>
          <p:cNvPicPr>
            <a:picLocks noChangeAspect="1"/>
          </p:cNvPicPr>
          <p:nvPr userDrawn="1"/>
        </p:nvPicPr>
        <p:blipFill>
          <a:blip r:embed="rId3"/>
          <a:stretch>
            <a:fillRect/>
          </a:stretch>
        </p:blipFill>
        <p:spPr>
          <a:xfrm rot="2053500">
            <a:off x="9159911" y="-604525"/>
            <a:ext cx="550067" cy="1362316"/>
          </a:xfrm>
          <a:prstGeom prst="rect">
            <a:avLst/>
          </a:prstGeom>
        </p:spPr>
      </p:pic>
      <p:sp>
        <p:nvSpPr>
          <p:cNvPr id="2" name="Título 1">
            <a:extLst>
              <a:ext uri="{FF2B5EF4-FFF2-40B4-BE49-F238E27FC236}">
                <a16:creationId xmlns:a16="http://schemas.microsoft.com/office/drawing/2014/main" id="{521E5430-3419-4948-8432-A43E7573ED9F}"/>
              </a:ext>
            </a:extLst>
          </p:cNvPr>
          <p:cNvSpPr>
            <a:spLocks noGrp="1"/>
          </p:cNvSpPr>
          <p:nvPr>
            <p:ph type="ctrTitle" hasCustomPrompt="1"/>
          </p:nvPr>
        </p:nvSpPr>
        <p:spPr>
          <a:xfrm>
            <a:off x="1524000" y="678774"/>
            <a:ext cx="9144000" cy="1115656"/>
          </a:xfrm>
          <a:prstGeom prst="rect">
            <a:avLst/>
          </a:prstGeom>
        </p:spPr>
        <p:txBody>
          <a:bodyPr anchor="ctr">
            <a:normAutofit/>
          </a:bodyPr>
          <a:lstStyle>
            <a:lvl1pPr algn="ctr">
              <a:defRPr sz="5000" b="0" i="0">
                <a:solidFill>
                  <a:srgbClr val="FACD03"/>
                </a:solidFill>
                <a:latin typeface="Action Sans Medium" pitchFamily="2" charset="77"/>
                <a:ea typeface="HGMaruGothicMPRO" panose="020F0600000000000000" pitchFamily="34" charset="-128"/>
                <a:cs typeface="Arial" panose="020B0604020202020204" pitchFamily="34" charset="0"/>
              </a:defRPr>
            </a:lvl1pPr>
          </a:lstStyle>
          <a:p>
            <a:r>
              <a:rPr lang="es-ES" dirty="0"/>
              <a:t>Módulo X</a:t>
            </a:r>
          </a:p>
        </p:txBody>
      </p:sp>
      <p:sp>
        <p:nvSpPr>
          <p:cNvPr id="3" name="Subtítulo 2">
            <a:extLst>
              <a:ext uri="{FF2B5EF4-FFF2-40B4-BE49-F238E27FC236}">
                <a16:creationId xmlns:a16="http://schemas.microsoft.com/office/drawing/2014/main" id="{F0EAC814-F46B-C541-9395-7757640EC60C}"/>
              </a:ext>
            </a:extLst>
          </p:cNvPr>
          <p:cNvSpPr>
            <a:spLocks noGrp="1"/>
          </p:cNvSpPr>
          <p:nvPr>
            <p:ph type="subTitle" idx="1" hasCustomPrompt="1"/>
          </p:nvPr>
        </p:nvSpPr>
        <p:spPr>
          <a:xfrm>
            <a:off x="1524000" y="4292611"/>
            <a:ext cx="9144000" cy="1319661"/>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Nombre y datos del profesor</a:t>
            </a:r>
          </a:p>
        </p:txBody>
      </p:sp>
      <p:sp>
        <p:nvSpPr>
          <p:cNvPr id="34" name="Marcador de contenido 2">
            <a:extLst>
              <a:ext uri="{FF2B5EF4-FFF2-40B4-BE49-F238E27FC236}">
                <a16:creationId xmlns:a16="http://schemas.microsoft.com/office/drawing/2014/main" id="{7B0EC098-F5DF-094E-8B0E-F4161978DA6D}"/>
              </a:ext>
            </a:extLst>
          </p:cNvPr>
          <p:cNvSpPr>
            <a:spLocks noGrp="1"/>
          </p:cNvSpPr>
          <p:nvPr>
            <p:ph idx="10" hasCustomPrompt="1"/>
          </p:nvPr>
        </p:nvSpPr>
        <p:spPr>
          <a:xfrm>
            <a:off x="1657480" y="2041997"/>
            <a:ext cx="8877038" cy="2083797"/>
          </a:xfrm>
        </p:spPr>
        <p:txBody>
          <a:bodyPr anchor="ctr">
            <a:normAutofit/>
          </a:bodyPr>
          <a:lstStyle>
            <a:lvl1pPr marL="0" indent="0" algn="ctr">
              <a:buClr>
                <a:srgbClr val="FACD03"/>
              </a:buClr>
              <a:buFont typeface="Arial" panose="020B0604020202020204" pitchFamily="34" charset="0"/>
              <a:buNone/>
              <a:defRPr sz="3500" b="0" i="0">
                <a:latin typeface="Action Sans Medium" pitchFamily="2" charset="77"/>
              </a:defRPr>
            </a:lvl1pPr>
            <a:lvl2pPr marL="800100" indent="-342900">
              <a:buClr>
                <a:srgbClr val="42BAC3"/>
              </a:buClr>
              <a:buFont typeface="Arial" panose="020B0604020202020204" pitchFamily="34" charset="0"/>
              <a:buChar char="•"/>
              <a:defRPr/>
            </a:lvl2pPr>
            <a:lvl3pPr>
              <a:buClr>
                <a:srgbClr val="42BAC3"/>
              </a:buClr>
              <a:defRPr/>
            </a:lvl3pPr>
            <a:lvl4pPr>
              <a:buClr>
                <a:srgbClr val="42BAC3"/>
              </a:buClr>
              <a:defRPr/>
            </a:lvl4pPr>
            <a:lvl5pPr>
              <a:buClr>
                <a:srgbClr val="42BAC3"/>
              </a:buClr>
              <a:defRPr/>
            </a:lvl5pPr>
          </a:lstStyle>
          <a:p>
            <a:pPr lvl="0"/>
            <a:r>
              <a:rPr lang="es-ES" dirty="0"/>
              <a:t>Título del módulo</a:t>
            </a:r>
          </a:p>
        </p:txBody>
      </p:sp>
    </p:spTree>
    <p:extLst>
      <p:ext uri="{BB962C8B-B14F-4D97-AF65-F5344CB8AC3E}">
        <p14:creationId xmlns:p14="http://schemas.microsoft.com/office/powerpoint/2010/main" val="331006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B4CBB-327C-5A45-82BC-7EFDBBEF60EA}"/>
              </a:ext>
            </a:extLst>
          </p:cNvPr>
          <p:cNvSpPr>
            <a:spLocks noGrp="1"/>
          </p:cNvSpPr>
          <p:nvPr>
            <p:ph type="title" hasCustomPrompt="1"/>
          </p:nvPr>
        </p:nvSpPr>
        <p:spPr>
          <a:xfrm>
            <a:off x="838200" y="365125"/>
            <a:ext cx="10515600" cy="1325563"/>
          </a:xfrm>
          <a:prstGeom prst="rect">
            <a:avLst/>
          </a:prstGeom>
        </p:spPr>
        <p:txBody>
          <a:bodyPr anchor="ctr"/>
          <a:lstStyle/>
          <a:p>
            <a:r>
              <a:rPr lang="es-ES" dirty="0"/>
              <a:t>Índice</a:t>
            </a:r>
          </a:p>
        </p:txBody>
      </p:sp>
      <p:sp>
        <p:nvSpPr>
          <p:cNvPr id="3" name="Marcador de contenido 2">
            <a:extLst>
              <a:ext uri="{FF2B5EF4-FFF2-40B4-BE49-F238E27FC236}">
                <a16:creationId xmlns:a16="http://schemas.microsoft.com/office/drawing/2014/main" id="{255EE5C6-969D-7F40-8EDE-6E291E9A60D5}"/>
              </a:ext>
            </a:extLst>
          </p:cNvPr>
          <p:cNvSpPr>
            <a:spLocks noGrp="1"/>
          </p:cNvSpPr>
          <p:nvPr>
            <p:ph idx="1" hasCustomPrompt="1"/>
          </p:nvPr>
        </p:nvSpPr>
        <p:spPr>
          <a:xfrm>
            <a:off x="838200" y="2082020"/>
            <a:ext cx="10515600" cy="3530989"/>
          </a:xfrm>
        </p:spPr>
        <p:txBody>
          <a:bodyPr/>
          <a:lstStyle>
            <a:lvl1pPr marL="457200" indent="-457200">
              <a:buClr>
                <a:srgbClr val="FACD03"/>
              </a:buClr>
              <a:buFont typeface="Arial" panose="020B0604020202020204" pitchFamily="34" charset="0"/>
              <a:buChar char="•"/>
              <a:defRPr/>
            </a:lvl1pPr>
            <a:lvl2pPr marL="800100" indent="-342900">
              <a:buClr>
                <a:srgbClr val="42BAC3"/>
              </a:buClr>
              <a:buFont typeface="Arial" panose="020B0604020202020204" pitchFamily="34" charset="0"/>
              <a:buChar char="•"/>
              <a:defRPr/>
            </a:lvl2pPr>
            <a:lvl3pPr>
              <a:buClr>
                <a:srgbClr val="42BAC3"/>
              </a:buClr>
              <a:defRPr/>
            </a:lvl3pPr>
            <a:lvl4pPr>
              <a:buClr>
                <a:srgbClr val="42BAC3"/>
              </a:buClr>
              <a:defRPr/>
            </a:lvl4pPr>
            <a:lvl5pPr>
              <a:buClr>
                <a:srgbClr val="42BAC3"/>
              </a:buClr>
              <a:defRPr/>
            </a:lvl5pPr>
          </a:lstStyle>
          <a:p>
            <a:pPr lvl="0"/>
            <a:r>
              <a:rPr lang="es-ES" dirty="0"/>
              <a:t>Tema</a:t>
            </a:r>
          </a:p>
          <a:p>
            <a:pPr lvl="1"/>
            <a:r>
              <a:rPr lang="es-ES" dirty="0"/>
              <a:t>Subtema</a:t>
            </a:r>
          </a:p>
          <a:p>
            <a:pPr lvl="1"/>
            <a:r>
              <a:rPr lang="es-ES" dirty="0"/>
              <a:t>Subtema</a:t>
            </a:r>
          </a:p>
          <a:p>
            <a:pPr lvl="0"/>
            <a:r>
              <a:rPr lang="es-ES" dirty="0"/>
              <a:t>Tema</a:t>
            </a:r>
          </a:p>
          <a:p>
            <a:pPr lvl="0"/>
            <a:r>
              <a:rPr lang="es-ES" dirty="0"/>
              <a:t>Tema</a:t>
            </a:r>
          </a:p>
          <a:p>
            <a:pPr lvl="1"/>
            <a:r>
              <a:rPr lang="es-ES" dirty="0"/>
              <a:t>Subtema</a:t>
            </a:r>
          </a:p>
        </p:txBody>
      </p:sp>
      <p:sp>
        <p:nvSpPr>
          <p:cNvPr id="12" name="Rectángulo 11">
            <a:extLst>
              <a:ext uri="{FF2B5EF4-FFF2-40B4-BE49-F238E27FC236}">
                <a16:creationId xmlns:a16="http://schemas.microsoft.com/office/drawing/2014/main" id="{7D060110-1A00-0D42-80E0-F4E58D8A5BF2}"/>
              </a:ext>
            </a:extLst>
          </p:cNvPr>
          <p:cNvSpPr/>
          <p:nvPr userDrawn="1"/>
        </p:nvSpPr>
        <p:spPr>
          <a:xfrm>
            <a:off x="-1" y="6026727"/>
            <a:ext cx="12192001" cy="831273"/>
          </a:xfrm>
          <a:prstGeom prst="rect">
            <a:avLst/>
          </a:prstGeom>
          <a:solidFill>
            <a:srgbClr val="42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4" name="Imagen 13">
            <a:extLst>
              <a:ext uri="{FF2B5EF4-FFF2-40B4-BE49-F238E27FC236}">
                <a16:creationId xmlns:a16="http://schemas.microsoft.com/office/drawing/2014/main" id="{3F65413A-98FF-8947-88F7-D7D1861638B6}"/>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15" name="Conector recto 14">
            <a:extLst>
              <a:ext uri="{FF2B5EF4-FFF2-40B4-BE49-F238E27FC236}">
                <a16:creationId xmlns:a16="http://schemas.microsoft.com/office/drawing/2014/main" id="{E3E69B8B-4EDC-9E42-A416-A11CB021F642}"/>
              </a:ext>
            </a:extLst>
          </p:cNvPr>
          <p:cNvCxnSpPr/>
          <p:nvPr userDrawn="1"/>
        </p:nvCxnSpPr>
        <p:spPr>
          <a:xfrm>
            <a:off x="2828080" y="6228269"/>
            <a:ext cx="0" cy="449913"/>
          </a:xfrm>
          <a:prstGeom prst="line">
            <a:avLst/>
          </a:prstGeom>
          <a:ln w="38100">
            <a:solidFill>
              <a:srgbClr val="FACD03"/>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6465999-A27F-4E44-BC2F-2C438016904C}"/>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cxnSp>
        <p:nvCxnSpPr>
          <p:cNvPr id="17" name="Conector recto 16">
            <a:extLst>
              <a:ext uri="{FF2B5EF4-FFF2-40B4-BE49-F238E27FC236}">
                <a16:creationId xmlns:a16="http://schemas.microsoft.com/office/drawing/2014/main" id="{2EAB3390-B606-6F41-B318-1EF51FEBCE37}"/>
              </a:ext>
            </a:extLst>
          </p:cNvPr>
          <p:cNvCxnSpPr>
            <a:cxnSpLocks/>
          </p:cNvCxnSpPr>
          <p:nvPr userDrawn="1"/>
        </p:nvCxnSpPr>
        <p:spPr>
          <a:xfrm>
            <a:off x="838200" y="1705009"/>
            <a:ext cx="5815818" cy="0"/>
          </a:xfrm>
          <a:prstGeom prst="line">
            <a:avLst/>
          </a:prstGeom>
          <a:ln w="76200">
            <a:solidFill>
              <a:srgbClr val="FACD03"/>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D3F6A05A-7FC4-654E-BE42-8EEDB41E8D34}"/>
              </a:ext>
            </a:extLst>
          </p:cNvPr>
          <p:cNvSpPr txBox="1"/>
          <p:nvPr userDrawn="1"/>
        </p:nvSpPr>
        <p:spPr>
          <a:xfrm>
            <a:off x="1941342" y="1209822"/>
            <a:ext cx="184731"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316396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quot;sobre mí&quot;">
    <p:bg>
      <p:bgPr>
        <a:solidFill>
          <a:srgbClr val="42BAC3"/>
        </a:solidFill>
        <a:effectLst/>
      </p:bgPr>
    </p:bg>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6667F82D-DEEC-6145-9D74-5584B7094AB6}"/>
              </a:ext>
            </a:extLst>
          </p:cNvPr>
          <p:cNvSpPr>
            <a:spLocks noGrp="1"/>
          </p:cNvSpPr>
          <p:nvPr>
            <p:ph idx="1" hasCustomPrompt="1"/>
          </p:nvPr>
        </p:nvSpPr>
        <p:spPr>
          <a:xfrm>
            <a:off x="5112988" y="1271491"/>
            <a:ext cx="6431498" cy="3866598"/>
          </a:xfrm>
        </p:spPr>
        <p:txBody>
          <a:bodyPr/>
          <a:lstStyle>
            <a:lvl1pPr marL="0" indent="0">
              <a:buClr>
                <a:srgbClr val="FACD03"/>
              </a:buClr>
              <a:buNone/>
              <a:defRPr/>
            </a:lvl1pPr>
            <a:lvl2pPr>
              <a:buClr>
                <a:srgbClr val="42BAC3"/>
              </a:buClr>
              <a:defRPr/>
            </a:lvl2pPr>
            <a:lvl3pPr>
              <a:buClr>
                <a:srgbClr val="42BAC3"/>
              </a:buClr>
              <a:defRPr/>
            </a:lvl3pPr>
            <a:lvl4pPr>
              <a:buClr>
                <a:srgbClr val="42BAC3"/>
              </a:buClr>
              <a:defRPr/>
            </a:lvl4pPr>
            <a:lvl5pPr>
              <a:buClr>
                <a:srgbClr val="42BAC3"/>
              </a:buClr>
              <a:defRPr/>
            </a:lvl5pPr>
          </a:lstStyle>
          <a:p>
            <a:pPr lvl="0"/>
            <a:r>
              <a:rPr lang="es-ES" dirty="0"/>
              <a:t>Cuadro de texto</a:t>
            </a:r>
          </a:p>
        </p:txBody>
      </p:sp>
      <p:sp>
        <p:nvSpPr>
          <p:cNvPr id="11" name="Elipse 10">
            <a:extLst>
              <a:ext uri="{FF2B5EF4-FFF2-40B4-BE49-F238E27FC236}">
                <a16:creationId xmlns:a16="http://schemas.microsoft.com/office/drawing/2014/main" id="{271EFC57-6EF7-5849-949D-29B5CA9FCF30}"/>
              </a:ext>
            </a:extLst>
          </p:cNvPr>
          <p:cNvSpPr/>
          <p:nvPr userDrawn="1"/>
        </p:nvSpPr>
        <p:spPr>
          <a:xfrm>
            <a:off x="827626" y="1271491"/>
            <a:ext cx="3140978" cy="3140978"/>
          </a:xfrm>
          <a:prstGeom prst="ellipse">
            <a:avLst/>
          </a:prstGeom>
          <a:noFill/>
          <a:ln w="190500">
            <a:solidFill>
              <a:srgbClr val="FACD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ctángulo 12">
            <a:extLst>
              <a:ext uri="{FF2B5EF4-FFF2-40B4-BE49-F238E27FC236}">
                <a16:creationId xmlns:a16="http://schemas.microsoft.com/office/drawing/2014/main" id="{CE810864-79B7-1F4F-BAA3-792E2D392E8A}"/>
              </a:ext>
            </a:extLst>
          </p:cNvPr>
          <p:cNvSpPr/>
          <p:nvPr userDrawn="1"/>
        </p:nvSpPr>
        <p:spPr>
          <a:xfrm>
            <a:off x="-1" y="6026727"/>
            <a:ext cx="12192001" cy="831273"/>
          </a:xfrm>
          <a:prstGeom prst="rect">
            <a:avLst/>
          </a:prstGeom>
          <a:solidFill>
            <a:srgbClr val="FAC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8" name="Imagen 17">
            <a:extLst>
              <a:ext uri="{FF2B5EF4-FFF2-40B4-BE49-F238E27FC236}">
                <a16:creationId xmlns:a16="http://schemas.microsoft.com/office/drawing/2014/main" id="{C7A1EA77-46B0-9D41-9F9F-8CD6CC704347}"/>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20" name="Conector recto 19">
            <a:extLst>
              <a:ext uri="{FF2B5EF4-FFF2-40B4-BE49-F238E27FC236}">
                <a16:creationId xmlns:a16="http://schemas.microsoft.com/office/drawing/2014/main" id="{40499F47-8C6A-7948-90BA-38888591D952}"/>
              </a:ext>
            </a:extLst>
          </p:cNvPr>
          <p:cNvCxnSpPr/>
          <p:nvPr userDrawn="1"/>
        </p:nvCxnSpPr>
        <p:spPr>
          <a:xfrm>
            <a:off x="2828080" y="6228269"/>
            <a:ext cx="0" cy="449913"/>
          </a:xfrm>
          <a:prstGeom prst="line">
            <a:avLst/>
          </a:prstGeom>
          <a:ln w="38100">
            <a:solidFill>
              <a:srgbClr val="42BAC3"/>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8FE5AD20-E234-1E4A-8ED9-511F7F3515B3}"/>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sp>
        <p:nvSpPr>
          <p:cNvPr id="23" name="Marcador de contenido 2">
            <a:extLst>
              <a:ext uri="{FF2B5EF4-FFF2-40B4-BE49-F238E27FC236}">
                <a16:creationId xmlns:a16="http://schemas.microsoft.com/office/drawing/2014/main" id="{11EBB606-850C-1949-B392-8EA5A3CE0179}"/>
              </a:ext>
            </a:extLst>
          </p:cNvPr>
          <p:cNvSpPr>
            <a:spLocks noGrp="1"/>
          </p:cNvSpPr>
          <p:nvPr>
            <p:ph idx="10" hasCustomPrompt="1"/>
          </p:nvPr>
        </p:nvSpPr>
        <p:spPr>
          <a:xfrm>
            <a:off x="163387" y="4458062"/>
            <a:ext cx="4469455" cy="968787"/>
          </a:xfrm>
        </p:spPr>
        <p:txBody>
          <a:bodyPr anchor="ctr">
            <a:normAutofit/>
          </a:bodyPr>
          <a:lstStyle>
            <a:lvl1pPr marL="0" indent="0" algn="ctr">
              <a:buClr>
                <a:srgbClr val="FACD03"/>
              </a:buClr>
              <a:buNone/>
              <a:defRPr sz="2000" b="1" i="0">
                <a:solidFill>
                  <a:schemeClr val="bg1"/>
                </a:solidFill>
                <a:latin typeface="Action Sans" pitchFamily="2" charset="77"/>
              </a:defRPr>
            </a:lvl1pPr>
            <a:lvl2pPr>
              <a:buClr>
                <a:srgbClr val="42BAC3"/>
              </a:buClr>
              <a:defRPr/>
            </a:lvl2pPr>
            <a:lvl3pPr>
              <a:buClr>
                <a:srgbClr val="42BAC3"/>
              </a:buClr>
              <a:defRPr/>
            </a:lvl3pPr>
            <a:lvl4pPr>
              <a:buClr>
                <a:srgbClr val="42BAC3"/>
              </a:buClr>
              <a:defRPr/>
            </a:lvl4pPr>
            <a:lvl5pPr>
              <a:buClr>
                <a:srgbClr val="42BAC3"/>
              </a:buClr>
              <a:defRPr/>
            </a:lvl5pPr>
          </a:lstStyle>
          <a:p>
            <a:pPr lvl="0"/>
            <a:r>
              <a:rPr lang="es-ES" dirty="0"/>
              <a:t>Nombre e </a:t>
            </a:r>
            <a:r>
              <a:rPr lang="es-ES" dirty="0" err="1"/>
              <a:t>info</a:t>
            </a:r>
            <a:r>
              <a:rPr lang="es-ES" dirty="0"/>
              <a:t> del profesor</a:t>
            </a:r>
          </a:p>
        </p:txBody>
      </p:sp>
    </p:spTree>
    <p:extLst>
      <p:ext uri="{BB962C8B-B14F-4D97-AF65-F5344CB8AC3E}">
        <p14:creationId xmlns:p14="http://schemas.microsoft.com/office/powerpoint/2010/main" val="247881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ción interna">
    <p:bg>
      <p:bgPr>
        <a:solidFill>
          <a:srgbClr val="42BAC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D046F-6C38-414C-9650-8245EB04E1F1}"/>
              </a:ext>
            </a:extLst>
          </p:cNvPr>
          <p:cNvSpPr>
            <a:spLocks noGrp="1"/>
          </p:cNvSpPr>
          <p:nvPr>
            <p:ph type="title" hasCustomPrompt="1"/>
          </p:nvPr>
        </p:nvSpPr>
        <p:spPr>
          <a:xfrm>
            <a:off x="838200" y="1104827"/>
            <a:ext cx="10515600" cy="2852737"/>
          </a:xfrm>
          <a:prstGeom prst="rect">
            <a:avLst/>
          </a:prstGeom>
        </p:spPr>
        <p:txBody>
          <a:bodyPr anchor="b"/>
          <a:lstStyle>
            <a:lvl1pPr>
              <a:defRPr sz="6000">
                <a:solidFill>
                  <a:schemeClr val="bg1"/>
                </a:solidFill>
              </a:defRPr>
            </a:lvl1pPr>
          </a:lstStyle>
          <a:p>
            <a:r>
              <a:rPr lang="es-ES" dirty="0"/>
              <a:t>Diapositiva de sección interna de la presentación</a:t>
            </a:r>
          </a:p>
        </p:txBody>
      </p:sp>
      <p:sp>
        <p:nvSpPr>
          <p:cNvPr id="3" name="Marcador de texto 2">
            <a:extLst>
              <a:ext uri="{FF2B5EF4-FFF2-40B4-BE49-F238E27FC236}">
                <a16:creationId xmlns:a16="http://schemas.microsoft.com/office/drawing/2014/main" id="{177E0A53-8F03-9E42-8BA6-4B157F69367B}"/>
              </a:ext>
            </a:extLst>
          </p:cNvPr>
          <p:cNvSpPr>
            <a:spLocks noGrp="1"/>
          </p:cNvSpPr>
          <p:nvPr>
            <p:ph type="body" idx="1" hasCustomPrompt="1"/>
          </p:nvPr>
        </p:nvSpPr>
        <p:spPr>
          <a:xfrm>
            <a:off x="838200" y="3984552"/>
            <a:ext cx="10515600" cy="1500187"/>
          </a:xfrm>
        </p:spPr>
        <p:txBody>
          <a:bodyPr/>
          <a:lstStyle>
            <a:lvl1pPr marL="0" indent="0">
              <a:buNone/>
              <a:defRPr sz="2400">
                <a:solidFill>
                  <a:srgbClr val="FACD0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de sección</a:t>
            </a:r>
          </a:p>
        </p:txBody>
      </p:sp>
      <p:sp>
        <p:nvSpPr>
          <p:cNvPr id="7" name="Rectángulo 6">
            <a:extLst>
              <a:ext uri="{FF2B5EF4-FFF2-40B4-BE49-F238E27FC236}">
                <a16:creationId xmlns:a16="http://schemas.microsoft.com/office/drawing/2014/main" id="{F1182630-E764-044B-8C46-7903D46F6AB7}"/>
              </a:ext>
            </a:extLst>
          </p:cNvPr>
          <p:cNvSpPr/>
          <p:nvPr userDrawn="1"/>
        </p:nvSpPr>
        <p:spPr>
          <a:xfrm>
            <a:off x="-1" y="6026727"/>
            <a:ext cx="12192001" cy="831273"/>
          </a:xfrm>
          <a:prstGeom prst="rect">
            <a:avLst/>
          </a:prstGeom>
          <a:solidFill>
            <a:srgbClr val="FAC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8" name="Imagen 7">
            <a:extLst>
              <a:ext uri="{FF2B5EF4-FFF2-40B4-BE49-F238E27FC236}">
                <a16:creationId xmlns:a16="http://schemas.microsoft.com/office/drawing/2014/main" id="{2F5D2A92-A21B-D248-A672-961928FD549B}"/>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9" name="Conector recto 8">
            <a:extLst>
              <a:ext uri="{FF2B5EF4-FFF2-40B4-BE49-F238E27FC236}">
                <a16:creationId xmlns:a16="http://schemas.microsoft.com/office/drawing/2014/main" id="{627C7F91-7B39-0C4B-B442-9F3E9448697F}"/>
              </a:ext>
            </a:extLst>
          </p:cNvPr>
          <p:cNvCxnSpPr/>
          <p:nvPr userDrawn="1"/>
        </p:nvCxnSpPr>
        <p:spPr>
          <a:xfrm>
            <a:off x="2828080" y="6228269"/>
            <a:ext cx="0" cy="449913"/>
          </a:xfrm>
          <a:prstGeom prst="line">
            <a:avLst/>
          </a:prstGeom>
          <a:ln w="38100">
            <a:solidFill>
              <a:srgbClr val="42BAC3"/>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BE472B11-2B49-054B-AC19-EF27026661F1}"/>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spTree>
    <p:extLst>
      <p:ext uri="{BB962C8B-B14F-4D97-AF65-F5344CB8AC3E}">
        <p14:creationId xmlns:p14="http://schemas.microsoft.com/office/powerpoint/2010/main" val="10418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iapositiva de text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B4CBB-327C-5A45-82BC-7EFDBBEF60EA}"/>
              </a:ext>
            </a:extLst>
          </p:cNvPr>
          <p:cNvSpPr>
            <a:spLocks noGrp="1"/>
          </p:cNvSpPr>
          <p:nvPr>
            <p:ph type="title" hasCustomPrompt="1"/>
          </p:nvPr>
        </p:nvSpPr>
        <p:spPr>
          <a:xfrm>
            <a:off x="838200" y="365125"/>
            <a:ext cx="10515600" cy="1325563"/>
          </a:xfrm>
          <a:prstGeom prst="rect">
            <a:avLst/>
          </a:prstGeom>
        </p:spPr>
        <p:txBody>
          <a:bodyPr anchor="ctr"/>
          <a:lstStyle/>
          <a:p>
            <a:r>
              <a:rPr lang="es-ES" dirty="0"/>
              <a:t>Diapositiva de texto con título</a:t>
            </a:r>
          </a:p>
        </p:txBody>
      </p:sp>
      <p:sp>
        <p:nvSpPr>
          <p:cNvPr id="3" name="Marcador de contenido 2">
            <a:extLst>
              <a:ext uri="{FF2B5EF4-FFF2-40B4-BE49-F238E27FC236}">
                <a16:creationId xmlns:a16="http://schemas.microsoft.com/office/drawing/2014/main" id="{255EE5C6-969D-7F40-8EDE-6E291E9A60D5}"/>
              </a:ext>
            </a:extLst>
          </p:cNvPr>
          <p:cNvSpPr>
            <a:spLocks noGrp="1"/>
          </p:cNvSpPr>
          <p:nvPr>
            <p:ph idx="1" hasCustomPrompt="1"/>
          </p:nvPr>
        </p:nvSpPr>
        <p:spPr>
          <a:xfrm>
            <a:off x="838200" y="2082020"/>
            <a:ext cx="10515600" cy="3530989"/>
          </a:xfrm>
        </p:spPr>
        <p:txBody>
          <a:bodyPr/>
          <a:lstStyle>
            <a:lvl1pPr marL="0" indent="0">
              <a:buClr>
                <a:srgbClr val="FACD03"/>
              </a:buClr>
              <a:buNone/>
              <a:defRPr/>
            </a:lvl1pPr>
            <a:lvl2pPr>
              <a:buClr>
                <a:srgbClr val="42BAC3"/>
              </a:buClr>
              <a:defRPr/>
            </a:lvl2pPr>
            <a:lvl3pPr>
              <a:buClr>
                <a:srgbClr val="42BAC3"/>
              </a:buClr>
              <a:defRPr/>
            </a:lvl3pPr>
            <a:lvl4pPr>
              <a:buClr>
                <a:srgbClr val="42BAC3"/>
              </a:buClr>
              <a:defRPr/>
            </a:lvl4pPr>
            <a:lvl5pPr>
              <a:buClr>
                <a:srgbClr val="42BAC3"/>
              </a:buClr>
              <a:defRPr/>
            </a:lvl5pPr>
          </a:lstStyle>
          <a:p>
            <a:pPr lvl="0"/>
            <a:r>
              <a:rPr lang="es-ES" dirty="0"/>
              <a:t>Cuadro de texto</a:t>
            </a:r>
          </a:p>
        </p:txBody>
      </p:sp>
      <p:sp>
        <p:nvSpPr>
          <p:cNvPr id="12" name="Rectángulo 11">
            <a:extLst>
              <a:ext uri="{FF2B5EF4-FFF2-40B4-BE49-F238E27FC236}">
                <a16:creationId xmlns:a16="http://schemas.microsoft.com/office/drawing/2014/main" id="{7D060110-1A00-0D42-80E0-F4E58D8A5BF2}"/>
              </a:ext>
            </a:extLst>
          </p:cNvPr>
          <p:cNvSpPr/>
          <p:nvPr userDrawn="1"/>
        </p:nvSpPr>
        <p:spPr>
          <a:xfrm>
            <a:off x="-1" y="6026727"/>
            <a:ext cx="12192001" cy="831273"/>
          </a:xfrm>
          <a:prstGeom prst="rect">
            <a:avLst/>
          </a:prstGeom>
          <a:solidFill>
            <a:srgbClr val="42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4" name="Imagen 13">
            <a:extLst>
              <a:ext uri="{FF2B5EF4-FFF2-40B4-BE49-F238E27FC236}">
                <a16:creationId xmlns:a16="http://schemas.microsoft.com/office/drawing/2014/main" id="{3F65413A-98FF-8947-88F7-D7D1861638B6}"/>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15" name="Conector recto 14">
            <a:extLst>
              <a:ext uri="{FF2B5EF4-FFF2-40B4-BE49-F238E27FC236}">
                <a16:creationId xmlns:a16="http://schemas.microsoft.com/office/drawing/2014/main" id="{E3E69B8B-4EDC-9E42-A416-A11CB021F642}"/>
              </a:ext>
            </a:extLst>
          </p:cNvPr>
          <p:cNvCxnSpPr/>
          <p:nvPr userDrawn="1"/>
        </p:nvCxnSpPr>
        <p:spPr>
          <a:xfrm>
            <a:off x="2828080" y="6228269"/>
            <a:ext cx="0" cy="449913"/>
          </a:xfrm>
          <a:prstGeom prst="line">
            <a:avLst/>
          </a:prstGeom>
          <a:ln w="38100">
            <a:solidFill>
              <a:srgbClr val="FACD03"/>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6465999-A27F-4E44-BC2F-2C438016904C}"/>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cxnSp>
        <p:nvCxnSpPr>
          <p:cNvPr id="17" name="Conector recto 16">
            <a:extLst>
              <a:ext uri="{FF2B5EF4-FFF2-40B4-BE49-F238E27FC236}">
                <a16:creationId xmlns:a16="http://schemas.microsoft.com/office/drawing/2014/main" id="{2EAB3390-B606-6F41-B318-1EF51FEBCE37}"/>
              </a:ext>
            </a:extLst>
          </p:cNvPr>
          <p:cNvCxnSpPr>
            <a:cxnSpLocks/>
          </p:cNvCxnSpPr>
          <p:nvPr userDrawn="1"/>
        </p:nvCxnSpPr>
        <p:spPr>
          <a:xfrm>
            <a:off x="838200" y="1705009"/>
            <a:ext cx="5815818" cy="0"/>
          </a:xfrm>
          <a:prstGeom prst="line">
            <a:avLst/>
          </a:prstGeom>
          <a:ln w="76200">
            <a:solidFill>
              <a:srgbClr val="FACD03"/>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D3F6A05A-7FC4-654E-BE42-8EEDB41E8D34}"/>
              </a:ext>
            </a:extLst>
          </p:cNvPr>
          <p:cNvSpPr txBox="1"/>
          <p:nvPr userDrawn="1"/>
        </p:nvSpPr>
        <p:spPr>
          <a:xfrm>
            <a:off x="1941342" y="1209822"/>
            <a:ext cx="184731"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362216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e texto sin títul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55EE5C6-969D-7F40-8EDE-6E291E9A60D5}"/>
              </a:ext>
            </a:extLst>
          </p:cNvPr>
          <p:cNvSpPr>
            <a:spLocks noGrp="1"/>
          </p:cNvSpPr>
          <p:nvPr>
            <p:ph idx="1" hasCustomPrompt="1"/>
          </p:nvPr>
        </p:nvSpPr>
        <p:spPr>
          <a:xfrm>
            <a:off x="838200" y="534572"/>
            <a:ext cx="10515600" cy="5078438"/>
          </a:xfrm>
        </p:spPr>
        <p:txBody>
          <a:bodyPr/>
          <a:lstStyle>
            <a:lvl1pPr marL="0" indent="0">
              <a:buClr>
                <a:srgbClr val="FACD03"/>
              </a:buClr>
              <a:buNone/>
              <a:defRPr/>
            </a:lvl1pPr>
            <a:lvl2pPr>
              <a:buClr>
                <a:srgbClr val="42BAC3"/>
              </a:buClr>
              <a:defRPr/>
            </a:lvl2pPr>
            <a:lvl3pPr>
              <a:buClr>
                <a:srgbClr val="42BAC3"/>
              </a:buClr>
              <a:defRPr/>
            </a:lvl3pPr>
            <a:lvl4pPr>
              <a:buClr>
                <a:srgbClr val="42BAC3"/>
              </a:buClr>
              <a:defRPr/>
            </a:lvl4pPr>
            <a:lvl5pPr>
              <a:buClr>
                <a:srgbClr val="42BAC3"/>
              </a:buClr>
              <a:defRPr/>
            </a:lvl5pPr>
          </a:lstStyle>
          <a:p>
            <a:pPr lvl="0"/>
            <a:r>
              <a:rPr lang="es-ES" dirty="0"/>
              <a:t>Cuadro de texto</a:t>
            </a:r>
          </a:p>
        </p:txBody>
      </p:sp>
      <p:sp>
        <p:nvSpPr>
          <p:cNvPr id="12" name="Rectángulo 11">
            <a:extLst>
              <a:ext uri="{FF2B5EF4-FFF2-40B4-BE49-F238E27FC236}">
                <a16:creationId xmlns:a16="http://schemas.microsoft.com/office/drawing/2014/main" id="{7D060110-1A00-0D42-80E0-F4E58D8A5BF2}"/>
              </a:ext>
            </a:extLst>
          </p:cNvPr>
          <p:cNvSpPr/>
          <p:nvPr userDrawn="1"/>
        </p:nvSpPr>
        <p:spPr>
          <a:xfrm>
            <a:off x="-1" y="6026727"/>
            <a:ext cx="12192001" cy="831273"/>
          </a:xfrm>
          <a:prstGeom prst="rect">
            <a:avLst/>
          </a:prstGeom>
          <a:solidFill>
            <a:srgbClr val="42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4" name="Imagen 13">
            <a:extLst>
              <a:ext uri="{FF2B5EF4-FFF2-40B4-BE49-F238E27FC236}">
                <a16:creationId xmlns:a16="http://schemas.microsoft.com/office/drawing/2014/main" id="{3F65413A-98FF-8947-88F7-D7D1861638B6}"/>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15" name="Conector recto 14">
            <a:extLst>
              <a:ext uri="{FF2B5EF4-FFF2-40B4-BE49-F238E27FC236}">
                <a16:creationId xmlns:a16="http://schemas.microsoft.com/office/drawing/2014/main" id="{E3E69B8B-4EDC-9E42-A416-A11CB021F642}"/>
              </a:ext>
            </a:extLst>
          </p:cNvPr>
          <p:cNvCxnSpPr/>
          <p:nvPr userDrawn="1"/>
        </p:nvCxnSpPr>
        <p:spPr>
          <a:xfrm>
            <a:off x="2828080" y="6228269"/>
            <a:ext cx="0" cy="449913"/>
          </a:xfrm>
          <a:prstGeom prst="line">
            <a:avLst/>
          </a:prstGeom>
          <a:ln w="38100">
            <a:solidFill>
              <a:srgbClr val="FACD03"/>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6465999-A27F-4E44-BC2F-2C438016904C}"/>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spTree>
    <p:extLst>
      <p:ext uri="{BB962C8B-B14F-4D97-AF65-F5344CB8AC3E}">
        <p14:creationId xmlns:p14="http://schemas.microsoft.com/office/powerpoint/2010/main" val="151570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en blanc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B4CBB-327C-5A45-82BC-7EFDBBEF60EA}"/>
              </a:ext>
            </a:extLst>
          </p:cNvPr>
          <p:cNvSpPr>
            <a:spLocks noGrp="1"/>
          </p:cNvSpPr>
          <p:nvPr>
            <p:ph type="title" hasCustomPrompt="1"/>
          </p:nvPr>
        </p:nvSpPr>
        <p:spPr>
          <a:xfrm>
            <a:off x="838200" y="365125"/>
            <a:ext cx="10515600" cy="1325563"/>
          </a:xfrm>
          <a:prstGeom prst="rect">
            <a:avLst/>
          </a:prstGeom>
        </p:spPr>
        <p:txBody>
          <a:bodyPr anchor="ctr"/>
          <a:lstStyle/>
          <a:p>
            <a:r>
              <a:rPr lang="es-ES" dirty="0"/>
              <a:t>Diapositiva en blanco con título</a:t>
            </a:r>
          </a:p>
        </p:txBody>
      </p:sp>
      <p:sp>
        <p:nvSpPr>
          <p:cNvPr id="12" name="Rectángulo 11">
            <a:extLst>
              <a:ext uri="{FF2B5EF4-FFF2-40B4-BE49-F238E27FC236}">
                <a16:creationId xmlns:a16="http://schemas.microsoft.com/office/drawing/2014/main" id="{7D060110-1A00-0D42-80E0-F4E58D8A5BF2}"/>
              </a:ext>
            </a:extLst>
          </p:cNvPr>
          <p:cNvSpPr/>
          <p:nvPr userDrawn="1"/>
        </p:nvSpPr>
        <p:spPr>
          <a:xfrm>
            <a:off x="-1" y="6026727"/>
            <a:ext cx="12192001" cy="831273"/>
          </a:xfrm>
          <a:prstGeom prst="rect">
            <a:avLst/>
          </a:prstGeom>
          <a:solidFill>
            <a:srgbClr val="42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4" name="Imagen 13">
            <a:extLst>
              <a:ext uri="{FF2B5EF4-FFF2-40B4-BE49-F238E27FC236}">
                <a16:creationId xmlns:a16="http://schemas.microsoft.com/office/drawing/2014/main" id="{3F65413A-98FF-8947-88F7-D7D1861638B6}"/>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15" name="Conector recto 14">
            <a:extLst>
              <a:ext uri="{FF2B5EF4-FFF2-40B4-BE49-F238E27FC236}">
                <a16:creationId xmlns:a16="http://schemas.microsoft.com/office/drawing/2014/main" id="{E3E69B8B-4EDC-9E42-A416-A11CB021F642}"/>
              </a:ext>
            </a:extLst>
          </p:cNvPr>
          <p:cNvCxnSpPr/>
          <p:nvPr userDrawn="1"/>
        </p:nvCxnSpPr>
        <p:spPr>
          <a:xfrm>
            <a:off x="2828080" y="6228269"/>
            <a:ext cx="0" cy="449913"/>
          </a:xfrm>
          <a:prstGeom prst="line">
            <a:avLst/>
          </a:prstGeom>
          <a:ln w="38100">
            <a:solidFill>
              <a:srgbClr val="FACD03"/>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6465999-A27F-4E44-BC2F-2C438016904C}"/>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cxnSp>
        <p:nvCxnSpPr>
          <p:cNvPr id="17" name="Conector recto 16">
            <a:extLst>
              <a:ext uri="{FF2B5EF4-FFF2-40B4-BE49-F238E27FC236}">
                <a16:creationId xmlns:a16="http://schemas.microsoft.com/office/drawing/2014/main" id="{2EAB3390-B606-6F41-B318-1EF51FEBCE37}"/>
              </a:ext>
            </a:extLst>
          </p:cNvPr>
          <p:cNvCxnSpPr>
            <a:cxnSpLocks/>
          </p:cNvCxnSpPr>
          <p:nvPr userDrawn="1"/>
        </p:nvCxnSpPr>
        <p:spPr>
          <a:xfrm>
            <a:off x="838200" y="1705009"/>
            <a:ext cx="5815818" cy="0"/>
          </a:xfrm>
          <a:prstGeom prst="line">
            <a:avLst/>
          </a:prstGeom>
          <a:ln w="76200">
            <a:solidFill>
              <a:srgbClr val="FACD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61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en blanco sin título">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7D060110-1A00-0D42-80E0-F4E58D8A5BF2}"/>
              </a:ext>
            </a:extLst>
          </p:cNvPr>
          <p:cNvSpPr/>
          <p:nvPr userDrawn="1"/>
        </p:nvSpPr>
        <p:spPr>
          <a:xfrm>
            <a:off x="-1" y="6026727"/>
            <a:ext cx="12192001" cy="831273"/>
          </a:xfrm>
          <a:prstGeom prst="rect">
            <a:avLst/>
          </a:prstGeom>
          <a:solidFill>
            <a:srgbClr val="42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4" name="Imagen 13">
            <a:extLst>
              <a:ext uri="{FF2B5EF4-FFF2-40B4-BE49-F238E27FC236}">
                <a16:creationId xmlns:a16="http://schemas.microsoft.com/office/drawing/2014/main" id="{3F65413A-98FF-8947-88F7-D7D1861638B6}"/>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15" name="Conector recto 14">
            <a:extLst>
              <a:ext uri="{FF2B5EF4-FFF2-40B4-BE49-F238E27FC236}">
                <a16:creationId xmlns:a16="http://schemas.microsoft.com/office/drawing/2014/main" id="{E3E69B8B-4EDC-9E42-A416-A11CB021F642}"/>
              </a:ext>
            </a:extLst>
          </p:cNvPr>
          <p:cNvCxnSpPr/>
          <p:nvPr userDrawn="1"/>
        </p:nvCxnSpPr>
        <p:spPr>
          <a:xfrm>
            <a:off x="2828080" y="6228269"/>
            <a:ext cx="0" cy="449913"/>
          </a:xfrm>
          <a:prstGeom prst="line">
            <a:avLst/>
          </a:prstGeom>
          <a:ln w="38100">
            <a:solidFill>
              <a:srgbClr val="FACD03"/>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6465999-A27F-4E44-BC2F-2C438016904C}"/>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spTree>
    <p:extLst>
      <p:ext uri="{BB962C8B-B14F-4D97-AF65-F5344CB8AC3E}">
        <p14:creationId xmlns:p14="http://schemas.microsoft.com/office/powerpoint/2010/main" val="334553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para texto y fo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B4CBB-327C-5A45-82BC-7EFDBBEF60EA}"/>
              </a:ext>
            </a:extLst>
          </p:cNvPr>
          <p:cNvSpPr>
            <a:spLocks noGrp="1"/>
          </p:cNvSpPr>
          <p:nvPr>
            <p:ph type="title" hasCustomPrompt="1"/>
          </p:nvPr>
        </p:nvSpPr>
        <p:spPr>
          <a:xfrm>
            <a:off x="838200" y="365125"/>
            <a:ext cx="10515600" cy="1325563"/>
          </a:xfrm>
          <a:prstGeom prst="rect">
            <a:avLst/>
          </a:prstGeom>
        </p:spPr>
        <p:txBody>
          <a:bodyPr anchor="ctr"/>
          <a:lstStyle/>
          <a:p>
            <a:r>
              <a:rPr lang="es-ES" dirty="0"/>
              <a:t>Diapositiva para texto e imagen </a:t>
            </a:r>
          </a:p>
        </p:txBody>
      </p:sp>
      <p:sp>
        <p:nvSpPr>
          <p:cNvPr id="12" name="Rectángulo 11">
            <a:extLst>
              <a:ext uri="{FF2B5EF4-FFF2-40B4-BE49-F238E27FC236}">
                <a16:creationId xmlns:a16="http://schemas.microsoft.com/office/drawing/2014/main" id="{7D060110-1A00-0D42-80E0-F4E58D8A5BF2}"/>
              </a:ext>
            </a:extLst>
          </p:cNvPr>
          <p:cNvSpPr/>
          <p:nvPr userDrawn="1"/>
        </p:nvSpPr>
        <p:spPr>
          <a:xfrm>
            <a:off x="-1" y="6026727"/>
            <a:ext cx="12192001" cy="831273"/>
          </a:xfrm>
          <a:prstGeom prst="rect">
            <a:avLst/>
          </a:prstGeom>
          <a:solidFill>
            <a:srgbClr val="42B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i="0" dirty="0">
              <a:latin typeface="Action Sans" pitchFamily="2" charset="77"/>
            </a:endParaRPr>
          </a:p>
        </p:txBody>
      </p:sp>
      <p:pic>
        <p:nvPicPr>
          <p:cNvPr id="14" name="Imagen 13">
            <a:extLst>
              <a:ext uri="{FF2B5EF4-FFF2-40B4-BE49-F238E27FC236}">
                <a16:creationId xmlns:a16="http://schemas.microsoft.com/office/drawing/2014/main" id="{3F65413A-98FF-8947-88F7-D7D1861638B6}"/>
              </a:ext>
            </a:extLst>
          </p:cNvPr>
          <p:cNvPicPr>
            <a:picLocks noChangeAspect="1"/>
          </p:cNvPicPr>
          <p:nvPr userDrawn="1"/>
        </p:nvPicPr>
        <p:blipFill>
          <a:blip r:embed="rId2"/>
          <a:stretch>
            <a:fillRect/>
          </a:stretch>
        </p:blipFill>
        <p:spPr>
          <a:xfrm>
            <a:off x="671367" y="6193545"/>
            <a:ext cx="1905578" cy="534700"/>
          </a:xfrm>
          <a:prstGeom prst="rect">
            <a:avLst/>
          </a:prstGeom>
        </p:spPr>
      </p:pic>
      <p:cxnSp>
        <p:nvCxnSpPr>
          <p:cNvPr id="15" name="Conector recto 14">
            <a:extLst>
              <a:ext uri="{FF2B5EF4-FFF2-40B4-BE49-F238E27FC236}">
                <a16:creationId xmlns:a16="http://schemas.microsoft.com/office/drawing/2014/main" id="{E3E69B8B-4EDC-9E42-A416-A11CB021F642}"/>
              </a:ext>
            </a:extLst>
          </p:cNvPr>
          <p:cNvCxnSpPr/>
          <p:nvPr userDrawn="1"/>
        </p:nvCxnSpPr>
        <p:spPr>
          <a:xfrm>
            <a:off x="2828080" y="6228269"/>
            <a:ext cx="0" cy="449913"/>
          </a:xfrm>
          <a:prstGeom prst="line">
            <a:avLst/>
          </a:prstGeom>
          <a:ln w="38100">
            <a:solidFill>
              <a:srgbClr val="FACD03"/>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6465999-A27F-4E44-BC2F-2C438016904C}"/>
              </a:ext>
            </a:extLst>
          </p:cNvPr>
          <p:cNvSpPr txBox="1"/>
          <p:nvPr userDrawn="1"/>
        </p:nvSpPr>
        <p:spPr>
          <a:xfrm>
            <a:off x="3047999" y="6257697"/>
            <a:ext cx="3658374" cy="369332"/>
          </a:xfrm>
          <a:prstGeom prst="rect">
            <a:avLst/>
          </a:prstGeom>
          <a:noFill/>
        </p:spPr>
        <p:txBody>
          <a:bodyPr wrap="none" rtlCol="0" anchor="ctr">
            <a:spAutoFit/>
          </a:bodyPr>
          <a:lstStyle/>
          <a:p>
            <a:r>
              <a:rPr lang="es-ES" dirty="0">
                <a:solidFill>
                  <a:schemeClr val="bg1"/>
                </a:solidFill>
                <a:latin typeface="Action Sans" pitchFamily="2" charset="77"/>
              </a:rPr>
              <a:t>Máster en el Espectro del Autismo</a:t>
            </a:r>
          </a:p>
        </p:txBody>
      </p:sp>
      <p:cxnSp>
        <p:nvCxnSpPr>
          <p:cNvPr id="17" name="Conector recto 16">
            <a:extLst>
              <a:ext uri="{FF2B5EF4-FFF2-40B4-BE49-F238E27FC236}">
                <a16:creationId xmlns:a16="http://schemas.microsoft.com/office/drawing/2014/main" id="{2EAB3390-B606-6F41-B318-1EF51FEBCE37}"/>
              </a:ext>
            </a:extLst>
          </p:cNvPr>
          <p:cNvCxnSpPr>
            <a:cxnSpLocks/>
          </p:cNvCxnSpPr>
          <p:nvPr userDrawn="1"/>
        </p:nvCxnSpPr>
        <p:spPr>
          <a:xfrm>
            <a:off x="838200" y="1705009"/>
            <a:ext cx="5815818" cy="0"/>
          </a:xfrm>
          <a:prstGeom prst="line">
            <a:avLst/>
          </a:prstGeom>
          <a:ln w="76200">
            <a:solidFill>
              <a:srgbClr val="FACD03"/>
            </a:solidFill>
          </a:ln>
        </p:spPr>
        <p:style>
          <a:lnRef idx="1">
            <a:schemeClr val="accent1"/>
          </a:lnRef>
          <a:fillRef idx="0">
            <a:schemeClr val="accent1"/>
          </a:fillRef>
          <a:effectRef idx="0">
            <a:schemeClr val="accent1"/>
          </a:effectRef>
          <a:fontRef idx="minor">
            <a:schemeClr val="tx1"/>
          </a:fontRef>
        </p:style>
      </p:cxnSp>
      <p:sp>
        <p:nvSpPr>
          <p:cNvPr id="10" name="Marcador de contenido 2">
            <a:extLst>
              <a:ext uri="{FF2B5EF4-FFF2-40B4-BE49-F238E27FC236}">
                <a16:creationId xmlns:a16="http://schemas.microsoft.com/office/drawing/2014/main" id="{6667F82D-DEEC-6145-9D74-5584B7094AB6}"/>
              </a:ext>
            </a:extLst>
          </p:cNvPr>
          <p:cNvSpPr>
            <a:spLocks noGrp="1"/>
          </p:cNvSpPr>
          <p:nvPr>
            <p:ph idx="1" hasCustomPrompt="1"/>
          </p:nvPr>
        </p:nvSpPr>
        <p:spPr>
          <a:xfrm>
            <a:off x="838200" y="2039815"/>
            <a:ext cx="6040902" cy="3643525"/>
          </a:xfrm>
        </p:spPr>
        <p:txBody>
          <a:bodyPr/>
          <a:lstStyle>
            <a:lvl1pPr marL="0" indent="0">
              <a:buClr>
                <a:srgbClr val="FACD03"/>
              </a:buClr>
              <a:buNone/>
              <a:defRPr/>
            </a:lvl1pPr>
            <a:lvl2pPr>
              <a:buClr>
                <a:srgbClr val="42BAC3"/>
              </a:buClr>
              <a:defRPr/>
            </a:lvl2pPr>
            <a:lvl3pPr>
              <a:buClr>
                <a:srgbClr val="42BAC3"/>
              </a:buClr>
              <a:defRPr/>
            </a:lvl3pPr>
            <a:lvl4pPr>
              <a:buClr>
                <a:srgbClr val="42BAC3"/>
              </a:buClr>
              <a:defRPr/>
            </a:lvl4pPr>
            <a:lvl5pPr>
              <a:buClr>
                <a:srgbClr val="42BAC3"/>
              </a:buClr>
              <a:defRPr/>
            </a:lvl5pPr>
          </a:lstStyle>
          <a:p>
            <a:pPr lvl="0"/>
            <a:r>
              <a:rPr lang="es-ES" dirty="0"/>
              <a:t>Cuadro de texto</a:t>
            </a:r>
          </a:p>
        </p:txBody>
      </p:sp>
    </p:spTree>
    <p:extLst>
      <p:ext uri="{BB962C8B-B14F-4D97-AF65-F5344CB8AC3E}">
        <p14:creationId xmlns:p14="http://schemas.microsoft.com/office/powerpoint/2010/main" val="4101226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96970CF-0C94-6140-ADA1-BF423A8F4D36}"/>
              </a:ext>
            </a:extLst>
          </p:cNvPr>
          <p:cNvSpPr>
            <a:spLocks noGrp="1"/>
          </p:cNvSpPr>
          <p:nvPr>
            <p:ph type="body" idx="1"/>
          </p:nvPr>
        </p:nvSpPr>
        <p:spPr>
          <a:xfrm>
            <a:off x="838200" y="1825625"/>
            <a:ext cx="10515600" cy="3801452"/>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42878070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5" r:id="rId3"/>
    <p:sldLayoutId id="2147483651" r:id="rId4"/>
    <p:sldLayoutId id="2147483650" r:id="rId5"/>
    <p:sldLayoutId id="2147483663" r:id="rId6"/>
    <p:sldLayoutId id="2147483660" r:id="rId7"/>
    <p:sldLayoutId id="2147483661" r:id="rId8"/>
    <p:sldLayoutId id="2147483664" r:id="rId9"/>
  </p:sldLayoutIdLst>
  <p:txStyles>
    <p:titleStyle>
      <a:lvl1pPr algn="l" defTabSz="914400" rtl="0" eaLnBrk="1" latinLnBrk="0" hangingPunct="1">
        <a:lnSpc>
          <a:spcPct val="90000"/>
        </a:lnSpc>
        <a:spcBef>
          <a:spcPct val="0"/>
        </a:spcBef>
        <a:buNone/>
        <a:defRPr sz="4400" b="0" i="0" kern="1200">
          <a:solidFill>
            <a:schemeClr val="tx1"/>
          </a:solidFill>
          <a:latin typeface="Action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ction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ction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ction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tion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tion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www.ncbi.nlm.nih.gov/pubmed/15251877" TargetMode="External"/><Relationship Id="rId3" Type="http://schemas.openxmlformats.org/officeDocument/2006/relationships/diagramLayout" Target="../diagrams/layout2.xml"/><Relationship Id="rId7" Type="http://schemas.openxmlformats.org/officeDocument/2006/relationships/hyperlink" Target="http://dx.doi.org/10.1196/annals.1308.009" TargetMode="Externa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5.xml"/><Relationship Id="rId1" Type="http://schemas.openxmlformats.org/officeDocument/2006/relationships/video" Target="https://www.youtube.com/embed/sR9qqWgvq20?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video" Target="https://www.youtube.com/embed/IPBpZNiV1GE?feature=oembe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5.xml"/><Relationship Id="rId1" Type="http://schemas.openxmlformats.org/officeDocument/2006/relationships/video" Target="https://www.youtube.com/embed/4L1fnspAoBU?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www.instagram.com/reel/CrgJfa6gV0-/?utm_source=ig_web_copy_link"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ncbi.nlm.nih.gov/pmc/articles/PMC6794557/"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lamenteesmaravillosa.com/comunicacion-intima-clave-relaciones-profundas/" TargetMode="External"/><Relationship Id="rId2" Type="http://schemas.openxmlformats.org/officeDocument/2006/relationships/hyperlink" Target="https://mejorconsalud.as.com/10-beneficios-de-un-abrazo-para-nuestra-salud/" TargetMode="Externa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video" Target="https://www.youtube.com/embed/WtUTktxNl3Q?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video" Target="https://www.youtube.com/embed/uUybVBUTKgU?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instagram.com/reel/Coo5lO_gIXh/?utm_source=ig_web_copy_link"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video" Target="https://www.youtube.com/embed/sJwCC6accVE?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5.xml"/><Relationship Id="rId1" Type="http://schemas.openxmlformats.org/officeDocument/2006/relationships/video" Target="https://www.youtube.com/embed/B5KnJ6e8ADM?start=740&amp;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5.xml"/><Relationship Id="rId1" Type="http://schemas.openxmlformats.org/officeDocument/2006/relationships/video" Target="https://www.youtube.com/embed/V7hQ0b4LORg?start=156&amp;feature=oembed"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ideo" Target="https://www.youtube.com/embed/xB1ELMKwlCI?feature=oembed"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5.xml"/><Relationship Id="rId1" Type="http://schemas.openxmlformats.org/officeDocument/2006/relationships/video" Target="https://www.youtube.com/embed/ytALfhETu1U?feature=oembed"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5.xml"/><Relationship Id="rId1" Type="http://schemas.openxmlformats.org/officeDocument/2006/relationships/video" Target="https://www.youtube.com/embed/hDZO_3z0rQ8?feature=oembed" TargetMode="Externa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9.jp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0.png"/><Relationship Id="rId2" Type="http://schemas.openxmlformats.org/officeDocument/2006/relationships/image" Target="../media/image59.jp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jp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customXml" Target="../ink/ink1.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pixabay.com/es/signo-de-interrogaci%C3%B3n-pregunta-434153/"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79.jpe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customXml" Target="../ink/ink3.xm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customXml" Target="../ink/ink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6.xml"/><Relationship Id="rId1" Type="http://schemas.openxmlformats.org/officeDocument/2006/relationships/video" Target="https://www.youtube.com/embed/8363PzPsSTk?feature=oembed"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6.xml"/><Relationship Id="rId1" Type="http://schemas.openxmlformats.org/officeDocument/2006/relationships/video" Target="https://www.youtube.com/embed/JjpfGMX0H4Q?feature=oembed"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6.xml"/><Relationship Id="rId1" Type="http://schemas.openxmlformats.org/officeDocument/2006/relationships/video" Target="https://www.youtube.com/embed/d9HWVlrY4mo?start=745&amp;feature=oembed"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hyperlink" Target="https://doi.org/10.1007/s10803-015-2529-z" TargetMode="Externa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8" Type="http://schemas.openxmlformats.org/officeDocument/2006/relationships/hyperlink" Target="https://www.plenainclusion.org/sites/default/files/libro_saludmental.pdf" TargetMode="External"/><Relationship Id="rId3" Type="http://schemas.openxmlformats.org/officeDocument/2006/relationships/hyperlink" Target="https://fundacioneriklovaas.org/diagnostico-sintomas-autismo/signos-y-sintomas-de-autismo/signos-de-autismo-en-adolescentes" TargetMode="External"/><Relationship Id="rId7" Type="http://schemas.openxmlformats.org/officeDocument/2006/relationships/hyperlink" Target="https://www.autismspeaks.org/sites/default/files/manual-de-conductas-desafiantes.pdf" TargetMode="External"/><Relationship Id="rId2" Type="http://schemas.openxmlformats.org/officeDocument/2006/relationships/hyperlink" Target="https://www.neuropediatriaytdah.com/trastorno-del-espectro-autista-tea-en-jovenes-y-adultos/" TargetMode="External"/><Relationship Id="rId1" Type="http://schemas.openxmlformats.org/officeDocument/2006/relationships/slideLayout" Target="../slideLayouts/slideLayout5.xml"/><Relationship Id="rId6" Type="http://schemas.openxmlformats.org/officeDocument/2006/relationships/hyperlink" Target="https://www.fundacionconectea.org/2021/07/07/la-participacion-social-de-las-personas-con-autismo/" TargetMode="External"/><Relationship Id="rId5" Type="http://schemas.openxmlformats.org/officeDocument/2006/relationships/hyperlink" Target="https://faros.hsjdbcn.org/es/articulo/adolescente-trastorno-espectro-autismo" TargetMode="External"/><Relationship Id="rId4" Type="http://schemas.openxmlformats.org/officeDocument/2006/relationships/hyperlink" Target="https://www.etapainfantil.com/autismo-adolescentes-adultos"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FA1B9-AC7D-7D49-BEC5-966FCEB3F5FB}"/>
              </a:ext>
            </a:extLst>
          </p:cNvPr>
          <p:cNvSpPr>
            <a:spLocks noGrp="1"/>
          </p:cNvSpPr>
          <p:nvPr>
            <p:ph type="ctrTitle"/>
          </p:nvPr>
        </p:nvSpPr>
        <p:spPr/>
        <p:txBody>
          <a:bodyPr/>
          <a:lstStyle/>
          <a:p>
            <a:r>
              <a:rPr lang="es-ES" dirty="0"/>
              <a:t>Módulo X</a:t>
            </a:r>
          </a:p>
        </p:txBody>
      </p:sp>
      <p:sp>
        <p:nvSpPr>
          <p:cNvPr id="3" name="Subtítulo 2">
            <a:extLst>
              <a:ext uri="{FF2B5EF4-FFF2-40B4-BE49-F238E27FC236}">
                <a16:creationId xmlns:a16="http://schemas.microsoft.com/office/drawing/2014/main" id="{C39CEA77-322E-3749-8DC3-2C4FB24E7D18}"/>
              </a:ext>
            </a:extLst>
          </p:cNvPr>
          <p:cNvSpPr>
            <a:spLocks noGrp="1"/>
          </p:cNvSpPr>
          <p:nvPr>
            <p:ph type="subTitle" idx="1"/>
          </p:nvPr>
        </p:nvSpPr>
        <p:spPr/>
        <p:txBody>
          <a:bodyPr/>
          <a:lstStyle/>
          <a:p>
            <a:r>
              <a:rPr lang="es-ES" dirty="0"/>
              <a:t>Nuria Hernando García</a:t>
            </a:r>
          </a:p>
        </p:txBody>
      </p:sp>
      <p:sp>
        <p:nvSpPr>
          <p:cNvPr id="12" name="CuadroTexto 11">
            <a:extLst>
              <a:ext uri="{FF2B5EF4-FFF2-40B4-BE49-F238E27FC236}">
                <a16:creationId xmlns:a16="http://schemas.microsoft.com/office/drawing/2014/main" id="{205AAA14-E06E-4A6C-8B71-6DC75A18C877}"/>
              </a:ext>
            </a:extLst>
          </p:cNvPr>
          <p:cNvSpPr txBox="1"/>
          <p:nvPr/>
        </p:nvSpPr>
        <p:spPr>
          <a:xfrm>
            <a:off x="1211580" y="2074024"/>
            <a:ext cx="9081600" cy="1938992"/>
          </a:xfrm>
          <a:prstGeom prst="rect">
            <a:avLst/>
          </a:prstGeom>
          <a:noFill/>
          <a:ln>
            <a:noFill/>
          </a:ln>
        </p:spPr>
        <p:txBody>
          <a:bodyPr wrap="square" rtlCol="0">
            <a:spAutoFit/>
          </a:bodyPr>
          <a:lstStyle/>
          <a:p>
            <a:pPr algn="ctr"/>
            <a:r>
              <a:rPr lang="es-ES" sz="6000" b="1" dirty="0">
                <a:solidFill>
                  <a:srgbClr val="084289"/>
                </a:solidFill>
                <a:latin typeface="Trebuchet MS" panose="020B0603020202020204" pitchFamily="34" charset="0"/>
              </a:rPr>
              <a:t>Adolescencia: </a:t>
            </a:r>
          </a:p>
          <a:p>
            <a:pPr algn="ctr"/>
            <a:r>
              <a:rPr lang="es-ES" sz="6000" b="1" dirty="0">
                <a:solidFill>
                  <a:srgbClr val="084289"/>
                </a:solidFill>
                <a:latin typeface="Trebuchet MS" panose="020B0603020202020204" pitchFamily="34" charset="0"/>
              </a:rPr>
              <a:t>una etapa de transición</a:t>
            </a:r>
          </a:p>
        </p:txBody>
      </p:sp>
    </p:spTree>
    <p:extLst>
      <p:ext uri="{BB962C8B-B14F-4D97-AF65-F5344CB8AC3E}">
        <p14:creationId xmlns:p14="http://schemas.microsoft.com/office/powerpoint/2010/main" val="23916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0990FD2-C4BE-19B3-006B-314830903D06}"/>
              </a:ext>
            </a:extLst>
          </p:cNvPr>
          <p:cNvSpPr txBox="1"/>
          <p:nvPr/>
        </p:nvSpPr>
        <p:spPr>
          <a:xfrm>
            <a:off x="8239808" y="4383081"/>
            <a:ext cx="3856499" cy="830997"/>
          </a:xfrm>
          <a:prstGeom prst="rect">
            <a:avLst/>
          </a:prstGeom>
          <a:noFill/>
        </p:spPr>
        <p:txBody>
          <a:bodyPr wrap="square">
            <a:spAutoFit/>
          </a:bodyPr>
          <a:lstStyle/>
          <a:p>
            <a:pPr algn="ctr"/>
            <a:r>
              <a:rPr lang="es-ES" sz="1600" b="1" dirty="0">
                <a:solidFill>
                  <a:srgbClr val="4472C4"/>
                </a:solidFill>
                <a:latin typeface="Action Sans"/>
                <a:cs typeface="Arial" panose="020B0604020202020204" pitchFamily="34" charset="0"/>
              </a:rPr>
              <a:t>Los cambios físicos consisten, fundamentalmente, en el desarrollo de los caracteres sexuales secundarios.</a:t>
            </a:r>
          </a:p>
        </p:txBody>
      </p:sp>
      <p:sp>
        <p:nvSpPr>
          <p:cNvPr id="7" name="CuadroTexto 6">
            <a:extLst>
              <a:ext uri="{FF2B5EF4-FFF2-40B4-BE49-F238E27FC236}">
                <a16:creationId xmlns:a16="http://schemas.microsoft.com/office/drawing/2014/main" id="{BDD4E68B-99EC-3DCA-6A0F-6DE5EDC8A81B}"/>
              </a:ext>
            </a:extLst>
          </p:cNvPr>
          <p:cNvSpPr txBox="1"/>
          <p:nvPr/>
        </p:nvSpPr>
        <p:spPr>
          <a:xfrm>
            <a:off x="248228" y="1828789"/>
            <a:ext cx="11201495" cy="4232441"/>
          </a:xfrm>
          <a:prstGeom prst="rect">
            <a:avLst/>
          </a:prstGeom>
          <a:noFill/>
        </p:spPr>
        <p:txBody>
          <a:bodyPr wrap="square">
            <a:spAutoFit/>
          </a:bodyPr>
          <a:lstStyle/>
          <a:p>
            <a:pPr algn="just">
              <a:buFont typeface="Arial" panose="020B0604020202020204" pitchFamily="34" charset="0"/>
              <a:buChar char="•"/>
            </a:pPr>
            <a:r>
              <a:rPr lang="es-ES" sz="1600" b="1" dirty="0">
                <a:latin typeface="Action Sans"/>
                <a:cs typeface="Arial" panose="020B0604020202020204" pitchFamily="34" charset="0"/>
              </a:rPr>
              <a:t> En el varón:</a:t>
            </a:r>
          </a:p>
          <a:p>
            <a:pPr algn="just">
              <a:buFont typeface="Arial" panose="020B0604020202020204" pitchFamily="34" charset="0"/>
              <a:buChar char="•"/>
            </a:pPr>
            <a:endParaRPr lang="es-ES" sz="1600" dirty="0">
              <a:latin typeface="Action Sans"/>
              <a:cs typeface="Arial" panose="020B0604020202020204" pitchFamily="34" charset="0"/>
            </a:endParaRP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Aumento tamaño de los testículos y posteriormente aumento del pene.</a:t>
            </a: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Vello </a:t>
            </a:r>
            <a:r>
              <a:rPr lang="es-ES" sz="1600" dirty="0">
                <a:latin typeface="Action Sans"/>
                <a:cs typeface="Arial" panose="020B0604020202020204" pitchFamily="34" charset="0"/>
              </a:rPr>
              <a:t>más grueso y largo. Vello en las axilas, pecho, brazos, piernas y vello facial.</a:t>
            </a: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La nuez </a:t>
            </a:r>
            <a:r>
              <a:rPr lang="es-ES" sz="1600" dirty="0">
                <a:latin typeface="Action Sans"/>
                <a:cs typeface="Arial" panose="020B0604020202020204" pitchFamily="34" charset="0"/>
              </a:rPr>
              <a:t>en el cuello más desarrollada.</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Incremento de la estatura, muy rápida, conocida como "estirón".</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Incremento de peso, ganan masa muscular, y por tanto fuerza. Esqueleto más pesado.</a:t>
            </a: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Acné y olor corporal.</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Tórax y hombros más anchos.</a:t>
            </a: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Primeras eyaculaciones</a:t>
            </a:r>
            <a:r>
              <a:rPr lang="es-ES" sz="1600" dirty="0">
                <a:latin typeface="Action Sans"/>
                <a:cs typeface="Arial" panose="020B0604020202020204" pitchFamily="34" charset="0"/>
              </a:rPr>
              <a:t>.</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Índice cintura/cadera menor que la mujer.</a:t>
            </a: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Cambios de Voz</a:t>
            </a:r>
            <a:r>
              <a:rPr lang="es-ES" sz="1600" dirty="0">
                <a:latin typeface="Action Sans"/>
                <a:cs typeface="Arial" panose="020B0604020202020204" pitchFamily="34" charset="0"/>
              </a:rPr>
              <a:t>: por el crecimiento de la laringe, al principio "gallos y pitos" y luego grave, como la de los adultos.</a:t>
            </a:r>
          </a:p>
        </p:txBody>
      </p:sp>
      <p:sp>
        <p:nvSpPr>
          <p:cNvPr id="8" name="object 7">
            <a:extLst>
              <a:ext uri="{FF2B5EF4-FFF2-40B4-BE49-F238E27FC236}">
                <a16:creationId xmlns:a16="http://schemas.microsoft.com/office/drawing/2014/main" id="{123998E9-F45A-AFD6-78EE-0115D2E1C926}"/>
              </a:ext>
            </a:extLst>
          </p:cNvPr>
          <p:cNvSpPr txBox="1">
            <a:spLocks/>
          </p:cNvSpPr>
          <p:nvPr/>
        </p:nvSpPr>
        <p:spPr>
          <a:xfrm>
            <a:off x="-196090" y="579334"/>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4000" spc="-118" dirty="0">
                <a:solidFill>
                  <a:srgbClr val="3B3B3B"/>
                </a:solidFill>
                <a:latin typeface="Action Sans"/>
              </a:rPr>
              <a:t>Características propias de la etapa</a:t>
            </a:r>
            <a:endParaRPr lang="es-ES" sz="4000" dirty="0">
              <a:latin typeface="Action Sans"/>
            </a:endParaRPr>
          </a:p>
        </p:txBody>
      </p:sp>
      <p:sp>
        <p:nvSpPr>
          <p:cNvPr id="9" name="object 7">
            <a:extLst>
              <a:ext uri="{FF2B5EF4-FFF2-40B4-BE49-F238E27FC236}">
                <a16:creationId xmlns:a16="http://schemas.microsoft.com/office/drawing/2014/main" id="{21FD0372-7016-5825-DA0B-6CBB3D5B6FE1}"/>
              </a:ext>
            </a:extLst>
          </p:cNvPr>
          <p:cNvSpPr txBox="1">
            <a:spLocks/>
          </p:cNvSpPr>
          <p:nvPr/>
        </p:nvSpPr>
        <p:spPr>
          <a:xfrm>
            <a:off x="567043" y="1206393"/>
            <a:ext cx="4293704"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3000" spc="-118" dirty="0">
                <a:solidFill>
                  <a:srgbClr val="3B3B3B"/>
                </a:solidFill>
                <a:latin typeface="Action Sans"/>
              </a:rPr>
              <a:t>Cambios físicos</a:t>
            </a:r>
            <a:endParaRPr lang="es-ES" sz="3000" dirty="0">
              <a:latin typeface="Action Sans"/>
            </a:endParaRPr>
          </a:p>
        </p:txBody>
      </p:sp>
      <p:pic>
        <p:nvPicPr>
          <p:cNvPr id="2050" name="Picture 2" descr="INTELIGENCIA DOMINICANA LIBRE: Cambios físicos durante la adolescencia.">
            <a:extLst>
              <a:ext uri="{FF2B5EF4-FFF2-40B4-BE49-F238E27FC236}">
                <a16:creationId xmlns:a16="http://schemas.microsoft.com/office/drawing/2014/main" id="{5DC462C4-71E2-3F7F-73AE-3A4D67AC2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4627" y="796770"/>
            <a:ext cx="3848869" cy="32023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78598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mbIOs que se ven y se sIenten">
            <a:extLst>
              <a:ext uri="{FF2B5EF4-FFF2-40B4-BE49-F238E27FC236}">
                <a16:creationId xmlns:a16="http://schemas.microsoft.com/office/drawing/2014/main" id="{AD81C125-F924-1C1C-F39B-0AE571F43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162" y="270309"/>
            <a:ext cx="2487836" cy="32915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uadroTexto 2">
            <a:extLst>
              <a:ext uri="{FF2B5EF4-FFF2-40B4-BE49-F238E27FC236}">
                <a16:creationId xmlns:a16="http://schemas.microsoft.com/office/drawing/2014/main" id="{7ECC8C09-C454-A4C1-B741-1E98156293B2}"/>
              </a:ext>
            </a:extLst>
          </p:cNvPr>
          <p:cNvSpPr txBox="1"/>
          <p:nvPr/>
        </p:nvSpPr>
        <p:spPr>
          <a:xfrm>
            <a:off x="305002" y="1765825"/>
            <a:ext cx="9111489" cy="4601773"/>
          </a:xfrm>
          <a:prstGeom prst="rect">
            <a:avLst/>
          </a:prstGeom>
          <a:noFill/>
        </p:spPr>
        <p:txBody>
          <a:bodyPr wrap="square">
            <a:spAutoFit/>
          </a:bodyPr>
          <a:lstStyle/>
          <a:p>
            <a:pPr algn="just">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En la mujer:</a:t>
            </a:r>
          </a:p>
          <a:p>
            <a:pPr algn="just">
              <a:buFont typeface="Arial" panose="020B0604020202020204" pitchFamily="34" charset="0"/>
              <a:buChar char="•"/>
            </a:pPr>
            <a:endParaRPr lang="es-ES" sz="1600" dirty="0">
              <a:latin typeface="Action Sans"/>
              <a:cs typeface="Arial" panose="020B0604020202020204" pitchFamily="34" charset="0"/>
            </a:endParaRP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Senos </a:t>
            </a:r>
            <a:r>
              <a:rPr lang="es-ES" sz="1600" dirty="0">
                <a:latin typeface="Action Sans"/>
                <a:cs typeface="Arial" panose="020B0604020202020204" pitchFamily="34" charset="0"/>
              </a:rPr>
              <a:t>más desarrollados, comienza como un bulto, conocido como "botón mamario" molesto y asimétrico. Posteriormente aparecen cambios en el pezón y en la areola, y por último las mamas se acaban igualando.</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Incremento del peso, acumulan grasa en las caderas y muslos, haciéndolos más anchos.</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En el crecimiento, su pico de máxima velocidad de crecimiento es menor que en los varones y suele ser al inicio de la pubertad. A partir de aquí la velocidad de crecimiento disminuye, pero todavía continuarán creciendo durante uno o dos años más.</a:t>
            </a: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Acné y olor corporal</a:t>
            </a:r>
            <a:r>
              <a:rPr lang="es-ES" sz="1600" dirty="0">
                <a:latin typeface="Action Sans"/>
                <a:cs typeface="Arial" panose="020B0604020202020204" pitchFamily="34" charset="0"/>
              </a:rPr>
              <a:t>.</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Menor vello que los hombres.</a:t>
            </a:r>
          </a:p>
          <a:p>
            <a:pPr marL="371475" lvl="1" indent="-142875" algn="just">
              <a:lnSpc>
                <a:spcPct val="150000"/>
              </a:lnSpc>
              <a:buFont typeface="Arial" panose="020B0604020202020204" pitchFamily="34" charset="0"/>
              <a:buChar char="•"/>
            </a:pPr>
            <a:r>
              <a:rPr lang="es-ES" sz="1600" dirty="0">
                <a:highlight>
                  <a:srgbClr val="FFFF00"/>
                </a:highlight>
                <a:latin typeface="Action Sans"/>
                <a:cs typeface="Arial" panose="020B0604020202020204" pitchFamily="34" charset="0"/>
              </a:rPr>
              <a:t>Primera menstruación o menarquia</a:t>
            </a:r>
          </a:p>
          <a:p>
            <a:pPr marL="371475" lvl="1" indent="-142875" algn="just">
              <a:lnSpc>
                <a:spcPct val="150000"/>
              </a:lnSpc>
              <a:buFont typeface="Arial" panose="020B0604020202020204" pitchFamily="34" charset="0"/>
              <a:buChar char="•"/>
            </a:pPr>
            <a:r>
              <a:rPr lang="es-ES" sz="1600" dirty="0">
                <a:latin typeface="Action Sans"/>
                <a:cs typeface="Arial" panose="020B0604020202020204" pitchFamily="34" charset="0"/>
              </a:rPr>
              <a:t>Voz aguda.</a:t>
            </a:r>
          </a:p>
        </p:txBody>
      </p:sp>
      <p:sp>
        <p:nvSpPr>
          <p:cNvPr id="7" name="object 7">
            <a:extLst>
              <a:ext uri="{FF2B5EF4-FFF2-40B4-BE49-F238E27FC236}">
                <a16:creationId xmlns:a16="http://schemas.microsoft.com/office/drawing/2014/main" id="{C290434F-18F3-2554-C217-9BB7A751D394}"/>
              </a:ext>
            </a:extLst>
          </p:cNvPr>
          <p:cNvSpPr txBox="1">
            <a:spLocks/>
          </p:cNvSpPr>
          <p:nvPr/>
        </p:nvSpPr>
        <p:spPr>
          <a:xfrm>
            <a:off x="-196090" y="579334"/>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4000" spc="-118" dirty="0">
                <a:solidFill>
                  <a:srgbClr val="3B3B3B"/>
                </a:solidFill>
                <a:latin typeface="Action Sans"/>
              </a:rPr>
              <a:t>Características propias de la etapa</a:t>
            </a:r>
            <a:endParaRPr lang="es-ES" sz="4000" dirty="0">
              <a:latin typeface="Action Sans"/>
            </a:endParaRPr>
          </a:p>
        </p:txBody>
      </p:sp>
      <p:sp>
        <p:nvSpPr>
          <p:cNvPr id="10" name="object 7">
            <a:extLst>
              <a:ext uri="{FF2B5EF4-FFF2-40B4-BE49-F238E27FC236}">
                <a16:creationId xmlns:a16="http://schemas.microsoft.com/office/drawing/2014/main" id="{3920E449-50A9-73C0-0553-D29FF99CF298}"/>
              </a:ext>
            </a:extLst>
          </p:cNvPr>
          <p:cNvSpPr txBox="1">
            <a:spLocks/>
          </p:cNvSpPr>
          <p:nvPr/>
        </p:nvSpPr>
        <p:spPr>
          <a:xfrm>
            <a:off x="567043" y="1206393"/>
            <a:ext cx="4293704"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3000" spc="-118" dirty="0">
                <a:solidFill>
                  <a:srgbClr val="3B3B3B"/>
                </a:solidFill>
                <a:latin typeface="Action Sans"/>
              </a:rPr>
              <a:t>Cambios físicos</a:t>
            </a:r>
            <a:endParaRPr lang="es-ES" sz="3000" dirty="0">
              <a:latin typeface="Action Sans"/>
            </a:endParaRPr>
          </a:p>
        </p:txBody>
      </p:sp>
    </p:spTree>
    <p:extLst>
      <p:ext uri="{BB962C8B-B14F-4D97-AF65-F5344CB8AC3E}">
        <p14:creationId xmlns:p14="http://schemas.microsoft.com/office/powerpoint/2010/main" val="51938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1E229-3302-C519-F8DD-AE79A9505F1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0615632-09DE-A077-4E75-1355D0EC7C73}"/>
              </a:ext>
            </a:extLst>
          </p:cNvPr>
          <p:cNvSpPr>
            <a:spLocks noGrp="1"/>
          </p:cNvSpPr>
          <p:nvPr>
            <p:ph type="title"/>
          </p:nvPr>
        </p:nvSpPr>
        <p:spPr/>
        <p:txBody>
          <a:bodyPr/>
          <a:lstStyle/>
          <a:p>
            <a:r>
              <a:rPr lang="es-ES" dirty="0"/>
              <a:t>Características propias de la etapa</a:t>
            </a:r>
          </a:p>
        </p:txBody>
      </p:sp>
      <p:sp>
        <p:nvSpPr>
          <p:cNvPr id="5" name="Marcador de texto 4">
            <a:extLst>
              <a:ext uri="{FF2B5EF4-FFF2-40B4-BE49-F238E27FC236}">
                <a16:creationId xmlns:a16="http://schemas.microsoft.com/office/drawing/2014/main" id="{0843E63B-7F78-BAB7-63B9-B46E5BBA4B8C}"/>
              </a:ext>
            </a:extLst>
          </p:cNvPr>
          <p:cNvSpPr>
            <a:spLocks noGrp="1"/>
          </p:cNvSpPr>
          <p:nvPr>
            <p:ph type="body" idx="1"/>
          </p:nvPr>
        </p:nvSpPr>
        <p:spPr/>
        <p:txBody>
          <a:bodyPr/>
          <a:lstStyle/>
          <a:p>
            <a:r>
              <a:rPr lang="es-ES" dirty="0"/>
              <a:t>Cambios Psicológicos y Emocionales</a:t>
            </a:r>
          </a:p>
        </p:txBody>
      </p:sp>
    </p:spTree>
    <p:extLst>
      <p:ext uri="{BB962C8B-B14F-4D97-AF65-F5344CB8AC3E}">
        <p14:creationId xmlns:p14="http://schemas.microsoft.com/office/powerpoint/2010/main" val="4065969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3332627-CDAF-D9EF-0ECA-BD69B890CAB5}"/>
              </a:ext>
            </a:extLst>
          </p:cNvPr>
          <p:cNvGraphicFramePr/>
          <p:nvPr>
            <p:extLst>
              <p:ext uri="{D42A27DB-BD31-4B8C-83A1-F6EECF244321}">
                <p14:modId xmlns:p14="http://schemas.microsoft.com/office/powerpoint/2010/main" val="2134085217"/>
              </p:ext>
            </p:extLst>
          </p:nvPr>
        </p:nvGraphicFramePr>
        <p:xfrm>
          <a:off x="7883100" y="1090"/>
          <a:ext cx="4063493" cy="2894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CB9369E5-5537-4F56-97BC-DBD422E07369}"/>
              </a:ext>
            </a:extLst>
          </p:cNvPr>
          <p:cNvSpPr txBox="1"/>
          <p:nvPr/>
        </p:nvSpPr>
        <p:spPr>
          <a:xfrm>
            <a:off x="518203" y="2397782"/>
            <a:ext cx="2163035" cy="2246769"/>
          </a:xfrm>
          <a:prstGeom prst="rect">
            <a:avLst/>
          </a:prstGeom>
          <a:noFill/>
        </p:spPr>
        <p:txBody>
          <a:bodyPr wrap="square">
            <a:spAutoFit/>
          </a:bodyPr>
          <a:lstStyle/>
          <a:p>
            <a:r>
              <a:rPr lang="es-ES" sz="2000" dirty="0">
                <a:latin typeface="Action Sans"/>
                <a:cs typeface="Arial" panose="020B0604020202020204" pitchFamily="34" charset="0"/>
              </a:rPr>
              <a:t>Sobre los </a:t>
            </a:r>
            <a:r>
              <a:rPr lang="es-ES" sz="2000" u="sng" dirty="0">
                <a:latin typeface="Action Sans"/>
                <a:cs typeface="Arial" panose="020B0604020202020204" pitchFamily="34" charset="0"/>
              </a:rPr>
              <a:t>12 años </a:t>
            </a:r>
            <a:r>
              <a:rPr lang="es-ES" sz="2000" dirty="0">
                <a:latin typeface="Action Sans"/>
                <a:cs typeface="Arial" panose="020B0604020202020204" pitchFamily="34" charset="0"/>
              </a:rPr>
              <a:t>se alcanza el </a:t>
            </a:r>
            <a:r>
              <a:rPr lang="es-ES" sz="2000" b="1" dirty="0">
                <a:latin typeface="Action Sans"/>
                <a:cs typeface="Arial" panose="020B0604020202020204" pitchFamily="34" charset="0"/>
              </a:rPr>
              <a:t>desarrollo cognitivo </a:t>
            </a:r>
            <a:r>
              <a:rPr lang="es-ES" sz="2000" dirty="0">
                <a:latin typeface="Action Sans"/>
                <a:cs typeface="Arial" panose="020B0604020202020204" pitchFamily="34" charset="0"/>
              </a:rPr>
              <a:t>con </a:t>
            </a:r>
            <a:r>
              <a:rPr lang="es-ES" sz="2000" u="sng" dirty="0">
                <a:latin typeface="Action Sans"/>
                <a:cs typeface="Arial" panose="020B0604020202020204" pitchFamily="34" charset="0"/>
              </a:rPr>
              <a:t>capacidad de pensar en abstracto,</a:t>
            </a:r>
          </a:p>
        </p:txBody>
      </p:sp>
      <p:sp>
        <p:nvSpPr>
          <p:cNvPr id="11" name="CuadroTexto 10">
            <a:extLst>
              <a:ext uri="{FF2B5EF4-FFF2-40B4-BE49-F238E27FC236}">
                <a16:creationId xmlns:a16="http://schemas.microsoft.com/office/drawing/2014/main" id="{82FD5073-6E42-09E6-A53C-C62779CB0E1D}"/>
              </a:ext>
            </a:extLst>
          </p:cNvPr>
          <p:cNvSpPr txBox="1"/>
          <p:nvPr/>
        </p:nvSpPr>
        <p:spPr>
          <a:xfrm>
            <a:off x="2943099" y="2403551"/>
            <a:ext cx="2592324" cy="2246769"/>
          </a:xfrm>
          <a:prstGeom prst="rect">
            <a:avLst/>
          </a:prstGeom>
          <a:noFill/>
        </p:spPr>
        <p:txBody>
          <a:bodyPr wrap="square">
            <a:spAutoFit/>
          </a:bodyPr>
          <a:lstStyle/>
          <a:p>
            <a:r>
              <a:rPr lang="es-ES" sz="2000" dirty="0">
                <a:latin typeface="Action Sans"/>
                <a:cs typeface="Arial" panose="020B0604020202020204" pitchFamily="34" charset="0"/>
              </a:rPr>
              <a:t>A los </a:t>
            </a:r>
            <a:r>
              <a:rPr lang="es-ES" sz="2000" u="sng" dirty="0">
                <a:latin typeface="Action Sans"/>
                <a:cs typeface="Arial" panose="020B0604020202020204" pitchFamily="34" charset="0"/>
              </a:rPr>
              <a:t>15–16</a:t>
            </a:r>
            <a:r>
              <a:rPr lang="es-ES" sz="2000" dirty="0">
                <a:latin typeface="Action Sans"/>
                <a:cs typeface="Arial" panose="020B0604020202020204" pitchFamily="34" charset="0"/>
              </a:rPr>
              <a:t> se produce el </a:t>
            </a:r>
            <a:r>
              <a:rPr lang="es-ES" sz="2000" b="1" u="sng" dirty="0">
                <a:latin typeface="Action Sans"/>
                <a:cs typeface="Arial" panose="020B0604020202020204" pitchFamily="34" charset="0"/>
              </a:rPr>
              <a:t>desarrollo moral</a:t>
            </a:r>
            <a:r>
              <a:rPr lang="es-ES" sz="2000" dirty="0">
                <a:latin typeface="Action Sans"/>
                <a:cs typeface="Arial" panose="020B0604020202020204" pitchFamily="34" charset="0"/>
              </a:rPr>
              <a:t>; saber lo que está bien y mal.</a:t>
            </a:r>
          </a:p>
          <a:p>
            <a:r>
              <a:rPr lang="es-ES" sz="2000" u="sng" dirty="0">
                <a:latin typeface="Action Sans"/>
                <a:cs typeface="Arial" panose="020B0604020202020204" pitchFamily="34" charset="0"/>
              </a:rPr>
              <a:t>Conciencia social</a:t>
            </a:r>
            <a:r>
              <a:rPr lang="es-ES" sz="2000" dirty="0">
                <a:latin typeface="Action Sans"/>
                <a:cs typeface="Arial" panose="020B0604020202020204" pitchFamily="34" charset="0"/>
              </a:rPr>
              <a:t>. Actitud </a:t>
            </a:r>
            <a:r>
              <a:rPr lang="es-ES" sz="2000" b="1" dirty="0">
                <a:latin typeface="Action Sans"/>
                <a:cs typeface="Arial" panose="020B0604020202020204" pitchFamily="34" charset="0"/>
              </a:rPr>
              <a:t>crítica y reflexiva.</a:t>
            </a:r>
            <a:endParaRPr lang="es-ES" sz="2000" dirty="0">
              <a:latin typeface="Action Sans"/>
              <a:cs typeface="Arial" panose="020B0604020202020204" pitchFamily="34" charset="0"/>
            </a:endParaRPr>
          </a:p>
        </p:txBody>
      </p:sp>
      <p:sp>
        <p:nvSpPr>
          <p:cNvPr id="13" name="CuadroTexto 12">
            <a:extLst>
              <a:ext uri="{FF2B5EF4-FFF2-40B4-BE49-F238E27FC236}">
                <a16:creationId xmlns:a16="http://schemas.microsoft.com/office/drawing/2014/main" id="{EC109DA1-B7B4-5678-FF2F-3828361CA38E}"/>
              </a:ext>
            </a:extLst>
          </p:cNvPr>
          <p:cNvSpPr txBox="1"/>
          <p:nvPr/>
        </p:nvSpPr>
        <p:spPr>
          <a:xfrm>
            <a:off x="6096000" y="2654822"/>
            <a:ext cx="5571744" cy="3046988"/>
          </a:xfrm>
          <a:prstGeom prst="rect">
            <a:avLst/>
          </a:prstGeom>
          <a:noFill/>
        </p:spPr>
        <p:txBody>
          <a:bodyPr wrap="square">
            <a:spAutoFit/>
          </a:bodyPr>
          <a:lstStyle/>
          <a:p>
            <a:r>
              <a:rPr lang="es-ES" sz="1600" dirty="0" err="1">
                <a:latin typeface="Action Sans"/>
                <a:cs typeface="Arial" panose="020B0604020202020204" pitchFamily="34" charset="0"/>
              </a:rPr>
              <a:t>Giedd</a:t>
            </a:r>
            <a:r>
              <a:rPr lang="es-ES" sz="1600" dirty="0">
                <a:latin typeface="Action Sans"/>
                <a:cs typeface="Arial" panose="020B0604020202020204" pitchFamily="34" charset="0"/>
              </a:rPr>
              <a:t> en 2004¹</a:t>
            </a:r>
            <a:r>
              <a:rPr lang="es-ES" sz="1600" baseline="30000" dirty="0">
                <a:latin typeface="Action Sans"/>
                <a:cs typeface="Arial" panose="020B0604020202020204" pitchFamily="34" charset="0"/>
              </a:rPr>
              <a:t> </a:t>
            </a:r>
            <a:r>
              <a:rPr lang="es-ES" sz="1600" dirty="0">
                <a:latin typeface="Action Sans"/>
                <a:cs typeface="Arial" panose="020B0604020202020204" pitchFamily="34" charset="0"/>
              </a:rPr>
              <a:t>demostró </a:t>
            </a:r>
            <a:r>
              <a:rPr lang="es-ES" sz="1600" u="sng" dirty="0">
                <a:latin typeface="Action Sans"/>
                <a:cs typeface="Arial" panose="020B0604020202020204" pitchFamily="34" charset="0"/>
              </a:rPr>
              <a:t>que hasta los 25–30 años no se alcanza el desarrollo completo de la corteza prefrontal, </a:t>
            </a:r>
            <a:r>
              <a:rPr lang="es-ES" sz="1600" dirty="0">
                <a:latin typeface="Action Sans"/>
                <a:cs typeface="Arial" panose="020B0604020202020204" pitchFamily="34" charset="0"/>
              </a:rPr>
              <a:t>gracias a lo cual se adquiere la </a:t>
            </a:r>
            <a:r>
              <a:rPr lang="es-ES" sz="1600" b="1" dirty="0">
                <a:latin typeface="Action Sans"/>
                <a:cs typeface="Arial" panose="020B0604020202020204" pitchFamily="34" charset="0"/>
              </a:rPr>
              <a:t>capacidad para discernir lo que conviene hacer </a:t>
            </a:r>
            <a:r>
              <a:rPr lang="es-ES" sz="1600" dirty="0">
                <a:latin typeface="Action Sans"/>
                <a:cs typeface="Arial" panose="020B0604020202020204" pitchFamily="34" charset="0"/>
              </a:rPr>
              <a:t>(planificación, razonamiento y control de impulsos), la </a:t>
            </a:r>
            <a:r>
              <a:rPr lang="es-ES" sz="1600" b="1" u="sng" dirty="0">
                <a:latin typeface="Action Sans"/>
                <a:cs typeface="Arial" panose="020B0604020202020204" pitchFamily="34" charset="0"/>
              </a:rPr>
              <a:t>maduración definitiva</a:t>
            </a:r>
            <a:r>
              <a:rPr lang="es-ES" sz="1600" dirty="0">
                <a:latin typeface="Action Sans"/>
                <a:cs typeface="Arial" panose="020B0604020202020204" pitchFamily="34" charset="0"/>
              </a:rPr>
              <a:t>. </a:t>
            </a:r>
          </a:p>
          <a:p>
            <a:endParaRPr lang="es-ES" sz="1600" dirty="0">
              <a:latin typeface="Action Sans"/>
              <a:cs typeface="Arial" panose="020B0604020202020204" pitchFamily="34" charset="0"/>
            </a:endParaRPr>
          </a:p>
          <a:p>
            <a:r>
              <a:rPr lang="es-ES" sz="1600" u="sng" dirty="0">
                <a:latin typeface="Action Sans"/>
                <a:cs typeface="Arial" panose="020B0604020202020204" pitchFamily="34" charset="0"/>
              </a:rPr>
              <a:t>Esto explica la implicación del joven, hasta entonces, en conductas de riesgo</a:t>
            </a:r>
            <a:r>
              <a:rPr lang="es-ES" sz="1600" dirty="0">
                <a:latin typeface="Action Sans"/>
                <a:cs typeface="Arial" panose="020B0604020202020204" pitchFamily="34" charset="0"/>
              </a:rPr>
              <a:t>. A diferencia del adulto, que tiene el lóbulo frontal totalmente desarrollado, un adolescente puede dejarse llevar por el primer impulso emocional de ira (amígdala) ante un compañero que le insulta y empezar una pelea, o comprometerse en conductas arriesgadas.</a:t>
            </a:r>
          </a:p>
        </p:txBody>
      </p:sp>
      <p:sp>
        <p:nvSpPr>
          <p:cNvPr id="15" name="CuadroTexto 14">
            <a:extLst>
              <a:ext uri="{FF2B5EF4-FFF2-40B4-BE49-F238E27FC236}">
                <a16:creationId xmlns:a16="http://schemas.microsoft.com/office/drawing/2014/main" id="{9609EB7B-07B4-7FA3-AB07-62FE76D6BBBD}"/>
              </a:ext>
            </a:extLst>
          </p:cNvPr>
          <p:cNvSpPr txBox="1"/>
          <p:nvPr/>
        </p:nvSpPr>
        <p:spPr>
          <a:xfrm>
            <a:off x="6341364" y="6618801"/>
            <a:ext cx="8197596" cy="169277"/>
          </a:xfrm>
          <a:prstGeom prst="rect">
            <a:avLst/>
          </a:prstGeom>
          <a:noFill/>
        </p:spPr>
        <p:txBody>
          <a:bodyPr wrap="square">
            <a:spAutoFit/>
          </a:bodyPr>
          <a:lstStyle/>
          <a:p>
            <a:pPr algn="l" fontAlgn="base"/>
            <a:r>
              <a:rPr lang="en-US" sz="500" dirty="0">
                <a:solidFill>
                  <a:srgbClr val="737373"/>
                </a:solidFill>
                <a:latin typeface="Arial" panose="020B0604020202020204" pitchFamily="34" charset="0"/>
                <a:cs typeface="Arial" panose="020B0604020202020204" pitchFamily="34" charset="0"/>
              </a:rPr>
              <a:t>¹ J.N. </a:t>
            </a:r>
            <a:r>
              <a:rPr lang="en-US" sz="500" dirty="0" err="1">
                <a:solidFill>
                  <a:srgbClr val="737373"/>
                </a:solidFill>
                <a:latin typeface="Arial" panose="020B0604020202020204" pitchFamily="34" charset="0"/>
                <a:cs typeface="Arial" panose="020B0604020202020204" pitchFamily="34" charset="0"/>
              </a:rPr>
              <a:t>Giedd</a:t>
            </a:r>
            <a:r>
              <a:rPr lang="en-US" sz="500" dirty="0">
                <a:solidFill>
                  <a:srgbClr val="737373"/>
                </a:solidFill>
                <a:latin typeface="Arial" panose="020B0604020202020204" pitchFamily="34" charset="0"/>
                <a:cs typeface="Arial" panose="020B0604020202020204" pitchFamily="34" charset="0"/>
              </a:rPr>
              <a:t>. Structural magnetic resonance imaging of the adolescent brain. Annals of the New York Academy of Sciences., 1021 (2004), pp. 77-85 </a:t>
            </a:r>
            <a:r>
              <a:rPr lang="en-US" sz="500" dirty="0">
                <a:solidFill>
                  <a:srgbClr val="000000"/>
                </a:solidFill>
                <a:latin typeface="Arial" panose="020B0604020202020204" pitchFamily="34" charset="0"/>
                <a:cs typeface="Arial" panose="020B0604020202020204" pitchFamily="34" charset="0"/>
                <a:hlinkClick r:id="rId7"/>
              </a:rPr>
              <a:t>http://dx.doi.org/10.1196/annals.1308.009</a:t>
            </a:r>
            <a:r>
              <a:rPr lang="en-US" sz="500" dirty="0">
                <a:solidFill>
                  <a:srgbClr val="737373"/>
                </a:solidFill>
                <a:latin typeface="Arial" panose="020B0604020202020204" pitchFamily="34" charset="0"/>
                <a:cs typeface="Arial" panose="020B0604020202020204" pitchFamily="34" charset="0"/>
              </a:rPr>
              <a:t> | </a:t>
            </a:r>
            <a:r>
              <a:rPr lang="en-US" sz="500" dirty="0">
                <a:solidFill>
                  <a:srgbClr val="000000"/>
                </a:solidFill>
                <a:latin typeface="Arial" panose="020B0604020202020204" pitchFamily="34" charset="0"/>
                <a:cs typeface="Arial" panose="020B0604020202020204" pitchFamily="34" charset="0"/>
                <a:hlinkClick r:id="rId8"/>
              </a:rPr>
              <a:t>Medline</a:t>
            </a:r>
            <a:endParaRPr lang="en-US" sz="500" dirty="0">
              <a:solidFill>
                <a:srgbClr val="737373"/>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E8520D2-B8EF-D39A-3F7B-38FEBB3D22B3}"/>
              </a:ext>
            </a:extLst>
          </p:cNvPr>
          <p:cNvSpPr txBox="1"/>
          <p:nvPr/>
        </p:nvSpPr>
        <p:spPr>
          <a:xfrm>
            <a:off x="11269980" y="2065195"/>
            <a:ext cx="795528" cy="215444"/>
          </a:xfrm>
          <a:prstGeom prst="rect">
            <a:avLst/>
          </a:prstGeom>
          <a:noFill/>
        </p:spPr>
        <p:txBody>
          <a:bodyPr wrap="square" rtlCol="0">
            <a:spAutoFit/>
          </a:bodyPr>
          <a:lstStyle/>
          <a:p>
            <a:r>
              <a:rPr lang="es-ES" sz="800" dirty="0">
                <a:latin typeface="Action Sans"/>
                <a:cs typeface="Arial" panose="020B0604020202020204" pitchFamily="34" charset="0"/>
              </a:rPr>
              <a:t>Piaget</a:t>
            </a:r>
          </a:p>
        </p:txBody>
      </p:sp>
      <p:pic>
        <p:nvPicPr>
          <p:cNvPr id="4098" name="Picture 2" descr="Adolescencia ✓ Cómo es la Psicología Adolescente | Área Humana">
            <a:extLst>
              <a:ext uri="{FF2B5EF4-FFF2-40B4-BE49-F238E27FC236}">
                <a16:creationId xmlns:a16="http://schemas.microsoft.com/office/drawing/2014/main" id="{681F4255-3353-7861-BCD8-0FD7906316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3189" y="4691835"/>
            <a:ext cx="2246942" cy="1263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bject 7">
            <a:extLst>
              <a:ext uri="{FF2B5EF4-FFF2-40B4-BE49-F238E27FC236}">
                <a16:creationId xmlns:a16="http://schemas.microsoft.com/office/drawing/2014/main" id="{87DD3632-37C1-E156-6AEB-AAA3705C7EB7}"/>
              </a:ext>
            </a:extLst>
          </p:cNvPr>
          <p:cNvSpPr txBox="1">
            <a:spLocks/>
          </p:cNvSpPr>
          <p:nvPr/>
        </p:nvSpPr>
        <p:spPr>
          <a:xfrm>
            <a:off x="-316484" y="58442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4000" spc="-118" dirty="0">
                <a:solidFill>
                  <a:srgbClr val="3B3B3B"/>
                </a:solidFill>
                <a:latin typeface="Action Sans"/>
              </a:rPr>
              <a:t>Características propias de la etapa</a:t>
            </a:r>
            <a:endParaRPr lang="es-ES" sz="4000" dirty="0">
              <a:latin typeface="Action Sans"/>
            </a:endParaRPr>
          </a:p>
        </p:txBody>
      </p:sp>
      <p:sp>
        <p:nvSpPr>
          <p:cNvPr id="3" name="object 7">
            <a:extLst>
              <a:ext uri="{FF2B5EF4-FFF2-40B4-BE49-F238E27FC236}">
                <a16:creationId xmlns:a16="http://schemas.microsoft.com/office/drawing/2014/main" id="{07F9801F-5E4E-F4F8-33A7-2C182C866163}"/>
              </a:ext>
            </a:extLst>
          </p:cNvPr>
          <p:cNvSpPr txBox="1">
            <a:spLocks/>
          </p:cNvSpPr>
          <p:nvPr/>
        </p:nvSpPr>
        <p:spPr>
          <a:xfrm>
            <a:off x="567042"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3000" spc="-118" dirty="0">
                <a:solidFill>
                  <a:srgbClr val="3B3B3B"/>
                </a:solidFill>
                <a:latin typeface="Action Sans"/>
              </a:rPr>
              <a:t>Cambios Psicológicos y Emocionales</a:t>
            </a:r>
            <a:endParaRPr lang="es-ES" sz="3000" dirty="0">
              <a:latin typeface="Action Sans"/>
            </a:endParaRPr>
          </a:p>
        </p:txBody>
      </p:sp>
    </p:spTree>
    <p:extLst>
      <p:ext uri="{BB962C8B-B14F-4D97-AF65-F5344CB8AC3E}">
        <p14:creationId xmlns:p14="http://schemas.microsoft.com/office/powerpoint/2010/main" val="91857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FC3051-D79E-8857-35B0-D6AF394303A9}"/>
              </a:ext>
            </a:extLst>
          </p:cNvPr>
          <p:cNvSpPr txBox="1"/>
          <p:nvPr/>
        </p:nvSpPr>
        <p:spPr>
          <a:xfrm>
            <a:off x="313084" y="1842541"/>
            <a:ext cx="5001387" cy="4524315"/>
          </a:xfrm>
          <a:prstGeom prst="rect">
            <a:avLst/>
          </a:prstGeom>
          <a:noFill/>
        </p:spPr>
        <p:txBody>
          <a:bodyPr wrap="square">
            <a:spAutoFit/>
          </a:bodyPr>
          <a:lstStyle/>
          <a:p>
            <a:pPr marL="228600" indent="-228600" fontAlgn="base">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Emociones contradictorias: </a:t>
            </a:r>
            <a:r>
              <a:rPr lang="es-ES" sz="1600" dirty="0">
                <a:latin typeface="Action Sans"/>
                <a:cs typeface="Arial" panose="020B0604020202020204" pitchFamily="34" charset="0"/>
              </a:rPr>
              <a:t>tienen tendencia a ser temperamentales e impulsivos porque experimentan emociones opuestas.</a:t>
            </a:r>
          </a:p>
          <a:p>
            <a:pPr algn="l" fontAlgn="base">
              <a:buFont typeface="Arial" panose="020B0604020202020204" pitchFamily="34" charset="0"/>
              <a:buChar char="•"/>
            </a:pPr>
            <a:endParaRPr lang="es-ES" sz="1600" dirty="0">
              <a:latin typeface="Action Sans"/>
              <a:cs typeface="Arial" panose="020B0604020202020204" pitchFamily="34" charset="0"/>
            </a:endParaRPr>
          </a:p>
          <a:p>
            <a:pPr marL="228600" indent="-228600" fontAlgn="base">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Necesidad de intimidad:</a:t>
            </a:r>
            <a:r>
              <a:rPr lang="es-ES" sz="1600" dirty="0">
                <a:latin typeface="Action Sans"/>
                <a:cs typeface="Arial" panose="020B0604020202020204" pitchFamily="34" charset="0"/>
              </a:rPr>
              <a:t> precisan de su propio espacio. Es una época en la que los jóvenes aprenden a tomar sus propias decisiones.</a:t>
            </a:r>
          </a:p>
          <a:p>
            <a:pPr marL="228600" indent="-228600" fontAlgn="base">
              <a:buFont typeface="Arial" panose="020B0604020202020204" pitchFamily="34" charset="0"/>
              <a:buChar char="•"/>
            </a:pPr>
            <a:endParaRPr lang="es-ES" sz="1600" dirty="0">
              <a:latin typeface="Action Sans"/>
              <a:cs typeface="Arial" panose="020B0604020202020204" pitchFamily="34" charset="0"/>
            </a:endParaRPr>
          </a:p>
          <a:p>
            <a:pPr marL="228600" indent="-228600" fontAlgn="base">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Identidad:</a:t>
            </a:r>
            <a:r>
              <a:rPr lang="es-ES" sz="1600" dirty="0">
                <a:latin typeface="Action Sans"/>
                <a:cs typeface="Arial" panose="020B0604020202020204" pitchFamily="34" charset="0"/>
              </a:rPr>
              <a:t> búsqueda de su nuevo yo.</a:t>
            </a:r>
          </a:p>
          <a:p>
            <a:pPr algn="l" fontAlgn="base">
              <a:buFont typeface="Arial" panose="020B0604020202020204" pitchFamily="34" charset="0"/>
              <a:buChar char="•"/>
            </a:pPr>
            <a:endParaRPr lang="es-ES" sz="1600" dirty="0">
              <a:latin typeface="Action Sans"/>
              <a:cs typeface="Arial" panose="020B0604020202020204" pitchFamily="34" charset="0"/>
            </a:endParaRPr>
          </a:p>
          <a:p>
            <a:pPr marL="228600" indent="-228600" fontAlgn="base">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Egocentrismo:</a:t>
            </a:r>
            <a:r>
              <a:rPr lang="es-ES" sz="1600" dirty="0">
                <a:latin typeface="Action Sans"/>
                <a:cs typeface="Arial" panose="020B0604020202020204" pitchFamily="34" charset="0"/>
              </a:rPr>
              <a:t> el joven se centra en sí mismo.</a:t>
            </a:r>
          </a:p>
          <a:p>
            <a:pPr algn="l" fontAlgn="base">
              <a:buFont typeface="Arial" panose="020B0604020202020204" pitchFamily="34" charset="0"/>
              <a:buChar char="•"/>
            </a:pPr>
            <a:endParaRPr lang="es-ES" sz="1600" dirty="0">
              <a:latin typeface="Action Sans"/>
              <a:cs typeface="Arial" panose="020B0604020202020204" pitchFamily="34" charset="0"/>
            </a:endParaRPr>
          </a:p>
          <a:p>
            <a:pPr marL="228600" indent="-228600" fontAlgn="base">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Incomprensión: </a:t>
            </a:r>
            <a:r>
              <a:rPr lang="es-ES" sz="1600" dirty="0">
                <a:latin typeface="Action Sans"/>
                <a:cs typeface="Arial" panose="020B0604020202020204" pitchFamily="34" charset="0"/>
              </a:rPr>
              <a:t>los adolescentes piensan que nadie les entiende.</a:t>
            </a:r>
          </a:p>
          <a:p>
            <a:pPr algn="l" fontAlgn="base">
              <a:buFont typeface="Arial" panose="020B0604020202020204" pitchFamily="34" charset="0"/>
              <a:buChar char="•"/>
            </a:pPr>
            <a:endParaRPr lang="es-ES" sz="1600" dirty="0">
              <a:latin typeface="Action Sans"/>
              <a:cs typeface="Arial" panose="020B0604020202020204" pitchFamily="34" charset="0"/>
            </a:endParaRPr>
          </a:p>
          <a:p>
            <a:pPr marL="228600" indent="-228600" algn="just">
              <a:buFont typeface="Arial" panose="020B0604020202020204" pitchFamily="34" charset="0"/>
              <a:buChar char="•"/>
            </a:pPr>
            <a:r>
              <a:rPr lang="es-ES" sz="1600" dirty="0">
                <a:latin typeface="Action Sans"/>
                <a:cs typeface="Arial" panose="020B0604020202020204" pitchFamily="34" charset="0"/>
              </a:rPr>
              <a:t> Son frecuentes los sentimientos de rabietas, mal genio, agresividad, muchas veces dirigidas hacia los padres.</a:t>
            </a:r>
          </a:p>
          <a:p>
            <a:pPr marL="228600" indent="-228600" algn="just">
              <a:buFont typeface="Arial" panose="020B0604020202020204" pitchFamily="34" charset="0"/>
              <a:buChar char="•"/>
            </a:pPr>
            <a:endParaRPr lang="es-ES" sz="1600" dirty="0">
              <a:latin typeface="Action Sans"/>
              <a:cs typeface="Arial" panose="020B0604020202020204" pitchFamily="34" charset="0"/>
            </a:endParaRPr>
          </a:p>
        </p:txBody>
      </p:sp>
      <p:pic>
        <p:nvPicPr>
          <p:cNvPr id="5122" name="Picture 2" descr="Juntas">
            <a:extLst>
              <a:ext uri="{FF2B5EF4-FFF2-40B4-BE49-F238E27FC236}">
                <a16:creationId xmlns:a16="http://schemas.microsoft.com/office/drawing/2014/main" id="{6D8B6923-5C33-1BA5-030B-C91B18123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1524" y="134685"/>
            <a:ext cx="1523434" cy="15234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uadroTexto 5">
            <a:extLst>
              <a:ext uri="{FF2B5EF4-FFF2-40B4-BE49-F238E27FC236}">
                <a16:creationId xmlns:a16="http://schemas.microsoft.com/office/drawing/2014/main" id="{37F8D594-C45B-A131-26AC-943F49CADBEF}"/>
              </a:ext>
            </a:extLst>
          </p:cNvPr>
          <p:cNvSpPr txBox="1"/>
          <p:nvPr/>
        </p:nvSpPr>
        <p:spPr>
          <a:xfrm>
            <a:off x="5918674" y="1796881"/>
            <a:ext cx="5586984" cy="4524315"/>
          </a:xfrm>
          <a:prstGeom prst="rect">
            <a:avLst/>
          </a:prstGeom>
          <a:noFill/>
        </p:spPr>
        <p:txBody>
          <a:bodyPr wrap="square">
            <a:spAutoFit/>
          </a:bodyPr>
          <a:lstStyle/>
          <a:p>
            <a:pPr marL="228600" indent="-228600" algn="just">
              <a:buFont typeface="Arial" panose="020B0604020202020204" pitchFamily="34" charset="0"/>
              <a:buChar char="•"/>
            </a:pPr>
            <a:r>
              <a:rPr lang="es-ES" sz="1600" dirty="0">
                <a:latin typeface="Action Sans"/>
                <a:cs typeface="Arial" panose="020B0604020202020204" pitchFamily="34" charset="0"/>
              </a:rPr>
              <a:t>Sentimientos de </a:t>
            </a:r>
            <a:r>
              <a:rPr lang="es-ES" sz="1600" b="1" dirty="0">
                <a:latin typeface="Action Sans"/>
                <a:cs typeface="Arial" panose="020B0604020202020204" pitchFamily="34" charset="0"/>
              </a:rPr>
              <a:t>invulnerabilidad</a:t>
            </a:r>
            <a:r>
              <a:rPr lang="es-ES" sz="1600" dirty="0">
                <a:latin typeface="Action Sans"/>
                <a:cs typeface="Arial" panose="020B0604020202020204" pitchFamily="34" charset="0"/>
              </a:rPr>
              <a:t> perdiendo la conciencia de peligro. Suelen actuar impulsivamente, actuando antes de pensar.</a:t>
            </a:r>
          </a:p>
          <a:p>
            <a:pPr algn="l" fontAlgn="base">
              <a:buFont typeface="Arial" panose="020B0604020202020204" pitchFamily="34" charset="0"/>
              <a:buChar char="•"/>
            </a:pPr>
            <a:endParaRPr lang="es-ES" sz="1600" dirty="0">
              <a:latin typeface="Action Sans"/>
              <a:cs typeface="Arial" panose="020B0604020202020204" pitchFamily="34" charset="0"/>
            </a:endParaRPr>
          </a:p>
          <a:p>
            <a:pPr marL="228600" indent="-228600" fontAlgn="base">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Deseo sexual: </a:t>
            </a:r>
            <a:r>
              <a:rPr lang="es-ES" sz="1600" dirty="0">
                <a:latin typeface="Action Sans"/>
                <a:cs typeface="Arial" panose="020B0604020202020204" pitchFamily="34" charset="0"/>
              </a:rPr>
              <a:t>las hormonas juegan un papel vital en esta etapa y producen sentimientos confusos en los jóvenes. Se empieza a definir la orientación sexual y preferencias personales.</a:t>
            </a:r>
          </a:p>
          <a:p>
            <a:pPr algn="l" fontAlgn="base">
              <a:buFont typeface="Arial" panose="020B0604020202020204" pitchFamily="34" charset="0"/>
              <a:buChar char="•"/>
            </a:pPr>
            <a:endParaRPr lang="es-ES" sz="1600" dirty="0">
              <a:latin typeface="Action Sans"/>
              <a:cs typeface="Arial" panose="020B0604020202020204" pitchFamily="34" charset="0"/>
            </a:endParaRPr>
          </a:p>
          <a:p>
            <a:pPr marL="228600" indent="-228600" fontAlgn="base">
              <a:buFont typeface="Arial" panose="020B0604020202020204" pitchFamily="34" charset="0"/>
              <a:buChar char="•"/>
            </a:pPr>
            <a:r>
              <a:rPr lang="es-ES" sz="1600" dirty="0">
                <a:latin typeface="Action Sans"/>
                <a:cs typeface="Arial" panose="020B0604020202020204" pitchFamily="34" charset="0"/>
              </a:rPr>
              <a:t> </a:t>
            </a:r>
            <a:r>
              <a:rPr lang="es-ES" sz="1600" b="1" dirty="0">
                <a:latin typeface="Action Sans"/>
                <a:cs typeface="Arial" panose="020B0604020202020204" pitchFamily="34" charset="0"/>
              </a:rPr>
              <a:t>Estado de ánimo: </a:t>
            </a:r>
            <a:r>
              <a:rPr lang="es-ES" sz="1600" dirty="0">
                <a:latin typeface="Action Sans"/>
                <a:cs typeface="Arial" panose="020B0604020202020204" pitchFamily="34" charset="0"/>
              </a:rPr>
              <a:t>cambia rápidamente; algunas veces son alegres, entusiastas y activos. En otras se sienten solos, tristes y aburridos. </a:t>
            </a:r>
            <a:r>
              <a:rPr lang="es-ES" sz="1600" b="1" dirty="0">
                <a:latin typeface="Action Sans"/>
                <a:cs typeface="Arial" panose="020B0604020202020204" pitchFamily="34" charset="0"/>
              </a:rPr>
              <a:t>Depresión.</a:t>
            </a:r>
          </a:p>
          <a:p>
            <a:pPr marL="228600" indent="-228600" fontAlgn="base">
              <a:buFont typeface="Arial" panose="020B0604020202020204" pitchFamily="34" charset="0"/>
              <a:buChar char="•"/>
            </a:pPr>
            <a:endParaRPr lang="es-ES" sz="1600" b="1" dirty="0">
              <a:latin typeface="Action Sans"/>
              <a:cs typeface="Arial" panose="020B0604020202020204" pitchFamily="34" charset="0"/>
            </a:endParaRPr>
          </a:p>
          <a:p>
            <a:pPr marL="228600" indent="-228600" fontAlgn="base">
              <a:buFont typeface="Arial" panose="020B0604020202020204" pitchFamily="34" charset="0"/>
              <a:buChar char="•"/>
            </a:pPr>
            <a:r>
              <a:rPr lang="es-ES" sz="1600" b="1" dirty="0">
                <a:latin typeface="Action Sans"/>
                <a:cs typeface="Arial" panose="020B0604020202020204" pitchFamily="34" charset="0"/>
              </a:rPr>
              <a:t>Actitudes más críticas</a:t>
            </a:r>
            <a:r>
              <a:rPr lang="es-ES" sz="1600" dirty="0">
                <a:latin typeface="Action Sans"/>
                <a:cs typeface="Arial" panose="020B0604020202020204" pitchFamily="34" charset="0"/>
              </a:rPr>
              <a:t> de forma generalizada, sobre todo en cuanto a las reglas sociales y familiares. Se preguntan el porqué de esas reglas transformándose en una actitud más rebelde frente a todo lo que le rodea.</a:t>
            </a:r>
          </a:p>
          <a:p>
            <a:pPr marL="228600" indent="-228600" fontAlgn="base">
              <a:buFont typeface="Arial" panose="020B0604020202020204" pitchFamily="34" charset="0"/>
              <a:buChar char="•"/>
            </a:pPr>
            <a:endParaRPr lang="es-ES" sz="1600" dirty="0">
              <a:latin typeface="Action Sans"/>
              <a:cs typeface="Arial" panose="020B0604020202020204" pitchFamily="34" charset="0"/>
            </a:endParaRPr>
          </a:p>
        </p:txBody>
      </p:sp>
      <p:sp>
        <p:nvSpPr>
          <p:cNvPr id="2" name="Elipse 1">
            <a:extLst>
              <a:ext uri="{FF2B5EF4-FFF2-40B4-BE49-F238E27FC236}">
                <a16:creationId xmlns:a16="http://schemas.microsoft.com/office/drawing/2014/main" id="{754BDCC4-7CA3-5C15-4FE5-AA1D3730F457}"/>
              </a:ext>
            </a:extLst>
          </p:cNvPr>
          <p:cNvSpPr/>
          <p:nvPr/>
        </p:nvSpPr>
        <p:spPr>
          <a:xfrm>
            <a:off x="481110" y="1777512"/>
            <a:ext cx="2581067" cy="4707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4" name="Elipse 3">
            <a:extLst>
              <a:ext uri="{FF2B5EF4-FFF2-40B4-BE49-F238E27FC236}">
                <a16:creationId xmlns:a16="http://schemas.microsoft.com/office/drawing/2014/main" id="{E2917200-1123-9389-8A44-2C68F1D1D1A8}"/>
              </a:ext>
            </a:extLst>
          </p:cNvPr>
          <p:cNvSpPr/>
          <p:nvPr/>
        </p:nvSpPr>
        <p:spPr>
          <a:xfrm>
            <a:off x="567042" y="3715615"/>
            <a:ext cx="1103142" cy="4707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5" name="Elipse 4">
            <a:extLst>
              <a:ext uri="{FF2B5EF4-FFF2-40B4-BE49-F238E27FC236}">
                <a16:creationId xmlns:a16="http://schemas.microsoft.com/office/drawing/2014/main" id="{AF50BAA3-30C0-C6A8-98D3-2BBF75CD8600}"/>
              </a:ext>
            </a:extLst>
          </p:cNvPr>
          <p:cNvSpPr/>
          <p:nvPr/>
        </p:nvSpPr>
        <p:spPr>
          <a:xfrm>
            <a:off x="313084" y="5416208"/>
            <a:ext cx="5192683" cy="77848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7" name="Elipse 6">
            <a:extLst>
              <a:ext uri="{FF2B5EF4-FFF2-40B4-BE49-F238E27FC236}">
                <a16:creationId xmlns:a16="http://schemas.microsoft.com/office/drawing/2014/main" id="{27A21BD9-A956-ACA7-6EE4-4FB655EA2956}"/>
              </a:ext>
            </a:extLst>
          </p:cNvPr>
          <p:cNvSpPr/>
          <p:nvPr/>
        </p:nvSpPr>
        <p:spPr>
          <a:xfrm>
            <a:off x="7177399" y="5180809"/>
            <a:ext cx="2377277" cy="4707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10" name="Elipse 9">
            <a:extLst>
              <a:ext uri="{FF2B5EF4-FFF2-40B4-BE49-F238E27FC236}">
                <a16:creationId xmlns:a16="http://schemas.microsoft.com/office/drawing/2014/main" id="{39FC1BA6-A5F3-8704-32FE-24EEBB22CBCA}"/>
              </a:ext>
            </a:extLst>
          </p:cNvPr>
          <p:cNvSpPr/>
          <p:nvPr/>
        </p:nvSpPr>
        <p:spPr>
          <a:xfrm>
            <a:off x="7598708" y="1766633"/>
            <a:ext cx="1534660" cy="47079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11" name="object 7">
            <a:extLst>
              <a:ext uri="{FF2B5EF4-FFF2-40B4-BE49-F238E27FC236}">
                <a16:creationId xmlns:a16="http://schemas.microsoft.com/office/drawing/2014/main" id="{B7F5088B-0B30-3E36-D4BC-401D37DB9DD3}"/>
              </a:ext>
            </a:extLst>
          </p:cNvPr>
          <p:cNvSpPr txBox="1">
            <a:spLocks/>
          </p:cNvSpPr>
          <p:nvPr/>
        </p:nvSpPr>
        <p:spPr>
          <a:xfrm>
            <a:off x="-316484" y="58442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4000" spc="-118" dirty="0">
                <a:solidFill>
                  <a:srgbClr val="3B3B3B"/>
                </a:solidFill>
                <a:latin typeface="Action Sans"/>
              </a:rPr>
              <a:t>Características propias de la etapa</a:t>
            </a:r>
            <a:endParaRPr lang="es-ES" sz="4000" dirty="0">
              <a:latin typeface="Action Sans"/>
            </a:endParaRPr>
          </a:p>
        </p:txBody>
      </p:sp>
      <p:sp>
        <p:nvSpPr>
          <p:cNvPr id="12" name="object 7">
            <a:extLst>
              <a:ext uri="{FF2B5EF4-FFF2-40B4-BE49-F238E27FC236}">
                <a16:creationId xmlns:a16="http://schemas.microsoft.com/office/drawing/2014/main" id="{B7C5BB83-F8AF-92A3-178B-5E91E6302F6C}"/>
              </a:ext>
            </a:extLst>
          </p:cNvPr>
          <p:cNvSpPr txBox="1">
            <a:spLocks/>
          </p:cNvSpPr>
          <p:nvPr/>
        </p:nvSpPr>
        <p:spPr>
          <a:xfrm>
            <a:off x="567042"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3000" spc="-118" dirty="0">
                <a:solidFill>
                  <a:srgbClr val="3B3B3B"/>
                </a:solidFill>
                <a:latin typeface="Action Sans"/>
              </a:rPr>
              <a:t>Cambios Psicológicos y Emocionales</a:t>
            </a:r>
            <a:endParaRPr lang="es-ES" sz="3000" dirty="0">
              <a:latin typeface="Action Sans"/>
            </a:endParaRPr>
          </a:p>
        </p:txBody>
      </p:sp>
    </p:spTree>
    <p:extLst>
      <p:ext uri="{BB962C8B-B14F-4D97-AF65-F5344CB8AC3E}">
        <p14:creationId xmlns:p14="http://schemas.microsoft.com/office/powerpoint/2010/main" val="1366802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56BD-15E2-53CF-A97F-3B5D04F9460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86F0B3A-DF1A-E9C2-D430-2D6A777EC46A}"/>
              </a:ext>
            </a:extLst>
          </p:cNvPr>
          <p:cNvSpPr>
            <a:spLocks noGrp="1"/>
          </p:cNvSpPr>
          <p:nvPr>
            <p:ph type="title"/>
          </p:nvPr>
        </p:nvSpPr>
        <p:spPr/>
        <p:txBody>
          <a:bodyPr/>
          <a:lstStyle/>
          <a:p>
            <a:r>
              <a:rPr lang="es-ES" dirty="0"/>
              <a:t>Características propias de la etapa</a:t>
            </a:r>
          </a:p>
        </p:txBody>
      </p:sp>
      <p:sp>
        <p:nvSpPr>
          <p:cNvPr id="5" name="Marcador de texto 4">
            <a:extLst>
              <a:ext uri="{FF2B5EF4-FFF2-40B4-BE49-F238E27FC236}">
                <a16:creationId xmlns:a16="http://schemas.microsoft.com/office/drawing/2014/main" id="{7C440B72-B134-B244-55DA-DCC27051D3E1}"/>
              </a:ext>
            </a:extLst>
          </p:cNvPr>
          <p:cNvSpPr>
            <a:spLocks noGrp="1"/>
          </p:cNvSpPr>
          <p:nvPr>
            <p:ph type="body" idx="1"/>
          </p:nvPr>
        </p:nvSpPr>
        <p:spPr/>
        <p:txBody>
          <a:bodyPr/>
          <a:lstStyle/>
          <a:p>
            <a:r>
              <a:rPr lang="es-ES" dirty="0"/>
              <a:t>Cambios Sociales</a:t>
            </a:r>
          </a:p>
        </p:txBody>
      </p:sp>
    </p:spTree>
    <p:extLst>
      <p:ext uri="{BB962C8B-B14F-4D97-AF65-F5344CB8AC3E}">
        <p14:creationId xmlns:p14="http://schemas.microsoft.com/office/powerpoint/2010/main" val="186486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Qué sucede en la adolescencia? | Cenit Psicólogos Moratalaz">
            <a:extLst>
              <a:ext uri="{FF2B5EF4-FFF2-40B4-BE49-F238E27FC236}">
                <a16:creationId xmlns:a16="http://schemas.microsoft.com/office/drawing/2014/main" id="{9CB7D1B2-CBB2-0428-49FA-957262DF3ED0}"/>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4011168" y="1337718"/>
            <a:ext cx="5717617" cy="402019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D6A8C28-F0F5-B66F-2BA2-86AB16F21CA6}"/>
              </a:ext>
            </a:extLst>
          </p:cNvPr>
          <p:cNvSpPr txBox="1"/>
          <p:nvPr/>
        </p:nvSpPr>
        <p:spPr>
          <a:xfrm>
            <a:off x="510231" y="1910735"/>
            <a:ext cx="5239260" cy="4401205"/>
          </a:xfrm>
          <a:prstGeom prst="rect">
            <a:avLst/>
          </a:prstGeom>
          <a:noFill/>
        </p:spPr>
        <p:txBody>
          <a:bodyPr wrap="square">
            <a:spAutoFit/>
          </a:bodyPr>
          <a:lstStyle/>
          <a:p>
            <a:pPr marL="285750" indent="-285750" fontAlgn="base">
              <a:buFont typeface="Arial" panose="020B0604020202020204" pitchFamily="34" charset="0"/>
              <a:buChar char="•"/>
            </a:pPr>
            <a:r>
              <a:rPr lang="es-ES" sz="1400" dirty="0">
                <a:latin typeface="Action Sans"/>
                <a:cs typeface="Arial" panose="020B0604020202020204" pitchFamily="34" charset="0"/>
              </a:rPr>
              <a:t> </a:t>
            </a:r>
            <a:r>
              <a:rPr lang="es-ES" sz="1400" b="1" dirty="0">
                <a:latin typeface="Action Sans"/>
                <a:cs typeface="Arial" panose="020B0604020202020204" pitchFamily="34" charset="0"/>
              </a:rPr>
              <a:t>B</a:t>
            </a:r>
            <a:r>
              <a:rPr lang="es-ES" sz="1400" b="1" dirty="0">
                <a:latin typeface="Action Sans"/>
              </a:rPr>
              <a:t>úsqueda de la autonomía e independencia</a:t>
            </a:r>
            <a:r>
              <a:rPr lang="es-ES" sz="1400" dirty="0">
                <a:latin typeface="Action Sans"/>
              </a:rPr>
              <a:t>. </a:t>
            </a:r>
            <a:r>
              <a:rPr lang="es-ES" sz="1400" dirty="0">
                <a:latin typeface="Action Sans"/>
                <a:cs typeface="Arial" panose="020B0604020202020204" pitchFamily="34" charset="0"/>
              </a:rPr>
              <a:t>Surgen deseos de independizarse del control de los padres y aparece la rebeldía como forma de responder a cualquier amenaza a sus ideas. </a:t>
            </a:r>
          </a:p>
          <a:p>
            <a:pPr marL="285750" indent="-285750" fontAlgn="base">
              <a:buFont typeface="Arial" panose="020B0604020202020204" pitchFamily="34" charset="0"/>
              <a:buChar char="•"/>
            </a:pPr>
            <a:endParaRPr lang="es-ES" sz="1400" dirty="0">
              <a:latin typeface="Action Sans"/>
              <a:cs typeface="Arial" panose="020B0604020202020204" pitchFamily="34" charset="0"/>
            </a:endParaRPr>
          </a:p>
          <a:p>
            <a:pPr marL="285750" indent="-285750" fontAlgn="base">
              <a:buFont typeface="Arial" panose="020B0604020202020204" pitchFamily="34" charset="0"/>
              <a:buChar char="•"/>
            </a:pPr>
            <a:r>
              <a:rPr lang="es-ES" sz="1400" dirty="0">
                <a:latin typeface="Action Sans"/>
                <a:cs typeface="Arial" panose="020B0604020202020204" pitchFamily="34" charset="0"/>
              </a:rPr>
              <a:t> </a:t>
            </a:r>
            <a:r>
              <a:rPr lang="es-ES" sz="1400" b="1" dirty="0">
                <a:latin typeface="Action Sans"/>
                <a:cs typeface="Arial" panose="020B0604020202020204" pitchFamily="34" charset="0"/>
              </a:rPr>
              <a:t>La lucha por ser aceptado</a:t>
            </a:r>
            <a:r>
              <a:rPr lang="es-ES" sz="1400" dirty="0">
                <a:latin typeface="Action Sans"/>
                <a:cs typeface="Arial" panose="020B0604020202020204" pitchFamily="34" charset="0"/>
              </a:rPr>
              <a:t>. </a:t>
            </a:r>
            <a:r>
              <a:rPr lang="es-ES" sz="1400" b="1" dirty="0">
                <a:latin typeface="Action Sans"/>
                <a:cs typeface="Arial" panose="020B0604020202020204" pitchFamily="34" charset="0"/>
              </a:rPr>
              <a:t>Desarrollo de las habilidades sociales</a:t>
            </a:r>
            <a:r>
              <a:rPr lang="es-ES" sz="1400" dirty="0">
                <a:latin typeface="Action Sans"/>
                <a:cs typeface="Arial" panose="020B0604020202020204" pitchFamily="34" charset="0"/>
              </a:rPr>
              <a:t>, es decir, aquellas que le facilitan hacer empatía o amistad con nuevas personas. Tener amigos es vital para formar una imagen positiva de sí mismo y construir estas habilidades sociales.</a:t>
            </a:r>
          </a:p>
          <a:p>
            <a:pPr marL="285750" indent="-285750" fontAlgn="base">
              <a:buFont typeface="Arial" panose="020B0604020202020204" pitchFamily="34" charset="0"/>
              <a:buChar char="•"/>
            </a:pPr>
            <a:endParaRPr lang="es-ES" sz="1400" dirty="0">
              <a:latin typeface="Action Sans"/>
              <a:cs typeface="Arial" panose="020B0604020202020204" pitchFamily="34" charset="0"/>
            </a:endParaRPr>
          </a:p>
          <a:p>
            <a:pPr marL="285750" indent="-285750" fontAlgn="base">
              <a:buFont typeface="Arial" panose="020B0604020202020204" pitchFamily="34" charset="0"/>
              <a:buChar char="•"/>
            </a:pPr>
            <a:r>
              <a:rPr lang="es-ES" sz="1400" dirty="0">
                <a:latin typeface="Action Sans"/>
                <a:cs typeface="Arial" panose="020B0604020202020204" pitchFamily="34" charset="0"/>
              </a:rPr>
              <a:t>El </a:t>
            </a:r>
            <a:r>
              <a:rPr lang="es-ES" sz="1400" b="1" dirty="0">
                <a:latin typeface="Action Sans"/>
                <a:cs typeface="Arial" panose="020B0604020202020204" pitchFamily="34" charset="0"/>
              </a:rPr>
              <a:t>desarrollo de una identidad personal y autonomía en las decisiones.</a:t>
            </a:r>
          </a:p>
          <a:p>
            <a:pPr marL="285750" indent="-285750" fontAlgn="base">
              <a:buFont typeface="Arial" panose="020B0604020202020204" pitchFamily="34" charset="0"/>
              <a:buChar char="•"/>
            </a:pPr>
            <a:endParaRPr lang="es-ES" sz="1400" dirty="0">
              <a:latin typeface="Action Sans"/>
              <a:cs typeface="Arial" panose="020B0604020202020204" pitchFamily="34" charset="0"/>
            </a:endParaRPr>
          </a:p>
          <a:p>
            <a:pPr marL="285750" indent="-285750" fontAlgn="base">
              <a:buFont typeface="Arial" panose="020B0604020202020204" pitchFamily="34" charset="0"/>
              <a:buChar char="•"/>
            </a:pPr>
            <a:r>
              <a:rPr lang="es-ES" sz="1400" dirty="0">
                <a:latin typeface="Action Sans"/>
                <a:cs typeface="Arial" panose="020B0604020202020204" pitchFamily="34" charset="0"/>
              </a:rPr>
              <a:t>Disminuye el deseo de agradar a sus padres y aumenta la búsqueda de aceptación de parte de sus semejantes. </a:t>
            </a:r>
          </a:p>
          <a:p>
            <a:pPr marL="285750" indent="-285750" fontAlgn="base">
              <a:buFont typeface="Arial" panose="020B0604020202020204" pitchFamily="34" charset="0"/>
              <a:buChar char="•"/>
            </a:pPr>
            <a:endParaRPr lang="es-ES" sz="1400" dirty="0">
              <a:latin typeface="Action Sans"/>
              <a:cs typeface="Arial" panose="020B0604020202020204" pitchFamily="34" charset="0"/>
            </a:endParaRPr>
          </a:p>
          <a:p>
            <a:pPr marL="285750" indent="-285750" fontAlgn="base">
              <a:buFont typeface="Arial" panose="020B0604020202020204" pitchFamily="34" charset="0"/>
              <a:buChar char="•"/>
            </a:pPr>
            <a:r>
              <a:rPr lang="es-ES" sz="1400" dirty="0">
                <a:latin typeface="Action Sans"/>
                <a:cs typeface="Arial" panose="020B0604020202020204" pitchFamily="34" charset="0"/>
              </a:rPr>
              <a:t>Aumenta el interés en las </a:t>
            </a:r>
            <a:r>
              <a:rPr lang="es-ES" sz="1400" b="1" dirty="0">
                <a:latin typeface="Action Sans"/>
                <a:cs typeface="Arial" panose="020B0604020202020204" pitchFamily="34" charset="0"/>
              </a:rPr>
              <a:t>relaciones románticas </a:t>
            </a:r>
            <a:r>
              <a:rPr lang="es-ES" sz="1400" dirty="0">
                <a:latin typeface="Action Sans"/>
                <a:cs typeface="Arial" panose="020B0604020202020204" pitchFamily="34" charset="0"/>
              </a:rPr>
              <a:t>y la experimentación de la </a:t>
            </a:r>
            <a:r>
              <a:rPr lang="es-ES" sz="1400" b="1" dirty="0">
                <a:latin typeface="Action Sans"/>
                <a:cs typeface="Arial" panose="020B0604020202020204" pitchFamily="34" charset="0"/>
              </a:rPr>
              <a:t>sexualidad</a:t>
            </a:r>
            <a:r>
              <a:rPr lang="es-ES" sz="1400" dirty="0">
                <a:latin typeface="Action Sans"/>
                <a:cs typeface="Arial" panose="020B0604020202020204" pitchFamily="34" charset="0"/>
              </a:rPr>
              <a:t>.</a:t>
            </a:r>
          </a:p>
          <a:p>
            <a:pPr marL="285750" indent="-285750" fontAlgn="base">
              <a:buFont typeface="Arial" panose="020B0604020202020204" pitchFamily="34" charset="0"/>
              <a:buChar char="•"/>
            </a:pPr>
            <a:endParaRPr lang="es-ES" sz="1400" dirty="0">
              <a:latin typeface="Action Sans"/>
              <a:cs typeface="Arial" panose="020B0604020202020204" pitchFamily="34" charset="0"/>
            </a:endParaRPr>
          </a:p>
          <a:p>
            <a:pPr marL="285750" indent="-285750" fontAlgn="base">
              <a:buFont typeface="Arial" panose="020B0604020202020204" pitchFamily="34" charset="0"/>
              <a:buChar char="•"/>
            </a:pPr>
            <a:endParaRPr lang="es-ES" sz="1400" dirty="0">
              <a:latin typeface="Action Sans"/>
              <a:cs typeface="Arial" panose="020B0604020202020204" pitchFamily="34" charset="0"/>
            </a:endParaRPr>
          </a:p>
        </p:txBody>
      </p:sp>
      <p:sp>
        <p:nvSpPr>
          <p:cNvPr id="6" name="CuadroTexto 5">
            <a:extLst>
              <a:ext uri="{FF2B5EF4-FFF2-40B4-BE49-F238E27FC236}">
                <a16:creationId xmlns:a16="http://schemas.microsoft.com/office/drawing/2014/main" id="{33993BD0-BD30-8054-F758-978F8D555D0F}"/>
              </a:ext>
            </a:extLst>
          </p:cNvPr>
          <p:cNvSpPr txBox="1"/>
          <p:nvPr/>
        </p:nvSpPr>
        <p:spPr>
          <a:xfrm>
            <a:off x="6172200" y="1394463"/>
            <a:ext cx="5239800" cy="4832092"/>
          </a:xfrm>
          <a:prstGeom prst="rect">
            <a:avLst/>
          </a:prstGeom>
          <a:noFill/>
        </p:spPr>
        <p:txBody>
          <a:bodyPr wrap="square">
            <a:spAutoFit/>
          </a:bodyPr>
          <a:lstStyle/>
          <a:p>
            <a:pPr marL="285750" indent="-285750" fontAlgn="base">
              <a:buFont typeface="Arial" panose="020B0604020202020204" pitchFamily="34" charset="0"/>
              <a:buChar char="•"/>
            </a:pPr>
            <a:endParaRPr lang="es-ES" sz="1400" dirty="0">
              <a:latin typeface="Action Sans"/>
              <a:cs typeface="Arial" panose="020B0604020202020204" pitchFamily="34" charset="0"/>
            </a:endParaRPr>
          </a:p>
          <a:p>
            <a:pPr marL="228600" indent="-228600" fontAlgn="base">
              <a:buFont typeface="Arial" panose="020B0604020202020204" pitchFamily="34" charset="0"/>
              <a:buChar char="•"/>
            </a:pPr>
            <a:endParaRPr lang="es-ES" sz="1400" dirty="0">
              <a:latin typeface="Action Sans"/>
              <a:cs typeface="Arial" panose="020B0604020202020204" pitchFamily="34" charset="0"/>
            </a:endParaRPr>
          </a:p>
          <a:p>
            <a:pPr marL="228600" indent="-228600" fontAlgn="base">
              <a:buFont typeface="Arial" panose="020B0604020202020204" pitchFamily="34" charset="0"/>
              <a:buChar char="•"/>
            </a:pPr>
            <a:r>
              <a:rPr lang="es-ES" sz="1400" dirty="0">
                <a:latin typeface="Action Sans"/>
                <a:cs typeface="Arial" panose="020B0604020202020204" pitchFamily="34" charset="0"/>
              </a:rPr>
              <a:t>Reto de lograr la </a:t>
            </a:r>
            <a:r>
              <a:rPr lang="es-ES" sz="1400" b="1" dirty="0">
                <a:latin typeface="Action Sans"/>
                <a:cs typeface="Arial" panose="020B0604020202020204" pitchFamily="34" charset="0"/>
              </a:rPr>
              <a:t>“popularidad” </a:t>
            </a:r>
            <a:r>
              <a:rPr lang="es-ES" sz="1400" dirty="0">
                <a:latin typeface="Action Sans"/>
                <a:cs typeface="Arial" panose="020B0604020202020204" pitchFamily="34" charset="0"/>
              </a:rPr>
              <a:t>o </a:t>
            </a:r>
            <a:r>
              <a:rPr lang="es-ES" sz="1400" b="1" dirty="0">
                <a:latin typeface="Action Sans"/>
                <a:cs typeface="Arial" panose="020B0604020202020204" pitchFamily="34" charset="0"/>
              </a:rPr>
              <a:t>“pertenencia”. </a:t>
            </a:r>
            <a:r>
              <a:rPr lang="es-ES" sz="1400" dirty="0">
                <a:latin typeface="Action Sans"/>
                <a:cs typeface="Arial" panose="020B0604020202020204" pitchFamily="34" charset="0"/>
              </a:rPr>
              <a:t>Pero agradar a los “iguales” no es fácil, pues estos grupos son selectivos y no cualquiera puede ser parte de ellos. Esto obliga al joven a desarrollar habilidades y encantos para ser admitido y respetado.</a:t>
            </a:r>
          </a:p>
          <a:p>
            <a:pPr algn="l" fontAlgn="base">
              <a:buFont typeface="Arial" panose="020B0604020202020204" pitchFamily="34" charset="0"/>
              <a:buChar char="•"/>
            </a:pPr>
            <a:endParaRPr lang="es-ES" sz="1400" dirty="0">
              <a:latin typeface="Action Sans"/>
              <a:cs typeface="Arial" panose="020B0604020202020204" pitchFamily="34" charset="0"/>
            </a:endParaRPr>
          </a:p>
          <a:p>
            <a:pPr marL="228600" indent="-228600" fontAlgn="base">
              <a:buFont typeface="Arial" panose="020B0604020202020204" pitchFamily="34" charset="0"/>
              <a:buChar char="•"/>
            </a:pPr>
            <a:r>
              <a:rPr lang="es-ES" sz="1400" dirty="0">
                <a:latin typeface="Action Sans"/>
                <a:cs typeface="Arial" panose="020B0604020202020204" pitchFamily="34" charset="0"/>
              </a:rPr>
              <a:t> Por primera vez se experimenta el </a:t>
            </a:r>
            <a:r>
              <a:rPr lang="es-ES" sz="1400" b="1" dirty="0">
                <a:latin typeface="Action Sans"/>
                <a:cs typeface="Arial" panose="020B0604020202020204" pitchFamily="34" charset="0"/>
              </a:rPr>
              <a:t>amor</a:t>
            </a:r>
            <a:r>
              <a:rPr lang="es-ES" sz="1400" dirty="0">
                <a:latin typeface="Action Sans"/>
                <a:cs typeface="Arial" panose="020B0604020202020204" pitchFamily="34" charset="0"/>
              </a:rPr>
              <a:t>, con la carga de conflicto y satisfacción que esto puede generar. Adicionalmente, se empieza a desarrollar un sentido de compromiso hacia una pareja.</a:t>
            </a:r>
          </a:p>
          <a:p>
            <a:pPr marL="228600" indent="-228600" fontAlgn="base">
              <a:buFont typeface="Arial" panose="020B0604020202020204" pitchFamily="34" charset="0"/>
              <a:buChar char="•"/>
            </a:pPr>
            <a:endParaRPr lang="es-ES" sz="1400" dirty="0">
              <a:latin typeface="Action Sans"/>
              <a:cs typeface="Arial" panose="020B0604020202020204" pitchFamily="34" charset="0"/>
            </a:endParaRPr>
          </a:p>
          <a:p>
            <a:pPr marL="228600" indent="-228600" algn="just">
              <a:buFont typeface="Arial" panose="020B0604020202020204" pitchFamily="34" charset="0"/>
              <a:buChar char="•"/>
            </a:pPr>
            <a:r>
              <a:rPr lang="es-ES" sz="1400" dirty="0">
                <a:latin typeface="Action Sans"/>
                <a:cs typeface="Arial" panose="020B0604020202020204" pitchFamily="34" charset="0"/>
              </a:rPr>
              <a:t>Un mayor interés por su </a:t>
            </a:r>
            <a:r>
              <a:rPr lang="es-ES" sz="1400" b="1" dirty="0">
                <a:latin typeface="Action Sans"/>
                <a:cs typeface="Arial" panose="020B0604020202020204" pitchFamily="34" charset="0"/>
              </a:rPr>
              <a:t>imagen corporal</a:t>
            </a:r>
            <a:r>
              <a:rPr lang="es-ES" sz="1400" dirty="0">
                <a:latin typeface="Action Sans"/>
                <a:cs typeface="Arial" panose="020B0604020202020204" pitchFamily="34" charset="0"/>
              </a:rPr>
              <a:t>. Los adolescentes dan una gran importancia al aspecto físico jugando un papel fundamental en la formación de la imagen que tienen de sí mismos.</a:t>
            </a:r>
          </a:p>
          <a:p>
            <a:pPr marL="228600" indent="-228600" algn="just">
              <a:buFont typeface="Arial" panose="020B0604020202020204" pitchFamily="34" charset="0"/>
              <a:buChar char="•"/>
            </a:pPr>
            <a:endParaRPr lang="es-ES" sz="1400" dirty="0">
              <a:latin typeface="Action Sans"/>
              <a:cs typeface="Arial" panose="020B0604020202020204" pitchFamily="34" charset="0"/>
            </a:endParaRPr>
          </a:p>
          <a:p>
            <a:pPr marL="228600" indent="-228600" algn="just">
              <a:buFont typeface="Arial" panose="020B0604020202020204" pitchFamily="34" charset="0"/>
              <a:buChar char="•"/>
            </a:pPr>
            <a:r>
              <a:rPr lang="es-ES" sz="1400" dirty="0">
                <a:latin typeface="Action Sans"/>
                <a:cs typeface="Arial" panose="020B0604020202020204" pitchFamily="34" charset="0"/>
              </a:rPr>
              <a:t>Los </a:t>
            </a:r>
            <a:r>
              <a:rPr lang="es-ES" sz="1400" b="1" dirty="0">
                <a:latin typeface="Action Sans"/>
                <a:cs typeface="Arial" panose="020B0604020202020204" pitchFamily="34" charset="0"/>
              </a:rPr>
              <a:t>complejos</a:t>
            </a:r>
            <a:r>
              <a:rPr lang="es-ES" sz="1400" dirty="0">
                <a:latin typeface="Action Sans"/>
                <a:cs typeface="Arial" panose="020B0604020202020204" pitchFamily="34" charset="0"/>
              </a:rPr>
              <a:t> son algo característico de esta fase. Surgen bajo una base real por defectos físicos que creen poseer y que son reforzados a menudo por motes o burlas por parte de sus compañeros. Puede llegar a afectar las relaciones personales y su propia personalidad.     </a:t>
            </a:r>
          </a:p>
          <a:p>
            <a:pPr marL="228600" indent="-228600" fontAlgn="base">
              <a:buFont typeface="Arial" panose="020B0604020202020204" pitchFamily="34" charset="0"/>
              <a:buChar char="•"/>
            </a:pPr>
            <a:endParaRPr lang="es-ES" sz="1400" dirty="0">
              <a:latin typeface="Action Sans"/>
              <a:cs typeface="Arial" panose="020B0604020202020204" pitchFamily="34" charset="0"/>
            </a:endParaRPr>
          </a:p>
        </p:txBody>
      </p:sp>
      <p:sp>
        <p:nvSpPr>
          <p:cNvPr id="2" name="Elipse 1">
            <a:extLst>
              <a:ext uri="{FF2B5EF4-FFF2-40B4-BE49-F238E27FC236}">
                <a16:creationId xmlns:a16="http://schemas.microsoft.com/office/drawing/2014/main" id="{578644DD-4289-AA2A-F7FD-D7E06DADBD68}"/>
              </a:ext>
            </a:extLst>
          </p:cNvPr>
          <p:cNvSpPr/>
          <p:nvPr/>
        </p:nvSpPr>
        <p:spPr>
          <a:xfrm>
            <a:off x="5994657" y="1459804"/>
            <a:ext cx="5417343" cy="14421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5" name="Elipse 4">
            <a:extLst>
              <a:ext uri="{FF2B5EF4-FFF2-40B4-BE49-F238E27FC236}">
                <a16:creationId xmlns:a16="http://schemas.microsoft.com/office/drawing/2014/main" id="{82CF4945-434D-1EE1-C3F7-D3575623DF3B}"/>
              </a:ext>
            </a:extLst>
          </p:cNvPr>
          <p:cNvSpPr/>
          <p:nvPr/>
        </p:nvSpPr>
        <p:spPr>
          <a:xfrm>
            <a:off x="311839" y="1773863"/>
            <a:ext cx="541734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7" name="Elipse 6">
            <a:extLst>
              <a:ext uri="{FF2B5EF4-FFF2-40B4-BE49-F238E27FC236}">
                <a16:creationId xmlns:a16="http://schemas.microsoft.com/office/drawing/2014/main" id="{0CB89965-B005-B773-3FFD-699E51CD7763}"/>
              </a:ext>
            </a:extLst>
          </p:cNvPr>
          <p:cNvSpPr/>
          <p:nvPr/>
        </p:nvSpPr>
        <p:spPr>
          <a:xfrm>
            <a:off x="311839" y="5275794"/>
            <a:ext cx="541734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10" name="Elipse 9">
            <a:extLst>
              <a:ext uri="{FF2B5EF4-FFF2-40B4-BE49-F238E27FC236}">
                <a16:creationId xmlns:a16="http://schemas.microsoft.com/office/drawing/2014/main" id="{F4141E6D-7F1E-C325-CFC9-128AC54D43D5}"/>
              </a:ext>
            </a:extLst>
          </p:cNvPr>
          <p:cNvSpPr/>
          <p:nvPr/>
        </p:nvSpPr>
        <p:spPr>
          <a:xfrm>
            <a:off x="6096000" y="4707680"/>
            <a:ext cx="1976051"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3" name="object 7">
            <a:extLst>
              <a:ext uri="{FF2B5EF4-FFF2-40B4-BE49-F238E27FC236}">
                <a16:creationId xmlns:a16="http://schemas.microsoft.com/office/drawing/2014/main" id="{87E05A5D-F550-78A8-13BC-79CF14A25A31}"/>
              </a:ext>
            </a:extLst>
          </p:cNvPr>
          <p:cNvSpPr txBox="1">
            <a:spLocks/>
          </p:cNvSpPr>
          <p:nvPr/>
        </p:nvSpPr>
        <p:spPr>
          <a:xfrm>
            <a:off x="-316484" y="58442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nSpc>
                <a:spcPct val="100000"/>
              </a:lnSpc>
              <a:spcBef>
                <a:spcPts val="50"/>
              </a:spcBef>
            </a:pPr>
            <a:r>
              <a:rPr lang="es-ES" sz="4000" spc="-118" dirty="0">
                <a:solidFill>
                  <a:srgbClr val="3B3B3B"/>
                </a:solidFill>
                <a:latin typeface="Action Sans"/>
              </a:rPr>
              <a:t>Características propias de la etapa</a:t>
            </a:r>
            <a:endParaRPr lang="es-ES" sz="4000" dirty="0">
              <a:latin typeface="Action Sans"/>
            </a:endParaRPr>
          </a:p>
        </p:txBody>
      </p:sp>
      <p:sp>
        <p:nvSpPr>
          <p:cNvPr id="11" name="object 7">
            <a:extLst>
              <a:ext uri="{FF2B5EF4-FFF2-40B4-BE49-F238E27FC236}">
                <a16:creationId xmlns:a16="http://schemas.microsoft.com/office/drawing/2014/main" id="{5BC6B1F4-EC96-B04A-429D-F4B0E42E9F08}"/>
              </a:ext>
            </a:extLst>
          </p:cNvPr>
          <p:cNvSpPr txBox="1">
            <a:spLocks/>
          </p:cNvSpPr>
          <p:nvPr/>
        </p:nvSpPr>
        <p:spPr>
          <a:xfrm>
            <a:off x="116246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Cambios Sociales</a:t>
            </a:r>
            <a:endParaRPr lang="es-ES" sz="3000" dirty="0">
              <a:latin typeface="Action Sans"/>
            </a:endParaRPr>
          </a:p>
        </p:txBody>
      </p:sp>
    </p:spTree>
    <p:extLst>
      <p:ext uri="{BB962C8B-B14F-4D97-AF65-F5344CB8AC3E}">
        <p14:creationId xmlns:p14="http://schemas.microsoft.com/office/powerpoint/2010/main" val="1515589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F781CD4-6C26-492A-37FC-D4BC7B31FB25}"/>
              </a:ext>
            </a:extLst>
          </p:cNvPr>
          <p:cNvGraphicFramePr>
            <a:graphicFrameLocks noGrp="1"/>
          </p:cNvGraphicFramePr>
          <p:nvPr>
            <p:extLst>
              <p:ext uri="{D42A27DB-BD31-4B8C-83A1-F6EECF244321}">
                <p14:modId xmlns:p14="http://schemas.microsoft.com/office/powerpoint/2010/main" val="1643904884"/>
              </p:ext>
            </p:extLst>
          </p:nvPr>
        </p:nvGraphicFramePr>
        <p:xfrm>
          <a:off x="451868" y="772154"/>
          <a:ext cx="10905068" cy="4782990"/>
        </p:xfrm>
        <a:graphic>
          <a:graphicData uri="http://schemas.openxmlformats.org/drawingml/2006/table">
            <a:tbl>
              <a:tblPr firstRow="1" firstCol="1">
                <a:tableStyleId>{6E25E649-3F16-4E02-A733-19D2CDBF48F0}</a:tableStyleId>
              </a:tblPr>
              <a:tblGrid>
                <a:gridCol w="2264326">
                  <a:extLst>
                    <a:ext uri="{9D8B030D-6E8A-4147-A177-3AD203B41FA5}">
                      <a16:colId xmlns:a16="http://schemas.microsoft.com/office/drawing/2014/main" val="1636129194"/>
                    </a:ext>
                  </a:extLst>
                </a:gridCol>
                <a:gridCol w="3081130">
                  <a:extLst>
                    <a:ext uri="{9D8B030D-6E8A-4147-A177-3AD203B41FA5}">
                      <a16:colId xmlns:a16="http://schemas.microsoft.com/office/drawing/2014/main" val="2863778630"/>
                    </a:ext>
                  </a:extLst>
                </a:gridCol>
                <a:gridCol w="2801751">
                  <a:extLst>
                    <a:ext uri="{9D8B030D-6E8A-4147-A177-3AD203B41FA5}">
                      <a16:colId xmlns:a16="http://schemas.microsoft.com/office/drawing/2014/main" val="691548349"/>
                    </a:ext>
                  </a:extLst>
                </a:gridCol>
                <a:gridCol w="2757861">
                  <a:extLst>
                    <a:ext uri="{9D8B030D-6E8A-4147-A177-3AD203B41FA5}">
                      <a16:colId xmlns:a16="http://schemas.microsoft.com/office/drawing/2014/main" val="3781503656"/>
                    </a:ext>
                  </a:extLst>
                </a:gridCol>
              </a:tblGrid>
              <a:tr h="359189">
                <a:tc>
                  <a:txBody>
                    <a:bodyPr/>
                    <a:lstStyle/>
                    <a:p>
                      <a:pPr algn="ctr" fontAlgn="base"/>
                      <a:r>
                        <a:rPr lang="es-ES" sz="1400" cap="none" spc="0" dirty="0">
                          <a:solidFill>
                            <a:schemeClr val="tx1"/>
                          </a:solidFill>
                          <a:effectLst/>
                          <a:latin typeface="Arial" panose="020B0604020202020204" pitchFamily="34" charset="0"/>
                          <a:cs typeface="Arial" panose="020B0604020202020204" pitchFamily="34" charset="0"/>
                        </a:rPr>
                        <a:t>Objetivos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tc>
                  <a:txBody>
                    <a:bodyPr/>
                    <a:lstStyle/>
                    <a:p>
                      <a:pPr algn="ctr" fontAlgn="base"/>
                      <a:r>
                        <a:rPr lang="es-ES" sz="1400" cap="none" spc="0" dirty="0">
                          <a:solidFill>
                            <a:schemeClr val="tx1"/>
                          </a:solidFill>
                          <a:effectLst/>
                          <a:latin typeface="Arial" panose="020B0604020202020204" pitchFamily="34" charset="0"/>
                          <a:cs typeface="Arial" panose="020B0604020202020204" pitchFamily="34" charset="0"/>
                        </a:rPr>
                        <a:t>Adolescencia inicial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tc>
                  <a:txBody>
                    <a:bodyPr/>
                    <a:lstStyle/>
                    <a:p>
                      <a:pPr algn="ctr" fontAlgn="base"/>
                      <a:r>
                        <a:rPr lang="es-ES" sz="1400" cap="none" spc="0" dirty="0">
                          <a:solidFill>
                            <a:schemeClr val="tx1"/>
                          </a:solidFill>
                          <a:effectLst/>
                          <a:latin typeface="Arial" panose="020B0604020202020204" pitchFamily="34" charset="0"/>
                          <a:cs typeface="Arial" panose="020B0604020202020204" pitchFamily="34" charset="0"/>
                        </a:rPr>
                        <a:t>Adolescencia media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tc>
                  <a:txBody>
                    <a:bodyPr/>
                    <a:lstStyle/>
                    <a:p>
                      <a:pPr algn="ctr" fontAlgn="base"/>
                      <a:r>
                        <a:rPr lang="es-ES" sz="1400" cap="none" spc="0" dirty="0">
                          <a:solidFill>
                            <a:schemeClr val="tx1"/>
                          </a:solidFill>
                          <a:effectLst/>
                          <a:latin typeface="Arial" panose="020B0604020202020204" pitchFamily="34" charset="0"/>
                          <a:cs typeface="Arial" panose="020B0604020202020204" pitchFamily="34" charset="0"/>
                        </a:rPr>
                        <a:t>Adolescencia tardía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03328753"/>
                  </a:ext>
                </a:extLst>
              </a:tr>
              <a:tr h="1060229">
                <a:tc>
                  <a:txBody>
                    <a:bodyPr/>
                    <a:lstStyle/>
                    <a:p>
                      <a:pPr algn="ctr" fontAlgn="base"/>
                      <a:r>
                        <a:rPr lang="es-ES" sz="1400" b="1" cap="none" spc="0" dirty="0">
                          <a:solidFill>
                            <a:schemeClr val="tx1"/>
                          </a:solidFill>
                          <a:effectLst/>
                          <a:latin typeface="Arial" panose="020B0604020202020204" pitchFamily="34" charset="0"/>
                          <a:cs typeface="Arial" panose="020B0604020202020204" pitchFamily="34" charset="0"/>
                        </a:rPr>
                        <a:t>Independencia</a:t>
                      </a:r>
                      <a:r>
                        <a:rPr lang="es-ES" sz="1400" cap="none" spc="0" dirty="0">
                          <a:solidFill>
                            <a:schemeClr val="tx1"/>
                          </a:solidFill>
                          <a:effectLst/>
                          <a:latin typeface="Arial" panose="020B0604020202020204" pitchFamily="34" charset="0"/>
                          <a:cs typeface="Arial" panose="020B0604020202020204" pitchFamily="34" charset="0"/>
                        </a:rPr>
                        <a:t>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tc>
                  <a:txBody>
                    <a:bodyPr/>
                    <a:lstStyle/>
                    <a:p>
                      <a:pPr algn="l" fontAlgn="base"/>
                      <a:r>
                        <a:rPr lang="es-ES" sz="1200" cap="none" spc="0" dirty="0">
                          <a:solidFill>
                            <a:schemeClr val="tx1"/>
                          </a:solidFill>
                          <a:effectLst/>
                          <a:latin typeface="Arial" panose="020B0604020202020204" pitchFamily="34" charset="0"/>
                          <a:cs typeface="Arial" panose="020B0604020202020204" pitchFamily="34" charset="0"/>
                        </a:rPr>
                        <a:t>– Menor interés por padres– Vacío emocional: se alteran el comportamiento y el humor– Menor rendimiento escolar </a:t>
                      </a:r>
                    </a:p>
                  </a:txBody>
                  <a:tcPr marL="94789" marR="12232" marT="72915" marB="72915" anchor="ct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tcPr>
                </a:tc>
                <a:tc>
                  <a:txBody>
                    <a:bodyPr/>
                    <a:lstStyle/>
                    <a:p>
                      <a:pPr algn="l" fontAlgn="base"/>
                      <a:r>
                        <a:rPr lang="es-ES" sz="1200" cap="none" spc="0" dirty="0">
                          <a:solidFill>
                            <a:schemeClr val="tx1"/>
                          </a:solidFill>
                          <a:effectLst/>
                          <a:latin typeface="Arial" panose="020B0604020202020204" pitchFamily="34" charset="0"/>
                          <a:cs typeface="Arial" panose="020B0604020202020204" pitchFamily="34" charset="0"/>
                        </a:rPr>
                        <a:t>– Máximos conflictos con padres, más tiempo con los amigos– Lucha independencia </a:t>
                      </a:r>
                    </a:p>
                  </a:txBody>
                  <a:tcPr marL="94789" marR="12232" marT="72915" marB="72915" anchor="ctr">
                    <a:lnT w="57150" cap="flat" cmpd="sng" algn="ctr">
                      <a:solidFill>
                        <a:schemeClr val="bg1"/>
                      </a:solidFill>
                      <a:prstDash val="solid"/>
                      <a:round/>
                      <a:headEnd type="none" w="med" len="med"/>
                      <a:tailEnd type="none" w="med" len="med"/>
                    </a:lnT>
                  </a:tcPr>
                </a:tc>
                <a:tc>
                  <a:txBody>
                    <a:bodyPr/>
                    <a:lstStyle/>
                    <a:p>
                      <a:pPr algn="l" fontAlgn="base"/>
                      <a:r>
                        <a:rPr lang="es-ES" sz="1200" cap="none" spc="0" dirty="0">
                          <a:solidFill>
                            <a:schemeClr val="tx1"/>
                          </a:solidFill>
                          <a:effectLst/>
                          <a:latin typeface="Arial" panose="020B0604020202020204" pitchFamily="34" charset="0"/>
                          <a:cs typeface="Arial" panose="020B0604020202020204" pitchFamily="34" charset="0"/>
                        </a:rPr>
                        <a:t>– Reaceptación valores y consejos paternos. Nueva relación con padres– Dudas para aceptar su responsabilidad– Siguen dependiendo de los padres </a:t>
                      </a:r>
                    </a:p>
                  </a:txBody>
                  <a:tcPr marL="94789" marR="12232" marT="72915" marB="72915" anchor="ctr">
                    <a:lnT w="571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646702604"/>
                  </a:ext>
                </a:extLst>
              </a:tr>
              <a:tr h="694469">
                <a:tc>
                  <a:txBody>
                    <a:bodyPr/>
                    <a:lstStyle/>
                    <a:p>
                      <a:pPr algn="ctr" fontAlgn="base"/>
                      <a:r>
                        <a:rPr lang="es-ES" sz="1400" b="1" cap="none" spc="0" dirty="0">
                          <a:solidFill>
                            <a:schemeClr val="tx1"/>
                          </a:solidFill>
                          <a:effectLst/>
                          <a:latin typeface="Arial" panose="020B0604020202020204" pitchFamily="34" charset="0"/>
                          <a:cs typeface="Arial" panose="020B0604020202020204" pitchFamily="34" charset="0"/>
                        </a:rPr>
                        <a:t>Imagen corporal</a:t>
                      </a:r>
                      <a:r>
                        <a:rPr lang="es-ES" sz="1400" cap="none" spc="0" dirty="0">
                          <a:solidFill>
                            <a:schemeClr val="tx1"/>
                          </a:solidFill>
                          <a:effectLst/>
                          <a:latin typeface="Arial" panose="020B0604020202020204" pitchFamily="34" charset="0"/>
                          <a:cs typeface="Arial" panose="020B0604020202020204" pitchFamily="34" charset="0"/>
                        </a:rPr>
                        <a:t>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tc>
                  <a:txBody>
                    <a:bodyPr/>
                    <a:lstStyle/>
                    <a:p>
                      <a:pPr algn="l" fontAlgn="base"/>
                      <a:r>
                        <a:rPr lang="es-ES" sz="1200" cap="none" spc="0" dirty="0">
                          <a:solidFill>
                            <a:schemeClr val="tx1"/>
                          </a:solidFill>
                          <a:effectLst/>
                          <a:latin typeface="Arial" panose="020B0604020202020204" pitchFamily="34" charset="0"/>
                          <a:cs typeface="Arial" panose="020B0604020202020204" pitchFamily="34" charset="0"/>
                        </a:rPr>
                        <a:t>– Preocupación por su cuerpo y los cambios: ¿soy normal?– Inseguridad por aspecto, se comparan con otros </a:t>
                      </a:r>
                    </a:p>
                  </a:txBody>
                  <a:tcPr marL="94789" marR="12232" marT="72915" marB="72915" anchor="ctr">
                    <a:lnL w="57150" cap="flat" cmpd="sng" algn="ctr">
                      <a:solidFill>
                        <a:schemeClr val="bg1"/>
                      </a:solidFill>
                      <a:prstDash val="solid"/>
                      <a:round/>
                      <a:headEnd type="none" w="med" len="med"/>
                      <a:tailEnd type="none" w="med" len="med"/>
                    </a:lnL>
                  </a:tcPr>
                </a:tc>
                <a:tc>
                  <a:txBody>
                    <a:bodyPr/>
                    <a:lstStyle/>
                    <a:p>
                      <a:pPr algn="l" fontAlgn="base"/>
                      <a:r>
                        <a:rPr lang="es-ES" sz="1200" cap="none" spc="0">
                          <a:solidFill>
                            <a:schemeClr val="tx1"/>
                          </a:solidFill>
                          <a:effectLst/>
                          <a:latin typeface="Arial" panose="020B0604020202020204" pitchFamily="34" charset="0"/>
                          <a:cs typeface="Arial" panose="020B0604020202020204" pitchFamily="34" charset="0"/>
                        </a:rPr>
                        <a:t>– Aceptación de su cuerpo– Interés por hacerlo más atractivo </a:t>
                      </a:r>
                    </a:p>
                  </a:txBody>
                  <a:tcPr marL="94789" marR="12232" marT="72915" marB="72915" anchor="ctr"/>
                </a:tc>
                <a:tc>
                  <a:txBody>
                    <a:bodyPr/>
                    <a:lstStyle/>
                    <a:p>
                      <a:pPr algn="l" fontAlgn="base"/>
                      <a:r>
                        <a:rPr lang="es-ES" sz="1200" cap="none" spc="0" dirty="0">
                          <a:solidFill>
                            <a:schemeClr val="tx1"/>
                          </a:solidFill>
                          <a:effectLst/>
                          <a:latin typeface="Arial" panose="020B0604020202020204" pitchFamily="34" charset="0"/>
                          <a:cs typeface="Arial" panose="020B0604020202020204" pitchFamily="34" charset="0"/>
                        </a:rPr>
                        <a:t>– Aceptación de los cambios– La imagen solo preocupa si hay alguna anomalía </a:t>
                      </a:r>
                    </a:p>
                  </a:txBody>
                  <a:tcPr marL="94789" marR="12232" marT="72915" marB="72915" anchor="ctr"/>
                </a:tc>
                <a:extLst>
                  <a:ext uri="{0D108BD9-81ED-4DB2-BD59-A6C34878D82A}">
                    <a16:rowId xmlns:a16="http://schemas.microsoft.com/office/drawing/2014/main" val="2731438596"/>
                  </a:ext>
                </a:extLst>
              </a:tr>
              <a:tr h="1060229">
                <a:tc>
                  <a:txBody>
                    <a:bodyPr/>
                    <a:lstStyle/>
                    <a:p>
                      <a:pPr algn="ctr" fontAlgn="base"/>
                      <a:r>
                        <a:rPr lang="es-ES" sz="1400" b="1" cap="none" spc="0" dirty="0">
                          <a:solidFill>
                            <a:schemeClr val="tx1"/>
                          </a:solidFill>
                          <a:effectLst/>
                          <a:latin typeface="Arial" panose="020B0604020202020204" pitchFamily="34" charset="0"/>
                          <a:cs typeface="Arial" panose="020B0604020202020204" pitchFamily="34" charset="0"/>
                        </a:rPr>
                        <a:t>Amigos</a:t>
                      </a:r>
                      <a:r>
                        <a:rPr lang="es-ES" sz="1400" cap="none" spc="0" dirty="0">
                          <a:solidFill>
                            <a:schemeClr val="tx1"/>
                          </a:solidFill>
                          <a:effectLst/>
                          <a:latin typeface="Arial" panose="020B0604020202020204" pitchFamily="34" charset="0"/>
                          <a:cs typeface="Arial" panose="020B0604020202020204" pitchFamily="34" charset="0"/>
                        </a:rPr>
                        <a:t>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tc>
                  <a:txBody>
                    <a:bodyPr/>
                    <a:lstStyle/>
                    <a:p>
                      <a:pPr algn="l" fontAlgn="base"/>
                      <a:r>
                        <a:rPr lang="es-ES" sz="1200" cap="none" spc="0">
                          <a:solidFill>
                            <a:schemeClr val="tx1"/>
                          </a:solidFill>
                          <a:effectLst/>
                          <a:latin typeface="Arial" panose="020B0604020202020204" pitchFamily="34" charset="0"/>
                          <a:cs typeface="Arial" panose="020B0604020202020204" pitchFamily="34" charset="0"/>
                        </a:rPr>
                        <a:t>– Interés y amistades con amigos del mismo sexo. Puede ser:(+) deporte, música…(–) alcohol, drogas…– Sentimientos de ternura conducen a miedos y relaciones homosexuales </a:t>
                      </a:r>
                    </a:p>
                  </a:txBody>
                  <a:tcPr marL="94789" marR="12232" marT="72915" marB="72915" anchor="ctr">
                    <a:lnL w="57150" cap="flat" cmpd="sng" algn="ctr">
                      <a:solidFill>
                        <a:schemeClr val="bg1"/>
                      </a:solidFill>
                      <a:prstDash val="solid"/>
                      <a:round/>
                      <a:headEnd type="none" w="med" len="med"/>
                      <a:tailEnd type="none" w="med" len="med"/>
                    </a:lnL>
                  </a:tcPr>
                </a:tc>
                <a:tc>
                  <a:txBody>
                    <a:bodyPr/>
                    <a:lstStyle/>
                    <a:p>
                      <a:pPr algn="l" fontAlgn="base"/>
                      <a:r>
                        <a:rPr lang="es-ES" sz="1200" cap="none" spc="0">
                          <a:solidFill>
                            <a:schemeClr val="tx1"/>
                          </a:solidFill>
                          <a:effectLst/>
                          <a:latin typeface="Arial" panose="020B0604020202020204" pitchFamily="34" charset="0"/>
                          <a:cs typeface="Arial" panose="020B0604020202020204" pitchFamily="34" charset="0"/>
                        </a:rPr>
                        <a:t>– Máxima integración con los amigos y sus valores– Máximo peligro de conductas de riesgo </a:t>
                      </a:r>
                    </a:p>
                  </a:txBody>
                  <a:tcPr marL="94789" marR="12232" marT="72915" marB="72915" anchor="ctr"/>
                </a:tc>
                <a:tc>
                  <a:txBody>
                    <a:bodyPr/>
                    <a:lstStyle/>
                    <a:p>
                      <a:pPr algn="l" fontAlgn="base"/>
                      <a:r>
                        <a:rPr lang="es-ES" sz="1200" cap="none" spc="0" dirty="0">
                          <a:solidFill>
                            <a:schemeClr val="tx1"/>
                          </a:solidFill>
                          <a:effectLst/>
                          <a:latin typeface="Arial" panose="020B0604020202020204" pitchFamily="34" charset="0"/>
                          <a:cs typeface="Arial" panose="020B0604020202020204" pitchFamily="34" charset="0"/>
                        </a:rPr>
                        <a:t>– Amigos y grupo menos importantes– Más tiempo en compartir relaciones íntimas (se establecen las parejas) </a:t>
                      </a:r>
                    </a:p>
                  </a:txBody>
                  <a:tcPr marL="94789" marR="12232" marT="72915" marB="72915" anchor="ctr"/>
                </a:tc>
                <a:extLst>
                  <a:ext uri="{0D108BD9-81ED-4DB2-BD59-A6C34878D82A}">
                    <a16:rowId xmlns:a16="http://schemas.microsoft.com/office/drawing/2014/main" val="2661892571"/>
                  </a:ext>
                </a:extLst>
              </a:tr>
              <a:tr h="1608869">
                <a:tc>
                  <a:txBody>
                    <a:bodyPr/>
                    <a:lstStyle/>
                    <a:p>
                      <a:pPr algn="ctr" fontAlgn="base"/>
                      <a:r>
                        <a:rPr lang="es-ES" sz="1400" b="1" cap="none" spc="0" dirty="0">
                          <a:solidFill>
                            <a:schemeClr val="tx1"/>
                          </a:solidFill>
                          <a:effectLst/>
                          <a:latin typeface="Arial" panose="020B0604020202020204" pitchFamily="34" charset="0"/>
                          <a:cs typeface="Arial" panose="020B0604020202020204" pitchFamily="34" charset="0"/>
                        </a:rPr>
                        <a:t>Identidad</a:t>
                      </a:r>
                      <a:r>
                        <a:rPr lang="es-ES" sz="1400" cap="none" spc="0" dirty="0">
                          <a:solidFill>
                            <a:schemeClr val="tx1"/>
                          </a:solidFill>
                          <a:effectLst/>
                          <a:latin typeface="Arial" panose="020B0604020202020204" pitchFamily="34" charset="0"/>
                          <a:cs typeface="Arial" panose="020B0604020202020204" pitchFamily="34" charset="0"/>
                        </a:rPr>
                        <a:t> </a:t>
                      </a:r>
                    </a:p>
                  </a:txBody>
                  <a:tcPr marL="94789" marR="12232" marT="72915" marB="7291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B0F0"/>
                    </a:solidFill>
                  </a:tcPr>
                </a:tc>
                <a:tc>
                  <a:txBody>
                    <a:bodyPr/>
                    <a:lstStyle/>
                    <a:p>
                      <a:pPr algn="l" fontAlgn="base"/>
                      <a:r>
                        <a:rPr lang="es-ES" sz="1200" cap="none" spc="0">
                          <a:solidFill>
                            <a:schemeClr val="tx1"/>
                          </a:solidFill>
                          <a:effectLst/>
                          <a:latin typeface="Arial" panose="020B0604020202020204" pitchFamily="34" charset="0"/>
                          <a:cs typeface="Arial" panose="020B0604020202020204" pitchFamily="34" charset="0"/>
                        </a:rPr>
                        <a:t>– Mejoran capacidades cognitivas (pensamiento concreto e inicio del pensamiento abstracto)– Autointerés, fantasías– Objetivos vocacional idealistas e irreales– Mayor necesidad de intimidad (diario)– Emergen sentimientos sexuales– Falta de control de impulsos-conducta arriesgada peligrosa </a:t>
                      </a:r>
                    </a:p>
                  </a:txBody>
                  <a:tcPr marL="94789" marR="12232" marT="72915" marB="72915" anchor="ctr">
                    <a:lnL w="57150" cap="flat" cmpd="sng" algn="ctr">
                      <a:solidFill>
                        <a:schemeClr val="bg1"/>
                      </a:solidFill>
                      <a:prstDash val="solid"/>
                      <a:round/>
                      <a:headEnd type="none" w="med" len="med"/>
                      <a:tailEnd type="none" w="med" len="med"/>
                    </a:lnL>
                  </a:tcPr>
                </a:tc>
                <a:tc>
                  <a:txBody>
                    <a:bodyPr/>
                    <a:lstStyle/>
                    <a:p>
                      <a:pPr algn="l" fontAlgn="base"/>
                      <a:r>
                        <a:rPr lang="es-ES" sz="1200" cap="none" spc="0">
                          <a:solidFill>
                            <a:schemeClr val="tx1"/>
                          </a:solidFill>
                          <a:effectLst/>
                          <a:latin typeface="Arial" panose="020B0604020202020204" pitchFamily="34" charset="0"/>
                          <a:cs typeface="Arial" panose="020B0604020202020204" pitchFamily="34" charset="0"/>
                        </a:rPr>
                        <a:t>– Aumenta la capacidad intelectual– Mayor ámbito de sentimientos (valora los de los demás)– Omnipotencia, inmortalidad: conduce a comportamientos de alto riesgo </a:t>
                      </a:r>
                    </a:p>
                  </a:txBody>
                  <a:tcPr marL="94789" marR="12232" marT="72915" marB="72915" anchor="ctr"/>
                </a:tc>
                <a:tc>
                  <a:txBody>
                    <a:bodyPr/>
                    <a:lstStyle/>
                    <a:p>
                      <a:pPr algn="l" fontAlgn="base"/>
                      <a:r>
                        <a:rPr lang="es-ES" sz="1200" cap="none" spc="0" dirty="0">
                          <a:solidFill>
                            <a:schemeClr val="tx1"/>
                          </a:solidFill>
                          <a:effectLst/>
                          <a:latin typeface="Arial" panose="020B0604020202020204" pitchFamily="34" charset="0"/>
                          <a:cs typeface="Arial" panose="020B0604020202020204" pitchFamily="34" charset="0"/>
                        </a:rPr>
                        <a:t>– Pensamiento abstracto establecido– Objetivos vocacionales prácticos y realistas– Delimitación de valores religiosos, morales y sexuales– Capacidad para comprometerse y establecer límites </a:t>
                      </a:r>
                    </a:p>
                  </a:txBody>
                  <a:tcPr marL="94789" marR="12232" marT="72915" marB="72915" anchor="ctr"/>
                </a:tc>
                <a:extLst>
                  <a:ext uri="{0D108BD9-81ED-4DB2-BD59-A6C34878D82A}">
                    <a16:rowId xmlns:a16="http://schemas.microsoft.com/office/drawing/2014/main" val="116845184"/>
                  </a:ext>
                </a:extLst>
              </a:tr>
            </a:tbl>
          </a:graphicData>
        </a:graphic>
      </p:graphicFrame>
      <p:sp>
        <p:nvSpPr>
          <p:cNvPr id="2" name="Elipse 1">
            <a:extLst>
              <a:ext uri="{FF2B5EF4-FFF2-40B4-BE49-F238E27FC236}">
                <a16:creationId xmlns:a16="http://schemas.microsoft.com/office/drawing/2014/main" id="{8778A513-4C26-3B00-B852-1490B3D2D145}"/>
              </a:ext>
            </a:extLst>
          </p:cNvPr>
          <p:cNvSpPr/>
          <p:nvPr/>
        </p:nvSpPr>
        <p:spPr>
          <a:xfrm>
            <a:off x="5603359" y="460508"/>
            <a:ext cx="3051545" cy="540628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Tree>
    <p:extLst>
      <p:ext uri="{BB962C8B-B14F-4D97-AF65-F5344CB8AC3E}">
        <p14:creationId xmlns:p14="http://schemas.microsoft.com/office/powerpoint/2010/main" val="111576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FA344-4528-6BDF-1CD3-8B99CB4A2A0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DE70E84-20E6-BFA6-4BCD-75937B071A91}"/>
              </a:ext>
            </a:extLst>
          </p:cNvPr>
          <p:cNvSpPr>
            <a:spLocks noGrp="1"/>
          </p:cNvSpPr>
          <p:nvPr>
            <p:ph type="title"/>
          </p:nvPr>
        </p:nvSpPr>
        <p:spPr/>
        <p:txBody>
          <a:bodyPr/>
          <a:lstStyle/>
          <a:p>
            <a:r>
              <a:rPr lang="es-ES" dirty="0"/>
              <a:t>Adolescencia y TEA</a:t>
            </a:r>
          </a:p>
        </p:txBody>
      </p:sp>
    </p:spTree>
    <p:extLst>
      <p:ext uri="{BB962C8B-B14F-4D97-AF65-F5344CB8AC3E}">
        <p14:creationId xmlns:p14="http://schemas.microsoft.com/office/powerpoint/2010/main" val="1305207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38F4C-531F-9B09-4105-C22C7EDDF90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B79DBC51-DFE7-D899-B2A4-C4B7FAD0BA5E}"/>
              </a:ext>
            </a:extLst>
          </p:cNvPr>
          <p:cNvSpPr txBox="1"/>
          <p:nvPr/>
        </p:nvSpPr>
        <p:spPr>
          <a:xfrm>
            <a:off x="5394960" y="1515598"/>
            <a:ext cx="6277356" cy="3913059"/>
          </a:xfrm>
          <a:prstGeom prst="rect">
            <a:avLst/>
          </a:prstGeom>
          <a:noFill/>
        </p:spPr>
        <p:txBody>
          <a:bodyPr wrap="square">
            <a:spAutoFit/>
          </a:bodyPr>
          <a:lstStyle/>
          <a:p>
            <a:pPr>
              <a:lnSpc>
                <a:spcPct val="150000"/>
              </a:lnSpc>
            </a:pPr>
            <a:r>
              <a:rPr lang="es-ES" sz="2400" dirty="0">
                <a:latin typeface="Action Sans"/>
                <a:cs typeface="Arial" panose="020B0604020202020204" pitchFamily="34" charset="0"/>
              </a:rPr>
              <a:t>El adolescente con autismo no está exento de estos cambios, pero a diferencia del resto de sus coetáneos, le resulta </a:t>
            </a:r>
            <a:r>
              <a:rPr lang="es-ES" sz="2400" b="1" u="sng" dirty="0">
                <a:latin typeface="Action Sans"/>
                <a:cs typeface="Arial" panose="020B0604020202020204" pitchFamily="34" charset="0"/>
              </a:rPr>
              <a:t>mucho más difícil </a:t>
            </a:r>
            <a:r>
              <a:rPr lang="es-ES" sz="2400" dirty="0">
                <a:latin typeface="Action Sans"/>
                <a:cs typeface="Arial" panose="020B0604020202020204" pitchFamily="34" charset="0"/>
              </a:rPr>
              <a:t>lidiar con ellos porque tiene otros retos, </a:t>
            </a:r>
            <a:r>
              <a:rPr lang="es-ES" sz="2400" u="sng" dirty="0">
                <a:latin typeface="Action Sans"/>
                <a:cs typeface="Arial" panose="020B0604020202020204" pitchFamily="34" charset="0"/>
              </a:rPr>
              <a:t>vinculados con las relaciones interpersonales, el desarrollo de habilidades sociales y el manejo de las emociones.</a:t>
            </a:r>
          </a:p>
        </p:txBody>
      </p:sp>
      <p:pic>
        <p:nvPicPr>
          <p:cNvPr id="8194" name="Picture 2" descr="Cambiad la dificultad :) - Meme by zmeme7 :) Memedroid">
            <a:extLst>
              <a:ext uri="{FF2B5EF4-FFF2-40B4-BE49-F238E27FC236}">
                <a16:creationId xmlns:a16="http://schemas.microsoft.com/office/drawing/2014/main" id="{C7590BE7-B7D2-1B9D-BB5D-D4FCC7499F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42" t="21264" r="25691" b="29089"/>
          <a:stretch/>
        </p:blipFill>
        <p:spPr bwMode="auto">
          <a:xfrm>
            <a:off x="843025" y="1515598"/>
            <a:ext cx="3629187" cy="2967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3597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3756041-A307-964B-9A3A-ED11959F0F63}"/>
              </a:ext>
            </a:extLst>
          </p:cNvPr>
          <p:cNvSpPr>
            <a:spLocks noGrp="1"/>
          </p:cNvSpPr>
          <p:nvPr>
            <p:ph idx="1"/>
          </p:nvPr>
        </p:nvSpPr>
        <p:spPr>
          <a:xfrm>
            <a:off x="4836542" y="981354"/>
            <a:ext cx="6431498" cy="4079735"/>
          </a:xfrm>
        </p:spPr>
        <p:txBody>
          <a:bodyPr>
            <a:normAutofit fontScale="70000" lnSpcReduction="20000"/>
          </a:bodyPr>
          <a:lstStyle/>
          <a:p>
            <a:r>
              <a:rPr lang="es-ES" dirty="0"/>
              <a:t>Madre de niño y niña, feminista y sin filtro en la cara.</a:t>
            </a:r>
          </a:p>
          <a:p>
            <a:r>
              <a:rPr lang="es-ES" dirty="0"/>
              <a:t>Redescubriendo una parte de mí tras un intenso y largo episodio de depresión y ansiedad, que me ha llevado a recolocar mis prioridades y a ver la vida desde otro ángulo.</a:t>
            </a:r>
          </a:p>
          <a:p>
            <a:r>
              <a:rPr lang="es-ES" dirty="0"/>
              <a:t>Trabajo con personas con autismo y sus familias desde 1992, cuando terminé Psicopedagogía. He tenido la suerte de cubrir diferentes puestos con funciones y responsabilidades diferentes, lo que me ha permitido tener una visión más amplia de las personas.</a:t>
            </a:r>
          </a:p>
          <a:p>
            <a:r>
              <a:rPr lang="es-ES" dirty="0"/>
              <a:t>Me encanta mi trabajo porque se basa en el respeto, en poner en valor a cada persona y en escuchar con los oídos, ojos y corazón.</a:t>
            </a:r>
          </a:p>
          <a:p>
            <a:r>
              <a:rPr lang="es-ES" dirty="0"/>
              <a:t>Ni me considero especialista, ni lo quiero ser, porque eso supondría dejar de emocionarme con cada pequeño detalle, pasito o </a:t>
            </a:r>
            <a:r>
              <a:rPr lang="es-ES"/>
              <a:t>aprendizaje.</a:t>
            </a:r>
            <a:endParaRPr lang="es-ES" dirty="0"/>
          </a:p>
        </p:txBody>
      </p:sp>
      <p:sp>
        <p:nvSpPr>
          <p:cNvPr id="3" name="Marcador de contenido 2">
            <a:extLst>
              <a:ext uri="{FF2B5EF4-FFF2-40B4-BE49-F238E27FC236}">
                <a16:creationId xmlns:a16="http://schemas.microsoft.com/office/drawing/2014/main" id="{406E65B4-49F2-A248-A125-DCACAB7E8075}"/>
              </a:ext>
            </a:extLst>
          </p:cNvPr>
          <p:cNvSpPr>
            <a:spLocks noGrp="1"/>
          </p:cNvSpPr>
          <p:nvPr>
            <p:ph idx="10"/>
          </p:nvPr>
        </p:nvSpPr>
        <p:spPr>
          <a:xfrm>
            <a:off x="163387" y="4601027"/>
            <a:ext cx="4469455" cy="968787"/>
          </a:xfrm>
        </p:spPr>
        <p:txBody>
          <a:bodyPr>
            <a:normAutofit fontScale="70000" lnSpcReduction="20000"/>
          </a:bodyPr>
          <a:lstStyle/>
          <a:p>
            <a:r>
              <a:rPr lang="es-ES" dirty="0"/>
              <a:t>Nuria Hernando García</a:t>
            </a:r>
          </a:p>
          <a:p>
            <a:r>
              <a:rPr lang="es-ES" dirty="0"/>
              <a:t>Psicopedagoga</a:t>
            </a:r>
          </a:p>
          <a:p>
            <a:r>
              <a:rPr lang="es-ES" dirty="0"/>
              <a:t>Fundadora y Directora Centro Munay Intervención Autismo</a:t>
            </a:r>
          </a:p>
        </p:txBody>
      </p:sp>
      <p:sp>
        <p:nvSpPr>
          <p:cNvPr id="7" name="Rectangle 1">
            <a:extLst>
              <a:ext uri="{FF2B5EF4-FFF2-40B4-BE49-F238E27FC236}">
                <a16:creationId xmlns:a16="http://schemas.microsoft.com/office/drawing/2014/main" id="{866A1938-379C-31E1-49AD-7069C9882B5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2" name="Imagen 11" descr="Un par de personas sonriendo&#10;&#10;Descripción generada automáticamente con confianza media">
            <a:extLst>
              <a:ext uri="{FF2B5EF4-FFF2-40B4-BE49-F238E27FC236}">
                <a16:creationId xmlns:a16="http://schemas.microsoft.com/office/drawing/2014/main" id="{8BA6B8D5-7F14-9782-383D-86E78C7AC699}"/>
              </a:ext>
            </a:extLst>
          </p:cNvPr>
          <p:cNvPicPr>
            <a:picLocks noChangeAspect="1"/>
          </p:cNvPicPr>
          <p:nvPr/>
        </p:nvPicPr>
        <p:blipFill rotWithShape="1">
          <a:blip r:embed="rId2"/>
          <a:srcRect l="36821" t="6977" r="27713" b="23721"/>
          <a:stretch/>
        </p:blipFill>
        <p:spPr>
          <a:xfrm>
            <a:off x="1277053" y="1634502"/>
            <a:ext cx="2242122" cy="25603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0254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8DC7-0E2A-3D5B-C040-6C39F8271F5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E0DC76A-612A-B803-65A9-846C2167A37A}"/>
              </a:ext>
            </a:extLst>
          </p:cNvPr>
          <p:cNvSpPr>
            <a:spLocks noGrp="1"/>
          </p:cNvSpPr>
          <p:nvPr>
            <p:ph type="title"/>
          </p:nvPr>
        </p:nvSpPr>
        <p:spPr/>
        <p:txBody>
          <a:bodyPr/>
          <a:lstStyle/>
          <a:p>
            <a:r>
              <a:rPr lang="es-ES" dirty="0"/>
              <a:t>Adolescencia y TEA</a:t>
            </a:r>
          </a:p>
        </p:txBody>
      </p:sp>
      <p:sp>
        <p:nvSpPr>
          <p:cNvPr id="5" name="Marcador de texto 4">
            <a:extLst>
              <a:ext uri="{FF2B5EF4-FFF2-40B4-BE49-F238E27FC236}">
                <a16:creationId xmlns:a16="http://schemas.microsoft.com/office/drawing/2014/main" id="{7E181691-28BA-0C40-B554-25DE44EBC94A}"/>
              </a:ext>
            </a:extLst>
          </p:cNvPr>
          <p:cNvSpPr>
            <a:spLocks noGrp="1"/>
          </p:cNvSpPr>
          <p:nvPr>
            <p:ph type="body" idx="1"/>
          </p:nvPr>
        </p:nvSpPr>
        <p:spPr/>
        <p:txBody>
          <a:bodyPr/>
          <a:lstStyle/>
          <a:p>
            <a:r>
              <a:rPr lang="es-ES" dirty="0"/>
              <a:t>Dificultades en la Comunicación</a:t>
            </a:r>
          </a:p>
        </p:txBody>
      </p:sp>
    </p:spTree>
    <p:extLst>
      <p:ext uri="{BB962C8B-B14F-4D97-AF65-F5344CB8AC3E}">
        <p14:creationId xmlns:p14="http://schemas.microsoft.com/office/powerpoint/2010/main" val="2692352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mentos multimedia en línea 2" title="Junto al Autismo – Comunicación y lenguaje">
            <a:hlinkClick r:id="" action="ppaction://media"/>
            <a:extLst>
              <a:ext uri="{FF2B5EF4-FFF2-40B4-BE49-F238E27FC236}">
                <a16:creationId xmlns:a16="http://schemas.microsoft.com/office/drawing/2014/main" id="{3C2A7AAC-E21F-77FE-CB8D-283A1E667BD3}"/>
              </a:ext>
            </a:extLst>
          </p:cNvPr>
          <p:cNvPicPr>
            <a:picLocks noRot="1" noChangeAspect="1"/>
          </p:cNvPicPr>
          <p:nvPr>
            <a:videoFile r:link="rId1"/>
          </p:nvPr>
        </p:nvPicPr>
        <p:blipFill>
          <a:blip r:embed="rId3"/>
          <a:stretch>
            <a:fillRect/>
          </a:stretch>
        </p:blipFill>
        <p:spPr>
          <a:xfrm>
            <a:off x="854115" y="1977495"/>
            <a:ext cx="3580678" cy="20230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CuadroTexto 4">
            <a:extLst>
              <a:ext uri="{FF2B5EF4-FFF2-40B4-BE49-F238E27FC236}">
                <a16:creationId xmlns:a16="http://schemas.microsoft.com/office/drawing/2014/main" id="{F1FF414E-4D85-5BF4-37B9-5C3EDD67F7D3}"/>
              </a:ext>
            </a:extLst>
          </p:cNvPr>
          <p:cNvSpPr txBox="1"/>
          <p:nvPr/>
        </p:nvSpPr>
        <p:spPr>
          <a:xfrm>
            <a:off x="5839979" y="1707789"/>
            <a:ext cx="6133289" cy="4616648"/>
          </a:xfrm>
          <a:prstGeom prst="rect">
            <a:avLst/>
          </a:prstGeom>
          <a:noFill/>
        </p:spPr>
        <p:txBody>
          <a:bodyPr wrap="square">
            <a:spAutoFit/>
          </a:bodyPr>
          <a:lstStyle/>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No saber entablar una conversación bidireccional; Habitualmente hablar de un solo tema sin permitir que la otra persona hable o responda.</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Querer hablar sólo de un tema y no querer hablar de cosas que no le interesan.</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Tomarse las cosas al pie de la letra, como por ejemplo, acercar una pelota a su ojo cuando se le dice "Mantén la vista en la pelota".</a:t>
            </a:r>
          </a:p>
          <a:p>
            <a:pPr algn="l" rtl="0" fontAlgn="base"/>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Hablar con acento, en tono monótono o con voz cantarina (prosodia).</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Utilizar un vocabulario poco habitual que a veces puede resultar anticuado.</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Tener dificultades para seguir instrucciones.</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Extremo cansancio para integrar la conversación con los signos no verbales. Peor en conversaciones en entornos ruidosos y entre más de dos personas.</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latin typeface="Action Sans"/>
                <a:cs typeface="Arial" panose="020B0604020202020204" pitchFamily="34" charset="0"/>
              </a:rPr>
              <a:t>Utilizan un lenguaje formal en lugar de la jerga de sus compañeros.</a:t>
            </a:r>
          </a:p>
          <a:p>
            <a:pPr marL="171450" indent="-171450" fontAlgn="base">
              <a:buFont typeface="Arial" panose="020B0604020202020204" pitchFamily="34" charset="0"/>
              <a:buChar char="•"/>
            </a:pPr>
            <a:endParaRPr lang="es-ES" sz="1400" dirty="0">
              <a:latin typeface="Action Sans"/>
              <a:cs typeface="Arial" panose="020B0604020202020204" pitchFamily="34" charset="0"/>
            </a:endParaRPr>
          </a:p>
          <a:p>
            <a:pPr marL="171450" indent="-171450" fontAlgn="base">
              <a:buFont typeface="Arial" panose="020B0604020202020204" pitchFamily="34" charset="0"/>
              <a:buChar char="•"/>
            </a:pPr>
            <a:r>
              <a:rPr lang="es-ES" sz="1400" dirty="0">
                <a:latin typeface="Action Sans"/>
                <a:cs typeface="Arial" panose="020B0604020202020204" pitchFamily="34" charset="0"/>
              </a:rPr>
              <a:t>Temas de conversación poco populares.</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p:txBody>
      </p:sp>
      <p:sp>
        <p:nvSpPr>
          <p:cNvPr id="7" name="CuadroTexto 6">
            <a:extLst>
              <a:ext uri="{FF2B5EF4-FFF2-40B4-BE49-F238E27FC236}">
                <a16:creationId xmlns:a16="http://schemas.microsoft.com/office/drawing/2014/main" id="{421FCD9A-FCF8-6E1E-8848-957698282999}"/>
              </a:ext>
            </a:extLst>
          </p:cNvPr>
          <p:cNvSpPr txBox="1"/>
          <p:nvPr/>
        </p:nvSpPr>
        <p:spPr>
          <a:xfrm>
            <a:off x="5987512" y="1216147"/>
            <a:ext cx="6685281" cy="338554"/>
          </a:xfrm>
          <a:prstGeom prst="rect">
            <a:avLst/>
          </a:prstGeom>
          <a:noFill/>
        </p:spPr>
        <p:txBody>
          <a:bodyPr wrap="square">
            <a:spAutoFit/>
          </a:bodyPr>
          <a:lstStyle/>
          <a:p>
            <a:pPr algn="l" rtl="0" fontAlgn="base"/>
            <a:r>
              <a:rPr lang="es-ES" sz="1600" b="1" u="sng" dirty="0">
                <a:solidFill>
                  <a:srgbClr val="000000"/>
                </a:solidFill>
                <a:latin typeface="Action Sans"/>
                <a:cs typeface="Arial" panose="020B0604020202020204" pitchFamily="34" charset="0"/>
              </a:rPr>
              <a:t>Los signos verbales del autismo en un adolescente pueden incluir:</a:t>
            </a:r>
          </a:p>
        </p:txBody>
      </p:sp>
      <p:sp>
        <p:nvSpPr>
          <p:cNvPr id="14" name="CuadroTexto 13">
            <a:extLst>
              <a:ext uri="{FF2B5EF4-FFF2-40B4-BE49-F238E27FC236}">
                <a16:creationId xmlns:a16="http://schemas.microsoft.com/office/drawing/2014/main" id="{047C46E0-BFA5-BE32-8174-AA39B4F16233}"/>
              </a:ext>
            </a:extLst>
          </p:cNvPr>
          <p:cNvSpPr txBox="1"/>
          <p:nvPr/>
        </p:nvSpPr>
        <p:spPr>
          <a:xfrm>
            <a:off x="16063" y="4167840"/>
            <a:ext cx="6624598" cy="338554"/>
          </a:xfrm>
          <a:prstGeom prst="rect">
            <a:avLst/>
          </a:prstGeom>
          <a:noFill/>
        </p:spPr>
        <p:txBody>
          <a:bodyPr wrap="square">
            <a:spAutoFit/>
          </a:bodyPr>
          <a:lstStyle/>
          <a:p>
            <a:pPr algn="l" rtl="0" fontAlgn="base"/>
            <a:r>
              <a:rPr lang="es-ES" sz="1600" b="1" u="sng" dirty="0">
                <a:solidFill>
                  <a:srgbClr val="000000"/>
                </a:solidFill>
                <a:latin typeface="Action Sans"/>
                <a:cs typeface="Arial" panose="020B0604020202020204" pitchFamily="34" charset="0"/>
              </a:rPr>
              <a:t>Los signos no verbales del autismo en un adolescente incluyen:</a:t>
            </a:r>
          </a:p>
        </p:txBody>
      </p:sp>
      <p:sp>
        <p:nvSpPr>
          <p:cNvPr id="16" name="CuadroTexto 15">
            <a:extLst>
              <a:ext uri="{FF2B5EF4-FFF2-40B4-BE49-F238E27FC236}">
                <a16:creationId xmlns:a16="http://schemas.microsoft.com/office/drawing/2014/main" id="{95691E4F-F213-253F-A9C1-FABB9A7F0F1C}"/>
              </a:ext>
            </a:extLst>
          </p:cNvPr>
          <p:cNvSpPr txBox="1"/>
          <p:nvPr/>
        </p:nvSpPr>
        <p:spPr>
          <a:xfrm>
            <a:off x="285500" y="4616984"/>
            <a:ext cx="5554479" cy="1384995"/>
          </a:xfrm>
          <a:prstGeom prst="rect">
            <a:avLst/>
          </a:prstGeom>
          <a:noFill/>
        </p:spPr>
        <p:txBody>
          <a:bodyPr wrap="square">
            <a:spAutoFit/>
          </a:bodyPr>
          <a:lstStyle/>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Dificultad para leer señales no verbales como el tono de voz, los gestos y el lenguaje corporal.</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Usar un contacto visual mínimo, especialmente cuando habla con otros.</a:t>
            </a:r>
          </a:p>
          <a:p>
            <a:pPr marL="171450" indent="-171450" fontAlgn="base">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171450" indent="-171450" fontAlgn="base">
              <a:buFont typeface="Arial" panose="020B0604020202020204" pitchFamily="34" charset="0"/>
              <a:buChar char="•"/>
            </a:pPr>
            <a:r>
              <a:rPr lang="es-ES" sz="1400" dirty="0">
                <a:solidFill>
                  <a:srgbClr val="000000"/>
                </a:solidFill>
                <a:latin typeface="Action Sans"/>
                <a:cs typeface="Arial" panose="020B0604020202020204" pitchFamily="34" charset="0"/>
              </a:rPr>
              <a:t>Muy limitadas o pocas expresiones faciales.</a:t>
            </a:r>
          </a:p>
        </p:txBody>
      </p:sp>
      <p:sp>
        <p:nvSpPr>
          <p:cNvPr id="18" name="Flecha: curvada hacia arriba 17">
            <a:extLst>
              <a:ext uri="{FF2B5EF4-FFF2-40B4-BE49-F238E27FC236}">
                <a16:creationId xmlns:a16="http://schemas.microsoft.com/office/drawing/2014/main" id="{9781440B-9823-A25E-CEF8-C1D2A252B374}"/>
              </a:ext>
            </a:extLst>
          </p:cNvPr>
          <p:cNvSpPr/>
          <p:nvPr/>
        </p:nvSpPr>
        <p:spPr>
          <a:xfrm>
            <a:off x="7686445" y="6119811"/>
            <a:ext cx="1958502" cy="525294"/>
          </a:xfrm>
          <a:prstGeom prst="curvedUpArrow">
            <a:avLst>
              <a:gd name="adj1" fmla="val 25000"/>
              <a:gd name="adj2" fmla="val 50000"/>
              <a:gd name="adj3" fmla="val 342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solidFill>
                <a:schemeClr val="tx1"/>
              </a:solidFill>
            </a:endParaRPr>
          </a:p>
        </p:txBody>
      </p:sp>
      <p:sp>
        <p:nvSpPr>
          <p:cNvPr id="19" name="Flecha: curvada hacia abajo 18">
            <a:extLst>
              <a:ext uri="{FF2B5EF4-FFF2-40B4-BE49-F238E27FC236}">
                <a16:creationId xmlns:a16="http://schemas.microsoft.com/office/drawing/2014/main" id="{95EB941C-08C8-C824-1FA0-F4744C26F907}"/>
              </a:ext>
            </a:extLst>
          </p:cNvPr>
          <p:cNvSpPr/>
          <p:nvPr/>
        </p:nvSpPr>
        <p:spPr>
          <a:xfrm rot="7147069">
            <a:off x="10840588" y="4887454"/>
            <a:ext cx="1722607" cy="5245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solidFill>
                <a:schemeClr val="tx1"/>
              </a:solidFill>
            </a:endParaRPr>
          </a:p>
        </p:txBody>
      </p:sp>
      <p:sp>
        <p:nvSpPr>
          <p:cNvPr id="20" name="CuadroTexto 19">
            <a:extLst>
              <a:ext uri="{FF2B5EF4-FFF2-40B4-BE49-F238E27FC236}">
                <a16:creationId xmlns:a16="http://schemas.microsoft.com/office/drawing/2014/main" id="{6A5D6BFA-18CA-C4A1-31F9-CDB707545300}"/>
              </a:ext>
            </a:extLst>
          </p:cNvPr>
          <p:cNvSpPr txBox="1"/>
          <p:nvPr/>
        </p:nvSpPr>
        <p:spPr>
          <a:xfrm>
            <a:off x="9473787" y="5636211"/>
            <a:ext cx="2161799" cy="787241"/>
          </a:xfrm>
          <a:prstGeom prst="star5">
            <a:avLst>
              <a:gd name="adj" fmla="val 23294"/>
              <a:gd name="hf" fmla="val 105146"/>
              <a:gd name="vf" fmla="val 110557"/>
            </a:avLst>
          </a:prstGeom>
          <a:solidFill>
            <a:srgbClr val="FFC000"/>
          </a:solidFill>
        </p:spPr>
        <p:txBody>
          <a:bodyPr wrap="square" rtlCol="0">
            <a:spAutoFit/>
          </a:bodyPr>
          <a:lstStyle/>
          <a:p>
            <a:pPr algn="ctr"/>
            <a:r>
              <a:rPr lang="es-ES" sz="900" dirty="0"/>
              <a:t>ESTRÉS</a:t>
            </a:r>
          </a:p>
          <a:p>
            <a:endParaRPr lang="es-ES" sz="900" dirty="0"/>
          </a:p>
        </p:txBody>
      </p:sp>
      <p:sp>
        <p:nvSpPr>
          <p:cNvPr id="12" name="object 7">
            <a:extLst>
              <a:ext uri="{FF2B5EF4-FFF2-40B4-BE49-F238E27FC236}">
                <a16:creationId xmlns:a16="http://schemas.microsoft.com/office/drawing/2014/main" id="{B30BC409-2BAE-2D1C-7CA2-04A3631B5B66}"/>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13" name="object 7">
            <a:extLst>
              <a:ext uri="{FF2B5EF4-FFF2-40B4-BE49-F238E27FC236}">
                <a16:creationId xmlns:a16="http://schemas.microsoft.com/office/drawing/2014/main" id="{860CEDE6-EA23-9316-8723-984ED7604EBF}"/>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Dificultades en la Comunicación</a:t>
            </a:r>
            <a:endParaRPr lang="es-ES" sz="3000" dirty="0">
              <a:latin typeface="Action Sans"/>
            </a:endParaRPr>
          </a:p>
        </p:txBody>
      </p:sp>
    </p:spTree>
    <p:extLst>
      <p:ext uri="{BB962C8B-B14F-4D97-AF65-F5344CB8AC3E}">
        <p14:creationId xmlns:p14="http://schemas.microsoft.com/office/powerpoint/2010/main" val="36005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63AE6-F70C-6EA3-FEA7-B9C754C378F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57BDE44-2EFD-8929-1CB6-1FD3EFE64321}"/>
              </a:ext>
            </a:extLst>
          </p:cNvPr>
          <p:cNvSpPr>
            <a:spLocks noGrp="1"/>
          </p:cNvSpPr>
          <p:nvPr>
            <p:ph type="title"/>
          </p:nvPr>
        </p:nvSpPr>
        <p:spPr/>
        <p:txBody>
          <a:bodyPr/>
          <a:lstStyle/>
          <a:p>
            <a:r>
              <a:rPr lang="es-ES" dirty="0"/>
              <a:t>Adolescencia y TEA</a:t>
            </a:r>
          </a:p>
        </p:txBody>
      </p:sp>
      <p:sp>
        <p:nvSpPr>
          <p:cNvPr id="5" name="Marcador de texto 4">
            <a:extLst>
              <a:ext uri="{FF2B5EF4-FFF2-40B4-BE49-F238E27FC236}">
                <a16:creationId xmlns:a16="http://schemas.microsoft.com/office/drawing/2014/main" id="{9B8FEF32-1F96-F53C-59D7-D436B052B5FB}"/>
              </a:ext>
            </a:extLst>
          </p:cNvPr>
          <p:cNvSpPr>
            <a:spLocks noGrp="1"/>
          </p:cNvSpPr>
          <p:nvPr>
            <p:ph type="body" idx="1"/>
          </p:nvPr>
        </p:nvSpPr>
        <p:spPr/>
        <p:txBody>
          <a:bodyPr/>
          <a:lstStyle/>
          <a:p>
            <a:r>
              <a:rPr lang="es-ES" dirty="0"/>
              <a:t>Dificultades en la Anticipación</a:t>
            </a:r>
          </a:p>
        </p:txBody>
      </p:sp>
    </p:spTree>
    <p:extLst>
      <p:ext uri="{BB962C8B-B14F-4D97-AF65-F5344CB8AC3E}">
        <p14:creationId xmlns:p14="http://schemas.microsoft.com/office/powerpoint/2010/main" val="2475063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premisas para enfrentar y resolver Problemas. | Grandes Pymes">
            <a:extLst>
              <a:ext uri="{FF2B5EF4-FFF2-40B4-BE49-F238E27FC236}">
                <a16:creationId xmlns:a16="http://schemas.microsoft.com/office/drawing/2014/main" id="{5DFA2442-3F25-DBE3-D709-5E24BAD1E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218" y="252011"/>
            <a:ext cx="4798979" cy="319685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8A8D7E8-8A2F-D061-143B-3EE833B04B4B}"/>
              </a:ext>
            </a:extLst>
          </p:cNvPr>
          <p:cNvSpPr txBox="1"/>
          <p:nvPr/>
        </p:nvSpPr>
        <p:spPr>
          <a:xfrm>
            <a:off x="878732" y="2027594"/>
            <a:ext cx="10954465" cy="3754874"/>
          </a:xfrm>
          <a:prstGeom prst="rect">
            <a:avLst/>
          </a:prstGeom>
          <a:noFill/>
        </p:spPr>
        <p:txBody>
          <a:bodyPr wrap="square" rtlCol="0">
            <a:spAutoFit/>
          </a:bodyPr>
          <a:lstStyle/>
          <a:p>
            <a:pPr marL="285750" indent="-285750">
              <a:buFont typeface="Arial" panose="020B0604020202020204" pitchFamily="34" charset="0"/>
              <a:buChar char="•"/>
            </a:pPr>
            <a:r>
              <a:rPr lang="es-ES" sz="1400" b="1" dirty="0">
                <a:latin typeface="Action Sans"/>
                <a:cs typeface="Arial" panose="020B0604020202020204" pitchFamily="34" charset="0"/>
              </a:rPr>
              <a:t>Cambios físicos </a:t>
            </a:r>
            <a:r>
              <a:rPr lang="es-ES" sz="1400" dirty="0">
                <a:latin typeface="Action Sans"/>
                <a:cs typeface="Arial" panose="020B0604020202020204" pitchFamily="34" charset="0"/>
              </a:rPr>
              <a:t>en su propio cuerpo y en el de los demás.</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b="1" dirty="0">
                <a:latin typeface="Action Sans"/>
                <a:cs typeface="Arial" panose="020B0604020202020204" pitchFamily="34" charset="0"/>
              </a:rPr>
              <a:t>Cambios en el entorno de la escuela</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p.e</a:t>
            </a:r>
            <a:r>
              <a:rPr lang="es-ES" sz="1400" dirty="0">
                <a:latin typeface="Action Sans"/>
                <a:cs typeface="Arial" panose="020B0604020202020204" pitchFamily="34" charset="0"/>
              </a:rPr>
              <a:t>. pasar a secundaria.</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b="1" dirty="0">
                <a:latin typeface="Action Sans"/>
                <a:cs typeface="Arial" panose="020B0604020202020204" pitchFamily="34" charset="0"/>
              </a:rPr>
              <a:t>Cambios en la atención sanitaria</a:t>
            </a:r>
            <a:r>
              <a:rPr lang="es-ES" sz="1400" dirty="0">
                <a:latin typeface="Action Sans"/>
                <a:cs typeface="Arial" panose="020B0604020202020204" pitchFamily="34" charset="0"/>
              </a:rPr>
              <a:t>: cambios de médico/a. Dejan pediatría.</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rPr>
              <a:t>Cambios en las habilidades vitales con las </a:t>
            </a:r>
            <a:r>
              <a:rPr lang="es-ES" sz="1400" b="1" dirty="0">
                <a:latin typeface="Action Sans"/>
                <a:cs typeface="Arial" panose="020B0604020202020204" pitchFamily="34" charset="0"/>
              </a:rPr>
              <a:t>responsabilidades y los roles</a:t>
            </a:r>
            <a:r>
              <a:rPr lang="es-ES" sz="1400" dirty="0">
                <a:latin typeface="Action Sans"/>
                <a:cs typeface="Arial" panose="020B0604020202020204" pitchFamily="34" charset="0"/>
              </a:rPr>
              <a:t>.</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b="1" dirty="0">
                <a:latin typeface="Action Sans"/>
                <a:cs typeface="Arial" panose="020B0604020202020204" pitchFamily="34" charset="0"/>
              </a:rPr>
              <a:t>Cambios en la respuesta del entorno hacia las mismas conductas</a:t>
            </a:r>
            <a:r>
              <a:rPr lang="es-ES" sz="1400" dirty="0">
                <a:latin typeface="Action Sans"/>
                <a:cs typeface="Arial" panose="020B0604020202020204" pitchFamily="34" charset="0"/>
              </a:rPr>
              <a:t>.</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b="1" dirty="0">
                <a:latin typeface="Action Sans"/>
                <a:cs typeface="Arial" panose="020B0604020202020204" pitchFamily="34" charset="0"/>
              </a:rPr>
              <a:t>Cambios de hábitos</a:t>
            </a:r>
            <a:r>
              <a:rPr lang="es-ES" sz="1400" dirty="0">
                <a:latin typeface="Action Sans"/>
                <a:cs typeface="Arial" panose="020B0604020202020204" pitchFamily="34" charset="0"/>
              </a:rPr>
              <a:t>: afeitarse, menstruación, higiene corporal, etc.</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b="1" dirty="0">
                <a:latin typeface="Action Sans"/>
                <a:cs typeface="Arial" panose="020B0604020202020204" pitchFamily="34" charset="0"/>
              </a:rPr>
              <a:t>Cambios en las actividades de ocio</a:t>
            </a:r>
            <a:r>
              <a:rPr lang="es-ES" sz="1400" dirty="0">
                <a:latin typeface="Action Sans"/>
                <a:cs typeface="Arial" panose="020B0604020202020204" pitchFamily="34" charset="0"/>
              </a:rPr>
              <a:t>. Ya no les permiten entrar/montar donde siempre.</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b="1" dirty="0">
                <a:latin typeface="Action Sans"/>
                <a:cs typeface="Arial" panose="020B0604020202020204" pitchFamily="34" charset="0"/>
              </a:rPr>
              <a:t>Cambios de imagen</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p.e</a:t>
            </a:r>
            <a:r>
              <a:rPr lang="es-ES" sz="1400" dirty="0">
                <a:latin typeface="Action Sans"/>
                <a:cs typeface="Arial" panose="020B0604020202020204" pitchFamily="34" charset="0"/>
              </a:rPr>
              <a:t>. dejar de utilizar ropa infantil o zapatillas con velcro.</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b="1" dirty="0">
                <a:latin typeface="Action Sans"/>
                <a:cs typeface="Arial" panose="020B0604020202020204" pitchFamily="34" charset="0"/>
              </a:rPr>
              <a:t>Cambios en cuanto a sensaciones</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p.e</a:t>
            </a:r>
            <a:r>
              <a:rPr lang="es-ES" sz="1400" dirty="0">
                <a:latin typeface="Action Sans"/>
                <a:cs typeface="Arial" panose="020B0604020202020204" pitchFamily="34" charset="0"/>
              </a:rPr>
              <a:t>. erecciones, mayor apetito, emociones diferentes, etc.</a:t>
            </a:r>
          </a:p>
        </p:txBody>
      </p:sp>
      <p:sp>
        <p:nvSpPr>
          <p:cNvPr id="4" name="object 7">
            <a:extLst>
              <a:ext uri="{FF2B5EF4-FFF2-40B4-BE49-F238E27FC236}">
                <a16:creationId xmlns:a16="http://schemas.microsoft.com/office/drawing/2014/main" id="{893E3D20-F125-C94D-9489-B66C1EB8AA87}"/>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5" name="object 7">
            <a:extLst>
              <a:ext uri="{FF2B5EF4-FFF2-40B4-BE49-F238E27FC236}">
                <a16:creationId xmlns:a16="http://schemas.microsoft.com/office/drawing/2014/main" id="{E2D38FC5-B714-6507-BD75-5E2F3BEE85EF}"/>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Dificultades en la Anticipación</a:t>
            </a:r>
            <a:endParaRPr lang="es-ES" sz="3000" dirty="0">
              <a:latin typeface="Action Sans"/>
            </a:endParaRPr>
          </a:p>
        </p:txBody>
      </p:sp>
    </p:spTree>
    <p:extLst>
      <p:ext uri="{BB962C8B-B14F-4D97-AF65-F5344CB8AC3E}">
        <p14:creationId xmlns:p14="http://schemas.microsoft.com/office/powerpoint/2010/main" val="2967591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673FC-B78E-C632-B1C5-8915B7297C70}"/>
            </a:ext>
          </a:extLst>
        </p:cNvPr>
        <p:cNvGrpSpPr/>
        <p:nvPr/>
      </p:nvGrpSpPr>
      <p:grpSpPr>
        <a:xfrm>
          <a:off x="0" y="0"/>
          <a:ext cx="0" cy="0"/>
          <a:chOff x="0" y="0"/>
          <a:chExt cx="0" cy="0"/>
        </a:xfrm>
      </p:grpSpPr>
      <p:pic>
        <p:nvPicPr>
          <p:cNvPr id="4" name="Elementos multimedia en línea 3" title="¿No se quiere duchar? Yo tampoco / BEA SÁNCHEZ">
            <a:hlinkClick r:id="" action="ppaction://media"/>
            <a:extLst>
              <a:ext uri="{FF2B5EF4-FFF2-40B4-BE49-F238E27FC236}">
                <a16:creationId xmlns:a16="http://schemas.microsoft.com/office/drawing/2014/main" id="{F002D2F5-C0E5-D7C4-1981-73CD1F07B343}"/>
              </a:ext>
            </a:extLst>
          </p:cNvPr>
          <p:cNvPicPr>
            <a:picLocks noRot="1" noChangeAspect="1"/>
          </p:cNvPicPr>
          <p:nvPr>
            <a:videoFile r:link="rId1"/>
          </p:nvPr>
        </p:nvPicPr>
        <p:blipFill>
          <a:blip r:embed="rId3"/>
          <a:stretch>
            <a:fillRect/>
          </a:stretch>
        </p:blipFill>
        <p:spPr>
          <a:xfrm>
            <a:off x="1403350" y="480378"/>
            <a:ext cx="9385300" cy="5279232"/>
          </a:xfrm>
          <a:prstGeom prst="rect">
            <a:avLst/>
          </a:prstGeom>
        </p:spPr>
      </p:pic>
    </p:spTree>
    <p:extLst>
      <p:ext uri="{BB962C8B-B14F-4D97-AF65-F5344CB8AC3E}">
        <p14:creationId xmlns:p14="http://schemas.microsoft.com/office/powerpoint/2010/main" val="192771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66C40-DD11-469B-2F46-D8D59ABEDE4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471E52E-535E-3C45-4DED-228D1E71842A}"/>
              </a:ext>
            </a:extLst>
          </p:cNvPr>
          <p:cNvSpPr>
            <a:spLocks noGrp="1"/>
          </p:cNvSpPr>
          <p:nvPr>
            <p:ph type="title"/>
          </p:nvPr>
        </p:nvSpPr>
        <p:spPr/>
        <p:txBody>
          <a:bodyPr/>
          <a:lstStyle/>
          <a:p>
            <a:r>
              <a:rPr lang="es-ES" dirty="0"/>
              <a:t>Adolescencia y TEA</a:t>
            </a:r>
          </a:p>
        </p:txBody>
      </p:sp>
      <p:sp>
        <p:nvSpPr>
          <p:cNvPr id="5" name="Marcador de texto 4">
            <a:extLst>
              <a:ext uri="{FF2B5EF4-FFF2-40B4-BE49-F238E27FC236}">
                <a16:creationId xmlns:a16="http://schemas.microsoft.com/office/drawing/2014/main" id="{1B79F25B-C78E-17A3-9444-AB3BD4F4C7D2}"/>
              </a:ext>
            </a:extLst>
          </p:cNvPr>
          <p:cNvSpPr>
            <a:spLocks noGrp="1"/>
          </p:cNvSpPr>
          <p:nvPr>
            <p:ph type="body" idx="1"/>
          </p:nvPr>
        </p:nvSpPr>
        <p:spPr/>
        <p:txBody>
          <a:bodyPr/>
          <a:lstStyle/>
          <a:p>
            <a:r>
              <a:rPr lang="es-ES" dirty="0"/>
              <a:t>Dificultades en las Relaciones Sociales</a:t>
            </a:r>
          </a:p>
        </p:txBody>
      </p:sp>
    </p:spTree>
    <p:extLst>
      <p:ext uri="{BB962C8B-B14F-4D97-AF65-F5344CB8AC3E}">
        <p14:creationId xmlns:p14="http://schemas.microsoft.com/office/powerpoint/2010/main" val="2195241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B4B6AAAB-659B-8EE1-2056-1DBBB766AFB7}"/>
              </a:ext>
            </a:extLst>
          </p:cNvPr>
          <p:cNvSpPr txBox="1"/>
          <p:nvPr/>
        </p:nvSpPr>
        <p:spPr>
          <a:xfrm>
            <a:off x="171140" y="1829149"/>
            <a:ext cx="6688040" cy="3816429"/>
          </a:xfrm>
          <a:prstGeom prst="rect">
            <a:avLst/>
          </a:prstGeom>
          <a:noFill/>
        </p:spPr>
        <p:txBody>
          <a:bodyPr wrap="square">
            <a:spAutoFit/>
          </a:bodyPr>
          <a:lstStyle/>
          <a:p>
            <a:r>
              <a:rPr lang="es-ES" sz="2200" b="1" u="sng" dirty="0">
                <a:latin typeface="Action Sans"/>
                <a:cs typeface="Arial" panose="020B0604020202020204" pitchFamily="34" charset="0"/>
              </a:rPr>
              <a:t>Acoso escolar. </a:t>
            </a:r>
            <a:r>
              <a:rPr lang="es-ES" sz="2200" dirty="0">
                <a:latin typeface="Action Sans"/>
                <a:cs typeface="Arial" panose="020B0604020202020204" pitchFamily="34" charset="0"/>
              </a:rPr>
              <a:t>Casi la mitad de los estudiantes con TEA sufre acoso escolar, el </a:t>
            </a:r>
            <a:r>
              <a:rPr lang="es-ES" sz="2200" b="1" dirty="0">
                <a:latin typeface="Action Sans"/>
                <a:cs typeface="Arial" panose="020B0604020202020204" pitchFamily="34" charset="0"/>
              </a:rPr>
              <a:t>46,3 % frente al 10,6 % </a:t>
            </a:r>
            <a:r>
              <a:rPr lang="es-ES" sz="2200" dirty="0">
                <a:latin typeface="Action Sans"/>
                <a:cs typeface="Arial" panose="020B0604020202020204" pitchFamily="34" charset="0"/>
              </a:rPr>
              <a:t>de los estudiantes sin este trastorno. Según la opinión de los expertos, las características del TEA no determinan el acoso y disfrutan y les gusta estar con amigos, aunque lo sientan y vivan de forma diferente. </a:t>
            </a:r>
            <a:br>
              <a:rPr lang="es-ES" sz="2200" dirty="0">
                <a:latin typeface="Action Sans"/>
                <a:cs typeface="Arial" panose="020B0604020202020204" pitchFamily="34" charset="0"/>
              </a:rPr>
            </a:br>
            <a:br>
              <a:rPr lang="es-ES" sz="2200" dirty="0">
                <a:latin typeface="Action Sans"/>
                <a:cs typeface="Arial" panose="020B0604020202020204" pitchFamily="34" charset="0"/>
              </a:rPr>
            </a:br>
            <a:r>
              <a:rPr lang="es-ES" sz="2200" dirty="0">
                <a:latin typeface="Action Sans"/>
                <a:cs typeface="Arial" panose="020B0604020202020204" pitchFamily="34" charset="0"/>
              </a:rPr>
              <a:t>Sin embargo, estas personas son percibidas como diferentes por el resto de sus compañeros convirtiéndose en objeto de burlas (acoso verbal) y otros tipos de acoso (físico, relacional, sexual o ciberacoso).</a:t>
            </a:r>
          </a:p>
        </p:txBody>
      </p:sp>
      <p:pic>
        <p:nvPicPr>
          <p:cNvPr id="14338" name="Picture 2" descr="Abordando el tema del bullying (acoso escolar)">
            <a:extLst>
              <a:ext uri="{FF2B5EF4-FFF2-40B4-BE49-F238E27FC236}">
                <a16:creationId xmlns:a16="http://schemas.microsoft.com/office/drawing/2014/main" id="{60877E69-EF29-763F-DA52-A6A5179F7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573" y="1206393"/>
            <a:ext cx="4720006" cy="346817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object 7">
            <a:extLst>
              <a:ext uri="{FF2B5EF4-FFF2-40B4-BE49-F238E27FC236}">
                <a16:creationId xmlns:a16="http://schemas.microsoft.com/office/drawing/2014/main" id="{27341613-F1BA-910F-340B-8B50E9CC376C}"/>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4" name="object 7">
            <a:extLst>
              <a:ext uri="{FF2B5EF4-FFF2-40B4-BE49-F238E27FC236}">
                <a16:creationId xmlns:a16="http://schemas.microsoft.com/office/drawing/2014/main" id="{8AA8A6B0-CB03-B05B-25CC-86134892342A}"/>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Dificultades en las Relaciones Sociales</a:t>
            </a:r>
            <a:endParaRPr lang="es-ES" sz="3000" dirty="0">
              <a:latin typeface="Action Sans"/>
            </a:endParaRPr>
          </a:p>
        </p:txBody>
      </p:sp>
    </p:spTree>
    <p:extLst>
      <p:ext uri="{BB962C8B-B14F-4D97-AF65-F5344CB8AC3E}">
        <p14:creationId xmlns:p14="http://schemas.microsoft.com/office/powerpoint/2010/main" val="1642833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5F0578-089D-22FD-E2F0-478A0A4C1014}"/>
              </a:ext>
            </a:extLst>
          </p:cNvPr>
          <p:cNvSpPr txBox="1"/>
          <p:nvPr/>
        </p:nvSpPr>
        <p:spPr>
          <a:xfrm>
            <a:off x="6031939" y="3853774"/>
            <a:ext cx="5699212" cy="146423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1600" b="1" u="sng" dirty="0">
                <a:latin typeface="Action Sans"/>
                <a:cs typeface="Arial" panose="020B0604020202020204" pitchFamily="34" charset="0"/>
              </a:rPr>
              <a:t>Síndrome de Ghosting</a:t>
            </a:r>
            <a:r>
              <a:rPr lang="es-ES" sz="1600" u="sng" dirty="0">
                <a:latin typeface="Action Sans"/>
                <a:cs typeface="Arial" panose="020B0604020202020204" pitchFamily="34" charset="0"/>
              </a:rPr>
              <a:t> </a:t>
            </a:r>
            <a:r>
              <a:rPr lang="es-ES" sz="1600" dirty="0">
                <a:latin typeface="Action Sans"/>
                <a:cs typeface="Arial" panose="020B0604020202020204" pitchFamily="34" charset="0"/>
              </a:rPr>
              <a:t>nos referimos a esa situación cuando sientes que te están haciendo el vacío o ignorándote. Se padece cuando alguien que te importa desaparece de tu vida sin darte una explicación; es algo muy común hoy en día en relaciones de pareja.</a:t>
            </a:r>
          </a:p>
        </p:txBody>
      </p:sp>
      <p:sp>
        <p:nvSpPr>
          <p:cNvPr id="6" name="CuadroTexto 5">
            <a:extLst>
              <a:ext uri="{FF2B5EF4-FFF2-40B4-BE49-F238E27FC236}">
                <a16:creationId xmlns:a16="http://schemas.microsoft.com/office/drawing/2014/main" id="{9D87FD9A-6A1F-711F-4210-B506F4965BDA}"/>
              </a:ext>
            </a:extLst>
          </p:cNvPr>
          <p:cNvSpPr txBox="1"/>
          <p:nvPr/>
        </p:nvSpPr>
        <p:spPr>
          <a:xfrm>
            <a:off x="520991" y="5567669"/>
            <a:ext cx="11161893" cy="423449"/>
          </a:xfrm>
          <a:prstGeom prst="rect">
            <a:avLst/>
          </a:prstGeom>
          <a:noFill/>
        </p:spPr>
        <p:txBody>
          <a:bodyPr wrap="square">
            <a:spAutoFit/>
          </a:bodyPr>
          <a:lstStyle/>
          <a:p>
            <a:pPr algn="ctr">
              <a:lnSpc>
                <a:spcPct val="150000"/>
              </a:lnSpc>
            </a:pPr>
            <a:r>
              <a:rPr lang="es-ES" sz="1600" b="1" dirty="0">
                <a:solidFill>
                  <a:srgbClr val="4472C4"/>
                </a:solidFill>
                <a:latin typeface="Action Sans"/>
                <a:cs typeface="Arial" panose="020B0604020202020204" pitchFamily="34" charset="0"/>
              </a:rPr>
              <a:t>El hecho de sufrir autismo acoso les puede ocasionar el querer aislarse, integrarse con dificultad y que rindan peor en los estudios.</a:t>
            </a:r>
          </a:p>
        </p:txBody>
      </p:sp>
      <p:pic>
        <p:nvPicPr>
          <p:cNvPr id="10" name="Elementos multimedia en línea 9" title="Ponencia: Bullying en TEA: la importancia de la prevención- IX Jornada Autismo y Sanidad">
            <a:hlinkClick r:id="" action="ppaction://media"/>
            <a:extLst>
              <a:ext uri="{FF2B5EF4-FFF2-40B4-BE49-F238E27FC236}">
                <a16:creationId xmlns:a16="http://schemas.microsoft.com/office/drawing/2014/main" id="{C5DEB4CF-2BB2-25D4-F3BB-395381103E04}"/>
              </a:ext>
            </a:extLst>
          </p:cNvPr>
          <p:cNvPicPr>
            <a:picLocks noRot="1" noChangeAspect="1"/>
          </p:cNvPicPr>
          <p:nvPr>
            <a:videoFile r:link="rId1"/>
          </p:nvPr>
        </p:nvPicPr>
        <p:blipFill>
          <a:blip r:embed="rId3"/>
          <a:stretch>
            <a:fillRect/>
          </a:stretch>
        </p:blipFill>
        <p:spPr>
          <a:xfrm>
            <a:off x="6877237" y="315000"/>
            <a:ext cx="5137221" cy="2902530"/>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
        <p:nvSpPr>
          <p:cNvPr id="14" name="CuadroTexto 13">
            <a:extLst>
              <a:ext uri="{FF2B5EF4-FFF2-40B4-BE49-F238E27FC236}">
                <a16:creationId xmlns:a16="http://schemas.microsoft.com/office/drawing/2014/main" id="{A622DA46-1CA2-12C6-7DCB-4F8F8329FB24}"/>
              </a:ext>
            </a:extLst>
          </p:cNvPr>
          <p:cNvSpPr txBox="1"/>
          <p:nvPr/>
        </p:nvSpPr>
        <p:spPr>
          <a:xfrm>
            <a:off x="460850" y="2151181"/>
            <a:ext cx="5137221" cy="3166824"/>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u="sng" dirty="0" err="1">
                <a:latin typeface="Action Sans"/>
                <a:cs typeface="Arial" panose="020B0604020202020204" pitchFamily="34" charset="0"/>
              </a:rPr>
              <a:t>Bullying</a:t>
            </a:r>
            <a:r>
              <a:rPr lang="es-ES" u="sng" dirty="0">
                <a:latin typeface="Action Sans"/>
                <a:cs typeface="Arial" panose="020B0604020202020204" pitchFamily="34" charset="0"/>
              </a:rPr>
              <a:t>.</a:t>
            </a:r>
            <a:r>
              <a:rPr lang="es-ES" dirty="0">
                <a:latin typeface="Action Sans"/>
                <a:cs typeface="Arial" panose="020B0604020202020204" pitchFamily="34" charset="0"/>
              </a:rPr>
              <a:t> Es una palabra inglesa que no entra en nuestro diccionario de lengua española pero que ya es muy utilizada en medios de comunicación y en el lenguaje común.</a:t>
            </a:r>
          </a:p>
          <a:p>
            <a:endParaRPr lang="es-ES" dirty="0">
              <a:latin typeface="Action Sans"/>
              <a:cs typeface="Arial" panose="020B0604020202020204" pitchFamily="34" charset="0"/>
            </a:endParaRPr>
          </a:p>
          <a:p>
            <a:r>
              <a:rPr lang="es-ES" dirty="0">
                <a:latin typeface="Action Sans"/>
                <a:cs typeface="Arial" panose="020B0604020202020204" pitchFamily="34" charset="0"/>
              </a:rPr>
              <a:t> Hace referencia al acoso. Principalmente, se hablaba de acoso escolar. Sin embargo, actualmente, el </a:t>
            </a:r>
            <a:r>
              <a:rPr lang="es-ES" dirty="0" err="1">
                <a:latin typeface="Action Sans"/>
                <a:cs typeface="Arial" panose="020B0604020202020204" pitchFamily="34" charset="0"/>
              </a:rPr>
              <a:t>bullying</a:t>
            </a:r>
            <a:r>
              <a:rPr lang="es-ES" dirty="0">
                <a:latin typeface="Action Sans"/>
                <a:cs typeface="Arial" panose="020B0604020202020204" pitchFamily="34" charset="0"/>
              </a:rPr>
              <a:t> también se puede considerar a otros tipos de acoso, como el ciberbullying, que se hace a través de Internet.</a:t>
            </a:r>
          </a:p>
        </p:txBody>
      </p:sp>
      <p:sp>
        <p:nvSpPr>
          <p:cNvPr id="3" name="object 7">
            <a:extLst>
              <a:ext uri="{FF2B5EF4-FFF2-40B4-BE49-F238E27FC236}">
                <a16:creationId xmlns:a16="http://schemas.microsoft.com/office/drawing/2014/main" id="{ADFBE3F4-99BE-D6C1-BE3E-58795EA66369}"/>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5" name="object 7">
            <a:extLst>
              <a:ext uri="{FF2B5EF4-FFF2-40B4-BE49-F238E27FC236}">
                <a16:creationId xmlns:a16="http://schemas.microsoft.com/office/drawing/2014/main" id="{F8BF8556-0A50-9D61-D4E2-17A27872FC94}"/>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Dificultades en las Relaciones Sociales</a:t>
            </a:r>
            <a:endParaRPr lang="es-ES" sz="3000" dirty="0">
              <a:latin typeface="Action Sans"/>
            </a:endParaRPr>
          </a:p>
        </p:txBody>
      </p:sp>
    </p:spTree>
    <p:extLst>
      <p:ext uri="{BB962C8B-B14F-4D97-AF65-F5344CB8AC3E}">
        <p14:creationId xmlns:p14="http://schemas.microsoft.com/office/powerpoint/2010/main" val="13772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319522-6363-AAC9-5D28-3CF33C13E7E6}"/>
              </a:ext>
            </a:extLst>
          </p:cNvPr>
          <p:cNvSpPr txBox="1"/>
          <p:nvPr/>
        </p:nvSpPr>
        <p:spPr>
          <a:xfrm>
            <a:off x="234736" y="1828358"/>
            <a:ext cx="6931608" cy="4278094"/>
          </a:xfrm>
          <a:prstGeom prst="rect">
            <a:avLst/>
          </a:prstGeom>
          <a:noFill/>
        </p:spPr>
        <p:txBody>
          <a:bodyPr wrap="square" rtlCol="0">
            <a:spAutoFit/>
          </a:bodyPr>
          <a:lstStyle/>
          <a:p>
            <a:pPr marL="228600" indent="-228600">
              <a:buFont typeface="Arial" panose="020B0604020202020204" pitchFamily="34" charset="0"/>
              <a:buChar char="•"/>
            </a:pPr>
            <a:r>
              <a:rPr lang="es-ES" sz="1600" dirty="0">
                <a:latin typeface="Action Sans"/>
                <a:cs typeface="Arial" panose="020B0604020202020204" pitchFamily="34" charset="0"/>
              </a:rPr>
              <a:t>Deseo de </a:t>
            </a:r>
            <a:r>
              <a:rPr lang="es-ES" sz="1600" b="1" dirty="0">
                <a:latin typeface="Action Sans"/>
                <a:cs typeface="Arial" panose="020B0604020202020204" pitchFamily="34" charset="0"/>
              </a:rPr>
              <a:t>complacer al otro</a:t>
            </a:r>
            <a:r>
              <a:rPr lang="es-ES" sz="1600" dirty="0">
                <a:latin typeface="Action Sans"/>
                <a:cs typeface="Arial" panose="020B0604020202020204" pitchFamily="34" charset="0"/>
              </a:rPr>
              <a:t>, de formar parte de un grupo. Esto les sitúa en un rango de vulnerabilidad mayor.</a:t>
            </a:r>
          </a:p>
          <a:p>
            <a:pPr marL="228600" indent="-228600">
              <a:buFont typeface="Arial" panose="020B0604020202020204" pitchFamily="34" charset="0"/>
              <a:buChar char="•"/>
            </a:pPr>
            <a:endParaRPr lang="es-ES" sz="1600" dirty="0">
              <a:latin typeface="Action Sans"/>
              <a:cs typeface="Arial" panose="020B0604020202020204" pitchFamily="34" charset="0"/>
            </a:endParaRPr>
          </a:p>
          <a:p>
            <a:pPr marL="228600" indent="-228600">
              <a:buFont typeface="Arial" panose="020B0604020202020204" pitchFamily="34" charset="0"/>
              <a:buChar char="•"/>
            </a:pPr>
            <a:r>
              <a:rPr lang="es-ES" sz="1600" b="1" dirty="0">
                <a:solidFill>
                  <a:srgbClr val="FF0000"/>
                </a:solidFill>
                <a:latin typeface="Action Sans"/>
                <a:cs typeface="Arial" panose="020B0604020202020204" pitchFamily="34" charset="0"/>
              </a:rPr>
              <a:t>Redes sociales</a:t>
            </a:r>
            <a:r>
              <a:rPr lang="es-ES" sz="1600" dirty="0">
                <a:latin typeface="Action Sans"/>
                <a:cs typeface="Arial" panose="020B0604020202020204" pitchFamily="34" charset="0"/>
              </a:rPr>
              <a:t>. Se sienten más cómodos, ya que no supone relaciones sociales en persona, pero pueden engañarles con más facilidad.</a:t>
            </a:r>
          </a:p>
          <a:p>
            <a:pPr marL="228600" indent="-228600">
              <a:buFont typeface="Arial" panose="020B0604020202020204" pitchFamily="34" charset="0"/>
              <a:buChar char="•"/>
            </a:pPr>
            <a:endParaRPr lang="es-ES" sz="1600" dirty="0">
              <a:latin typeface="Action Sans"/>
              <a:cs typeface="Arial" panose="020B0604020202020204" pitchFamily="34" charset="0"/>
            </a:endParaRPr>
          </a:p>
          <a:p>
            <a:pPr marL="228600" indent="-228600">
              <a:buFont typeface="Arial" panose="020B0604020202020204" pitchFamily="34" charset="0"/>
              <a:buChar char="•"/>
            </a:pPr>
            <a:r>
              <a:rPr lang="es-ES" sz="1600" dirty="0">
                <a:latin typeface="Action Sans"/>
                <a:cs typeface="Arial" panose="020B0604020202020204" pitchFamily="34" charset="0"/>
              </a:rPr>
              <a:t>A veces, </a:t>
            </a:r>
            <a:r>
              <a:rPr lang="es-ES" sz="1600" dirty="0">
                <a:solidFill>
                  <a:srgbClr val="FF0000"/>
                </a:solidFill>
                <a:latin typeface="Action Sans"/>
                <a:cs typeface="Arial" panose="020B0604020202020204" pitchFamily="34" charset="0"/>
              </a:rPr>
              <a:t>poco control con la información</a:t>
            </a:r>
            <a:r>
              <a:rPr lang="es-ES" sz="1600" dirty="0">
                <a:latin typeface="Action Sans"/>
                <a:cs typeface="Arial" panose="020B0604020202020204" pitchFamily="34" charset="0"/>
              </a:rPr>
              <a:t>, imágenes y videos que cuelgan sobre sí mismos.</a:t>
            </a:r>
          </a:p>
          <a:p>
            <a:pPr marL="685800" lvl="1" indent="-228600" algn="just">
              <a:buFont typeface="Arial" panose="020B0604020202020204" pitchFamily="34" charset="0"/>
              <a:buChar char="•"/>
            </a:pPr>
            <a:r>
              <a:rPr lang="es-ES" sz="1600" b="1" dirty="0">
                <a:solidFill>
                  <a:srgbClr val="000000"/>
                </a:solidFill>
                <a:latin typeface="Action Sans"/>
                <a:cs typeface="Arial" panose="020B0604020202020204" pitchFamily="34" charset="0"/>
              </a:rPr>
              <a:t>Sexting</a:t>
            </a:r>
            <a:r>
              <a:rPr lang="es-ES" sz="1600" dirty="0">
                <a:solidFill>
                  <a:srgbClr val="000000"/>
                </a:solidFill>
                <a:latin typeface="Action Sans"/>
                <a:cs typeface="Arial" panose="020B0604020202020204" pitchFamily="34" charset="0"/>
              </a:rPr>
              <a:t>, entendiendo este como el envío de imágenes  y textos con contenido sexual, por medios digitales; desde la insinuación hasta el material de desnudo explícito y pornografía.</a:t>
            </a:r>
          </a:p>
          <a:p>
            <a:endParaRPr lang="es-ES" sz="1600" dirty="0">
              <a:latin typeface="Action Sans"/>
              <a:cs typeface="Arial" panose="020B0604020202020204" pitchFamily="34" charset="0"/>
            </a:endParaRPr>
          </a:p>
          <a:p>
            <a:pPr marL="228600" indent="-228600">
              <a:buFont typeface="Arial" panose="020B0604020202020204" pitchFamily="34" charset="0"/>
              <a:buChar char="•"/>
            </a:pPr>
            <a:r>
              <a:rPr lang="es-ES" sz="1600" dirty="0">
                <a:latin typeface="Action Sans"/>
                <a:cs typeface="Arial" panose="020B0604020202020204" pitchFamily="34" charset="0"/>
              </a:rPr>
              <a:t>Se toman como modelos a imitar, perfiles populares que no siempre son los más adecuados o positivos.</a:t>
            </a:r>
          </a:p>
          <a:p>
            <a:pPr marL="228600" indent="-228600">
              <a:buFont typeface="Arial" panose="020B0604020202020204" pitchFamily="34" charset="0"/>
              <a:buChar char="•"/>
            </a:pPr>
            <a:endParaRPr lang="es-ES" sz="1600" dirty="0">
              <a:latin typeface="Action Sans"/>
              <a:cs typeface="Arial" panose="020B0604020202020204" pitchFamily="34" charset="0"/>
            </a:endParaRPr>
          </a:p>
          <a:p>
            <a:pPr marL="228600" indent="-228600" algn="just">
              <a:buFont typeface="Arial" panose="020B0604020202020204" pitchFamily="34" charset="0"/>
              <a:buChar char="•"/>
            </a:pPr>
            <a:r>
              <a:rPr lang="es-ES" sz="1600" b="1" dirty="0" err="1">
                <a:solidFill>
                  <a:srgbClr val="000000"/>
                </a:solidFill>
                <a:latin typeface="Action Sans"/>
                <a:cs typeface="Arial" panose="020B0604020202020204" pitchFamily="34" charset="0"/>
              </a:rPr>
              <a:t>Vamping</a:t>
            </a:r>
            <a:r>
              <a:rPr lang="es-ES" sz="1600" dirty="0">
                <a:solidFill>
                  <a:srgbClr val="000000"/>
                </a:solidFill>
                <a:latin typeface="Action Sans"/>
                <a:cs typeface="Arial" panose="020B0604020202020204" pitchFamily="34" charset="0"/>
              </a:rPr>
              <a:t> es común no sólo entre los aficionados a los videojuegos,  a </a:t>
            </a:r>
            <a:r>
              <a:rPr lang="es-ES" sz="1600" i="1" dirty="0">
                <a:solidFill>
                  <a:srgbClr val="000000"/>
                </a:solidFill>
                <a:latin typeface="Action Sans"/>
                <a:cs typeface="Arial" panose="020B0604020202020204" pitchFamily="34" charset="0"/>
              </a:rPr>
              <a:t>chatear o textear,</a:t>
            </a:r>
            <a:r>
              <a:rPr lang="es-ES" sz="1600" dirty="0">
                <a:solidFill>
                  <a:srgbClr val="000000"/>
                </a:solidFill>
                <a:latin typeface="Action Sans"/>
                <a:cs typeface="Arial" panose="020B0604020202020204" pitchFamily="34" charset="0"/>
              </a:rPr>
              <a:t>  o a estar mirando videos o revisando sus redes sociales.</a:t>
            </a:r>
            <a:endParaRPr lang="es-ES" sz="1600" dirty="0">
              <a:latin typeface="Action Sans"/>
              <a:cs typeface="Arial" panose="020B0604020202020204" pitchFamily="34" charset="0"/>
            </a:endParaRPr>
          </a:p>
        </p:txBody>
      </p:sp>
      <p:sp>
        <p:nvSpPr>
          <p:cNvPr id="7" name="CuadroTexto 6">
            <a:extLst>
              <a:ext uri="{FF2B5EF4-FFF2-40B4-BE49-F238E27FC236}">
                <a16:creationId xmlns:a16="http://schemas.microsoft.com/office/drawing/2014/main" id="{FA94BB0B-F1EC-B78A-F6D2-5D291CF7116A}"/>
              </a:ext>
            </a:extLst>
          </p:cNvPr>
          <p:cNvSpPr txBox="1"/>
          <p:nvPr/>
        </p:nvSpPr>
        <p:spPr>
          <a:xfrm>
            <a:off x="7333540" y="1392022"/>
            <a:ext cx="4765242" cy="2031325"/>
          </a:xfrm>
          <a:prstGeom prst="rect">
            <a:avLst/>
          </a:prstGeom>
          <a:noFill/>
        </p:spPr>
        <p:txBody>
          <a:bodyPr wrap="square">
            <a:spAutoFit/>
          </a:bodyPr>
          <a:lstStyle/>
          <a:p>
            <a:r>
              <a:rPr lang="es-ES" i="1" dirty="0">
                <a:solidFill>
                  <a:srgbClr val="003366"/>
                </a:solidFill>
                <a:latin typeface="Action Sans"/>
              </a:rPr>
              <a:t>«La </a:t>
            </a:r>
            <a:r>
              <a:rPr lang="es-ES" b="1" i="1" u="sng" dirty="0">
                <a:solidFill>
                  <a:srgbClr val="003366"/>
                </a:solidFill>
                <a:latin typeface="Action Sans"/>
              </a:rPr>
              <a:t>inocencia social, </a:t>
            </a:r>
            <a:r>
              <a:rPr lang="es-ES" i="1" dirty="0">
                <a:solidFill>
                  <a:srgbClr val="003366"/>
                </a:solidFill>
                <a:latin typeface="Action Sans"/>
              </a:rPr>
              <a:t>no entender la metacomunicación en situaciones de seducción, entender literalmente de manera descontextualizada proposiciones de índole sexual, entre otros aspectos, puede llevarlos a situaciones de riesgo.» (</a:t>
            </a:r>
            <a:r>
              <a:rPr lang="es-ES" i="1" dirty="0" err="1">
                <a:solidFill>
                  <a:srgbClr val="003366"/>
                </a:solidFill>
                <a:latin typeface="Action Sans"/>
              </a:rPr>
              <a:t>Hervas</a:t>
            </a:r>
            <a:r>
              <a:rPr lang="es-ES" i="1" dirty="0">
                <a:solidFill>
                  <a:srgbClr val="003366"/>
                </a:solidFill>
                <a:latin typeface="Action Sans"/>
              </a:rPr>
              <a:t>, A. y Pont, C., 2020)</a:t>
            </a:r>
            <a:endParaRPr lang="es-ES" dirty="0">
              <a:latin typeface="Action Sans"/>
            </a:endParaRPr>
          </a:p>
        </p:txBody>
      </p:sp>
      <p:sp>
        <p:nvSpPr>
          <p:cNvPr id="12" name="CuadroTexto 11">
            <a:extLst>
              <a:ext uri="{FF2B5EF4-FFF2-40B4-BE49-F238E27FC236}">
                <a16:creationId xmlns:a16="http://schemas.microsoft.com/office/drawing/2014/main" id="{17720AF2-ED4C-C852-CA33-5CFC8AD0CB42}"/>
              </a:ext>
            </a:extLst>
          </p:cNvPr>
          <p:cNvSpPr txBox="1"/>
          <p:nvPr/>
        </p:nvSpPr>
        <p:spPr>
          <a:xfrm>
            <a:off x="7333540" y="3733484"/>
            <a:ext cx="4765242" cy="2031325"/>
          </a:xfrm>
          <a:prstGeom prst="rect">
            <a:avLst/>
          </a:prstGeom>
          <a:noFill/>
        </p:spPr>
        <p:txBody>
          <a:bodyPr wrap="square">
            <a:spAutoFit/>
          </a:bodyPr>
          <a:lstStyle/>
          <a:p>
            <a:r>
              <a:rPr lang="es-ES" i="1" dirty="0">
                <a:solidFill>
                  <a:srgbClr val="003366"/>
                </a:solidFill>
                <a:latin typeface="Action Sans"/>
              </a:rPr>
              <a:t>«La </a:t>
            </a:r>
            <a:r>
              <a:rPr lang="es-ES" b="1" i="1" u="sng" dirty="0">
                <a:solidFill>
                  <a:srgbClr val="003366"/>
                </a:solidFill>
                <a:latin typeface="Action Sans"/>
              </a:rPr>
              <a:t>desinhibición social</a:t>
            </a:r>
            <a:r>
              <a:rPr lang="es-ES" i="1" dirty="0">
                <a:solidFill>
                  <a:srgbClr val="003366"/>
                </a:solidFill>
                <a:latin typeface="Action Sans"/>
              </a:rPr>
              <a:t>, sobre todo presente en el género femenino, mostrando una familiaridad excesiva ante desconocidos, mirando fijamente, sonriendo o hablando abiertamente a chicos desconocidos puede exponerles a situaciones que no saben entender ni controlar.» (</a:t>
            </a:r>
            <a:r>
              <a:rPr lang="es-ES" i="1" dirty="0" err="1">
                <a:solidFill>
                  <a:srgbClr val="003366"/>
                </a:solidFill>
                <a:latin typeface="Action Sans"/>
              </a:rPr>
              <a:t>Hervas</a:t>
            </a:r>
            <a:r>
              <a:rPr lang="es-ES" i="1" dirty="0">
                <a:solidFill>
                  <a:srgbClr val="003366"/>
                </a:solidFill>
                <a:latin typeface="Action Sans"/>
              </a:rPr>
              <a:t>, A. y Pont, C., 2020)</a:t>
            </a:r>
            <a:endParaRPr lang="es-ES" dirty="0">
              <a:latin typeface="Action Sans"/>
            </a:endParaRPr>
          </a:p>
        </p:txBody>
      </p:sp>
      <p:sp>
        <p:nvSpPr>
          <p:cNvPr id="15" name="CuadroTexto 14">
            <a:hlinkClick r:id="rId2"/>
            <a:extLst>
              <a:ext uri="{FF2B5EF4-FFF2-40B4-BE49-F238E27FC236}">
                <a16:creationId xmlns:a16="http://schemas.microsoft.com/office/drawing/2014/main" id="{75DEBD60-88F9-5CAB-3C47-744E0E1B955E}"/>
              </a:ext>
            </a:extLst>
          </p:cNvPr>
          <p:cNvSpPr txBox="1"/>
          <p:nvPr/>
        </p:nvSpPr>
        <p:spPr>
          <a:xfrm>
            <a:off x="8000887" y="394011"/>
            <a:ext cx="4002431" cy="523220"/>
          </a:xfrm>
          <a:prstGeom prst="rect">
            <a:avLst/>
          </a:prstGeom>
          <a:noFill/>
        </p:spPr>
        <p:txBody>
          <a:bodyPr wrap="square">
            <a:spAutoFit/>
          </a:bodyPr>
          <a:lstStyle/>
          <a:p>
            <a:pPr algn="ctr"/>
            <a:r>
              <a:rPr lang="es-ES" sz="1400" b="1" dirty="0">
                <a:solidFill>
                  <a:srgbClr val="00B050"/>
                </a:solidFill>
                <a:latin typeface="Action Sans"/>
                <a:hlinkClick r:id="rId2">
                  <a:extLst>
                    <a:ext uri="{A12FA001-AC4F-418D-AE19-62706E023703}">
                      <ahyp:hlinkClr xmlns:ahyp="http://schemas.microsoft.com/office/drawing/2018/hyperlinkcolor" val="tx"/>
                    </a:ext>
                  </a:extLst>
                </a:hlinkClick>
              </a:rPr>
              <a:t>https://www.instagram.com/reel/CrgJfa6gV0-/?utm_source=ig_web_copy_link</a:t>
            </a:r>
            <a:endParaRPr lang="es-ES" sz="1400" b="1" dirty="0">
              <a:solidFill>
                <a:srgbClr val="00B050"/>
              </a:solidFill>
              <a:latin typeface="Action Sans"/>
            </a:endParaRPr>
          </a:p>
        </p:txBody>
      </p:sp>
      <p:sp>
        <p:nvSpPr>
          <p:cNvPr id="4" name="Elipse 3">
            <a:extLst>
              <a:ext uri="{FF2B5EF4-FFF2-40B4-BE49-F238E27FC236}">
                <a16:creationId xmlns:a16="http://schemas.microsoft.com/office/drawing/2014/main" id="{CD969EBF-83EC-DB71-6CE5-56DE3C4815EA}"/>
              </a:ext>
            </a:extLst>
          </p:cNvPr>
          <p:cNvSpPr/>
          <p:nvPr/>
        </p:nvSpPr>
        <p:spPr>
          <a:xfrm>
            <a:off x="76702" y="1773538"/>
            <a:ext cx="541734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5" name="object 7">
            <a:extLst>
              <a:ext uri="{FF2B5EF4-FFF2-40B4-BE49-F238E27FC236}">
                <a16:creationId xmlns:a16="http://schemas.microsoft.com/office/drawing/2014/main" id="{EDC0FF0E-89FD-6734-8A78-3008645F038E}"/>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6" name="object 7">
            <a:extLst>
              <a:ext uri="{FF2B5EF4-FFF2-40B4-BE49-F238E27FC236}">
                <a16:creationId xmlns:a16="http://schemas.microsoft.com/office/drawing/2014/main" id="{50B54CAC-BB37-93FE-6143-E3567CA72C24}"/>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Dificultades en las Relaciones Sociales</a:t>
            </a:r>
            <a:endParaRPr lang="es-ES" sz="3000" dirty="0">
              <a:latin typeface="Action Sans"/>
            </a:endParaRPr>
          </a:p>
        </p:txBody>
      </p:sp>
    </p:spTree>
    <p:extLst>
      <p:ext uri="{BB962C8B-B14F-4D97-AF65-F5344CB8AC3E}">
        <p14:creationId xmlns:p14="http://schemas.microsoft.com/office/powerpoint/2010/main" val="3635099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83DC1F2-2E8F-F8DB-EFA3-E768FBA0691F}"/>
              </a:ext>
            </a:extLst>
          </p:cNvPr>
          <p:cNvSpPr txBox="1"/>
          <p:nvPr/>
        </p:nvSpPr>
        <p:spPr>
          <a:xfrm>
            <a:off x="6411433" y="156194"/>
            <a:ext cx="5528379" cy="6186309"/>
          </a:xfrm>
          <a:prstGeom prst="rect">
            <a:avLst/>
          </a:prstGeom>
          <a:solidFill>
            <a:srgbClr val="99DADF"/>
          </a:solidFill>
          <a:effectLst>
            <a:innerShdw blurRad="685800" dist="736600" dir="18900000">
              <a:schemeClr val="bg1">
                <a:lumMod val="65000"/>
                <a:alpha val="50000"/>
              </a:schemeClr>
            </a:inn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l"/>
            <a:r>
              <a:rPr lang="es-ES" dirty="0">
                <a:solidFill>
                  <a:srgbClr val="474A60"/>
                </a:solidFill>
                <a:latin typeface="Action Sans"/>
              </a:rPr>
              <a:t>Mi hijo, que tiene 9 años, pasa casi todo su tiempo en línea, jugando o creando, y últimamente aprendiendo un poco a escribir código. Todo lo ha aprendido de forma autodidacta y autogestionada. Recibe su educación en casa y, aparte de leer, esta es su educación. Tiene autismo y queremos que aprenda a través de sus intereses y pasiones.</a:t>
            </a:r>
          </a:p>
          <a:p>
            <a:pPr algn="l"/>
            <a:endParaRPr lang="es-ES" dirty="0">
              <a:solidFill>
                <a:srgbClr val="474A60"/>
              </a:solidFill>
              <a:latin typeface="Action Sans"/>
            </a:endParaRPr>
          </a:p>
          <a:p>
            <a:pPr algn="l"/>
            <a:r>
              <a:rPr lang="es-ES" dirty="0">
                <a:solidFill>
                  <a:srgbClr val="474A60"/>
                </a:solidFill>
                <a:latin typeface="Action Sans"/>
              </a:rPr>
              <a:t>Internet es su vida y le ofrece diversión, amigos, educación, desafíos y, lo que es más importante, comunicación. Periódicamente doy gracias a mi buena estrella porque haya nacido en esta época. A veces me parece que la red, o ciertos aspectos de ella y sus juegos en constante evolución, se crearon para un mundo </a:t>
            </a:r>
            <a:r>
              <a:rPr lang="es-ES" dirty="0" err="1">
                <a:solidFill>
                  <a:srgbClr val="474A60"/>
                </a:solidFill>
                <a:latin typeface="Action Sans"/>
              </a:rPr>
              <a:t>neurodiverso</a:t>
            </a:r>
            <a:r>
              <a:rPr lang="es-ES" dirty="0">
                <a:solidFill>
                  <a:srgbClr val="474A60"/>
                </a:solidFill>
                <a:latin typeface="Action Sans"/>
              </a:rPr>
              <a:t>.</a:t>
            </a:r>
          </a:p>
          <a:p>
            <a:pPr algn="l"/>
            <a:endParaRPr lang="es-ES" dirty="0">
              <a:solidFill>
                <a:srgbClr val="474A60"/>
              </a:solidFill>
              <a:latin typeface="Action Sans"/>
            </a:endParaRPr>
          </a:p>
          <a:p>
            <a:pPr algn="l"/>
            <a:r>
              <a:rPr lang="es-ES" dirty="0">
                <a:solidFill>
                  <a:srgbClr val="474A60"/>
                </a:solidFill>
                <a:latin typeface="Action Sans"/>
              </a:rPr>
              <a:t>Me preocupa lo que, a medida que crece, pueda encontrar cuando sus búsquedas se amplíen, pero puedo instalar software que permita que su imaginación siga volando libre a la vez que lo protege del lado más oscuro de la red. La educación debe ser algo que capacite a los padres para permitir libertad con la adecuada protección.</a:t>
            </a:r>
          </a:p>
        </p:txBody>
      </p:sp>
      <p:pic>
        <p:nvPicPr>
          <p:cNvPr id="15362" name="Picture 2" descr="Graphic of handwritten text with bullet points: - Good attention to detail. - A tendency to study areas of interest in-depth and get an encyclopedic knowledge. - Similarly, a tendency to practice extensively and get highly skilled in a particular area. - Independent, open thinking, which can enable creativity. - A tendency to think logically. - A preference for visual processing - The capacity to give long, detailed explanations from memory. - Direct, unambiguous communication. - And loyalty to friends and family.">
            <a:extLst>
              <a:ext uri="{FF2B5EF4-FFF2-40B4-BE49-F238E27FC236}">
                <a16:creationId xmlns:a16="http://schemas.microsoft.com/office/drawing/2014/main" id="{5496B278-E458-0760-DEA7-3F80E00A9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385" y="2033832"/>
            <a:ext cx="3597770" cy="38247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object 7">
            <a:extLst>
              <a:ext uri="{FF2B5EF4-FFF2-40B4-BE49-F238E27FC236}">
                <a16:creationId xmlns:a16="http://schemas.microsoft.com/office/drawing/2014/main" id="{57BD4E23-ABF3-9EDB-07D6-EA2918BC827E}"/>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4" name="object 7">
            <a:extLst>
              <a:ext uri="{FF2B5EF4-FFF2-40B4-BE49-F238E27FC236}">
                <a16:creationId xmlns:a16="http://schemas.microsoft.com/office/drawing/2014/main" id="{EBECA768-1990-77C7-73B2-64B235A51BA4}"/>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Dificultades en las Relaciones Sociales</a:t>
            </a:r>
            <a:endParaRPr lang="es-ES" sz="3000" dirty="0">
              <a:latin typeface="Action Sans"/>
            </a:endParaRPr>
          </a:p>
        </p:txBody>
      </p:sp>
    </p:spTree>
    <p:extLst>
      <p:ext uri="{BB962C8B-B14F-4D97-AF65-F5344CB8AC3E}">
        <p14:creationId xmlns:p14="http://schemas.microsoft.com/office/powerpoint/2010/main" val="99943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5D3702-A67C-ED47-B8D1-82A12484AF82}"/>
              </a:ext>
            </a:extLst>
          </p:cNvPr>
          <p:cNvSpPr>
            <a:spLocks noGrp="1"/>
          </p:cNvSpPr>
          <p:nvPr>
            <p:ph type="title"/>
          </p:nvPr>
        </p:nvSpPr>
        <p:spPr/>
        <p:txBody>
          <a:bodyPr/>
          <a:lstStyle/>
          <a:p>
            <a:r>
              <a:rPr lang="es-ES" dirty="0"/>
              <a:t>Índice</a:t>
            </a:r>
          </a:p>
        </p:txBody>
      </p:sp>
      <p:sp>
        <p:nvSpPr>
          <p:cNvPr id="3" name="Marcador de contenido 2">
            <a:extLst>
              <a:ext uri="{FF2B5EF4-FFF2-40B4-BE49-F238E27FC236}">
                <a16:creationId xmlns:a16="http://schemas.microsoft.com/office/drawing/2014/main" id="{18E3D84F-EA56-1F47-B53B-BD17F28C901E}"/>
              </a:ext>
            </a:extLst>
          </p:cNvPr>
          <p:cNvSpPr>
            <a:spLocks noGrp="1"/>
          </p:cNvSpPr>
          <p:nvPr>
            <p:ph idx="1"/>
          </p:nvPr>
        </p:nvSpPr>
        <p:spPr>
          <a:xfrm>
            <a:off x="838200" y="1794941"/>
            <a:ext cx="10515600" cy="4410855"/>
          </a:xfrm>
        </p:spPr>
        <p:txBody>
          <a:bodyPr numCol="2">
            <a:normAutofit/>
          </a:bodyPr>
          <a:lstStyle/>
          <a:p>
            <a:r>
              <a:rPr lang="es-ES" sz="2000" dirty="0"/>
              <a:t>Introducción</a:t>
            </a:r>
          </a:p>
          <a:p>
            <a:r>
              <a:rPr lang="es-ES" sz="2000" dirty="0"/>
              <a:t>Características propias de la etapa</a:t>
            </a:r>
          </a:p>
          <a:p>
            <a:pPr lvl="1"/>
            <a:r>
              <a:rPr lang="es-ES" sz="2000" dirty="0"/>
              <a:t>Cambios físicos</a:t>
            </a:r>
          </a:p>
          <a:p>
            <a:pPr lvl="1"/>
            <a:r>
              <a:rPr lang="es-ES" sz="2000" dirty="0"/>
              <a:t>Cambios Psicológicos y Emocionales</a:t>
            </a:r>
          </a:p>
          <a:p>
            <a:pPr lvl="1"/>
            <a:r>
              <a:rPr lang="es-ES" sz="2000" dirty="0"/>
              <a:t>Cambios Sociales</a:t>
            </a:r>
          </a:p>
          <a:p>
            <a:r>
              <a:rPr lang="es-ES" sz="2000" dirty="0"/>
              <a:t>Adolescencia y TEA. Análisis por áreas.</a:t>
            </a:r>
          </a:p>
          <a:p>
            <a:pPr lvl="1"/>
            <a:r>
              <a:rPr lang="es-ES" sz="2000" dirty="0"/>
              <a:t>Comunicación</a:t>
            </a:r>
          </a:p>
          <a:p>
            <a:pPr lvl="1"/>
            <a:r>
              <a:rPr lang="es-ES" sz="2000" dirty="0"/>
              <a:t>Anticipación</a:t>
            </a:r>
          </a:p>
          <a:p>
            <a:pPr lvl="1"/>
            <a:r>
              <a:rPr lang="es-ES" sz="2000" dirty="0"/>
              <a:t>Relaciones Sociales</a:t>
            </a:r>
          </a:p>
          <a:p>
            <a:pPr lvl="1"/>
            <a:r>
              <a:rPr lang="es-ES" sz="2000" dirty="0" err="1"/>
              <a:t>Tª</a:t>
            </a:r>
            <a:r>
              <a:rPr lang="es-ES" sz="2000" dirty="0"/>
              <a:t> de la Mente</a:t>
            </a:r>
          </a:p>
          <a:p>
            <a:pPr lvl="1"/>
            <a:r>
              <a:rPr lang="es-ES" sz="2000" dirty="0"/>
              <a:t>Desarrollo Socioemocional </a:t>
            </a:r>
          </a:p>
          <a:p>
            <a:pPr lvl="1"/>
            <a:r>
              <a:rPr lang="es-ES" sz="2000" dirty="0"/>
              <a:t>Inflexibilidad</a:t>
            </a:r>
          </a:p>
          <a:p>
            <a:r>
              <a:rPr lang="es-ES" sz="2000" dirty="0"/>
              <a:t>Adolescencia en TEA Grado I</a:t>
            </a:r>
          </a:p>
          <a:p>
            <a:r>
              <a:rPr lang="es-ES" sz="2000" dirty="0"/>
              <a:t>Adolescencia en TEA Grado II y III</a:t>
            </a:r>
          </a:p>
          <a:p>
            <a:r>
              <a:rPr lang="es-ES" sz="2000" dirty="0"/>
              <a:t>Adolescente, mujer y autista</a:t>
            </a:r>
          </a:p>
          <a:p>
            <a:r>
              <a:rPr lang="es-ES" sz="2000" dirty="0"/>
              <a:t>Transición a …</a:t>
            </a:r>
          </a:p>
          <a:p>
            <a:r>
              <a:rPr lang="es-ES" sz="2000" dirty="0"/>
              <a:t>Bibliografía</a:t>
            </a:r>
          </a:p>
          <a:p>
            <a:endParaRPr lang="es-ES" sz="2000" dirty="0"/>
          </a:p>
        </p:txBody>
      </p:sp>
    </p:spTree>
    <p:extLst>
      <p:ext uri="{BB962C8B-B14F-4D97-AF65-F5344CB8AC3E}">
        <p14:creationId xmlns:p14="http://schemas.microsoft.com/office/powerpoint/2010/main" val="879651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6DE0FF5-6538-2257-08BD-645F70E0428C}"/>
              </a:ext>
            </a:extLst>
          </p:cNvPr>
          <p:cNvSpPr txBox="1"/>
          <p:nvPr/>
        </p:nvSpPr>
        <p:spPr>
          <a:xfrm>
            <a:off x="256009" y="1828358"/>
            <a:ext cx="5940000" cy="4524315"/>
          </a:xfrm>
          <a:prstGeom prst="rect">
            <a:avLst/>
          </a:prstGeom>
          <a:noFill/>
        </p:spPr>
        <p:txBody>
          <a:bodyPr wrap="square">
            <a:spAutoFit/>
          </a:bodyPr>
          <a:lstStyle/>
          <a:p>
            <a:pPr marL="285750" indent="-285750">
              <a:buFont typeface="Arial" panose="020B0604020202020204" pitchFamily="34" charset="0"/>
              <a:buChar char="•"/>
            </a:pPr>
            <a:r>
              <a:rPr lang="es-ES" sz="1600" dirty="0">
                <a:solidFill>
                  <a:srgbClr val="000000"/>
                </a:solidFill>
                <a:latin typeface="Action Sans"/>
                <a:cs typeface="Arial" panose="020B0604020202020204" pitchFamily="34" charset="0"/>
              </a:rPr>
              <a:t>A veces un malentendido desemboca en una </a:t>
            </a:r>
            <a:r>
              <a:rPr lang="es-ES" sz="1600" b="1" dirty="0">
                <a:solidFill>
                  <a:srgbClr val="000000"/>
                </a:solidFill>
                <a:latin typeface="Action Sans"/>
                <a:cs typeface="Arial" panose="020B0604020202020204" pitchFamily="34" charset="0"/>
              </a:rPr>
              <a:t>crisis </a:t>
            </a:r>
            <a:r>
              <a:rPr lang="es-ES" sz="1600" dirty="0">
                <a:solidFill>
                  <a:srgbClr val="000000"/>
                </a:solidFill>
                <a:latin typeface="Action Sans"/>
                <a:cs typeface="Arial" panose="020B0604020202020204" pitchFamily="34" charset="0"/>
              </a:rPr>
              <a:t>y los neurotípicos pueden reaccionar con ira o miedo, o las dos cosas a la vez. O al revés.</a:t>
            </a:r>
          </a:p>
          <a:p>
            <a:pPr marL="285750" indent="-285750">
              <a:buFont typeface="Arial" panose="020B0604020202020204" pitchFamily="34" charset="0"/>
              <a:buChar char="•"/>
            </a:pPr>
            <a:endParaRPr lang="es-ES" sz="1600" dirty="0">
              <a:solidFill>
                <a:srgbClr val="000000"/>
              </a:solidFill>
              <a:latin typeface="Action Sans"/>
              <a:cs typeface="Arial" panose="020B0604020202020204" pitchFamily="34" charset="0"/>
            </a:endParaRPr>
          </a:p>
          <a:p>
            <a:pPr marL="285750" indent="-285750">
              <a:buFont typeface="Arial" panose="020B0604020202020204" pitchFamily="34" charset="0"/>
              <a:buChar char="•"/>
            </a:pPr>
            <a:r>
              <a:rPr lang="es-ES" sz="1600" b="1" dirty="0">
                <a:solidFill>
                  <a:srgbClr val="000000"/>
                </a:solidFill>
                <a:latin typeface="Action Sans"/>
                <a:cs typeface="Arial" panose="020B0604020202020204" pitchFamily="34" charset="0"/>
              </a:rPr>
              <a:t>Actividades extraescolares</a:t>
            </a:r>
            <a:r>
              <a:rPr lang="es-ES" sz="1600" dirty="0">
                <a:solidFill>
                  <a:srgbClr val="000000"/>
                </a:solidFill>
                <a:latin typeface="Action Sans"/>
                <a:cs typeface="Arial" panose="020B0604020202020204" pitchFamily="34" charset="0"/>
              </a:rPr>
              <a:t>. Los adolescentes con TEA no ven a sus compañeros de clase fuera de la misma en un </a:t>
            </a:r>
            <a:r>
              <a:rPr lang="es-ES" sz="1600" u="sng" dirty="0">
                <a:solidFill>
                  <a:srgbClr val="000000"/>
                </a:solidFill>
                <a:latin typeface="Action Sans"/>
                <a:cs typeface="Arial" panose="020B0604020202020204" pitchFamily="34" charset="0"/>
              </a:rPr>
              <a:t>43,3%, el 54,4% nunca reciben llamadas de sus compañeros y el 50,4% no son invitados nunca a actividades sociales</a:t>
            </a:r>
            <a:r>
              <a:rPr lang="es-ES" sz="1600" dirty="0">
                <a:solidFill>
                  <a:srgbClr val="000000"/>
                </a:solidFill>
                <a:latin typeface="Action Sans"/>
                <a:cs typeface="Arial" panose="020B0604020202020204" pitchFamily="34" charset="0"/>
              </a:rPr>
              <a:t> en comparación con el resto de adolescentes del resto de grupos analizados.</a:t>
            </a:r>
          </a:p>
          <a:p>
            <a:pPr marL="285750" indent="-285750">
              <a:buFont typeface="Arial" panose="020B0604020202020204" pitchFamily="34" charset="0"/>
              <a:buChar char="•"/>
            </a:pPr>
            <a:endParaRPr lang="es-ES" sz="1600" dirty="0">
              <a:solidFill>
                <a:srgbClr val="000000"/>
              </a:solidFill>
              <a:latin typeface="Action Sans"/>
              <a:cs typeface="Arial" panose="020B0604020202020204" pitchFamily="34" charset="0"/>
            </a:endParaRPr>
          </a:p>
          <a:p>
            <a:pPr marL="272257">
              <a:tabLst>
                <a:tab pos="5826919" algn="l"/>
              </a:tabLst>
            </a:pPr>
            <a:r>
              <a:rPr lang="es-ES" sz="1600" dirty="0">
                <a:solidFill>
                  <a:srgbClr val="000000"/>
                </a:solidFill>
                <a:latin typeface="Action Sans"/>
                <a:cs typeface="Arial" panose="020B0604020202020204" pitchFamily="34" charset="0"/>
              </a:rPr>
              <a:t>La dificultad de poder acceder a actividades organizadas extraescolares, como pertenencia a clubes, asociaciones deportivas o culturales, etc., es otro de los problemas que inducen a esta ausencia de sociabilidad, y por tanto de mejora de las herramientas sociales de estos adolescentes. A menor capacidad de conversación y menor capacidad de interacción social, menor probabilidad de participar en acciones de grupo.</a:t>
            </a:r>
            <a:endParaRPr lang="es-ES" sz="1600" dirty="0">
              <a:latin typeface="Action Sans"/>
              <a:cs typeface="Arial" panose="020B0604020202020204" pitchFamily="34" charset="0"/>
            </a:endParaRPr>
          </a:p>
          <a:p>
            <a:pPr marL="272257"/>
            <a:endParaRPr lang="es-ES" sz="1600" dirty="0">
              <a:latin typeface="Action Sans"/>
              <a:cs typeface="Arial" panose="020B0604020202020204" pitchFamily="34" charset="0"/>
            </a:endParaRPr>
          </a:p>
        </p:txBody>
      </p:sp>
      <p:sp>
        <p:nvSpPr>
          <p:cNvPr id="5" name="CuadroTexto 4">
            <a:extLst>
              <a:ext uri="{FF2B5EF4-FFF2-40B4-BE49-F238E27FC236}">
                <a16:creationId xmlns:a16="http://schemas.microsoft.com/office/drawing/2014/main" id="{35CBA949-99C7-A065-E14A-93C3724E4339}"/>
              </a:ext>
            </a:extLst>
          </p:cNvPr>
          <p:cNvSpPr txBox="1"/>
          <p:nvPr/>
        </p:nvSpPr>
        <p:spPr>
          <a:xfrm>
            <a:off x="6196009" y="2550484"/>
            <a:ext cx="5940000" cy="3785652"/>
          </a:xfrm>
          <a:prstGeom prst="rect">
            <a:avLst/>
          </a:prstGeom>
          <a:noFill/>
        </p:spPr>
        <p:txBody>
          <a:bodyPr wrap="square">
            <a:spAutoFit/>
          </a:bodyPr>
          <a:lstStyle/>
          <a:p>
            <a:pPr marL="285750" indent="-285750">
              <a:buFont typeface="Arial" panose="020B0604020202020204" pitchFamily="34" charset="0"/>
              <a:buChar char="•"/>
            </a:pPr>
            <a:r>
              <a:rPr lang="es-ES" sz="1600" dirty="0">
                <a:solidFill>
                  <a:srgbClr val="000000"/>
                </a:solidFill>
                <a:latin typeface="Action Sans"/>
                <a:cs typeface="Arial" panose="020B0604020202020204" pitchFamily="34" charset="0"/>
              </a:rPr>
              <a:t>Los compañeros de cursos anteriores, ya “no aguantan” sus peculiaridades, ni se ofrecen a ayudarles. Están a otros temas como flirteos, conciencia social, tribus, etc. Rechazo explícito o aislamiento.</a:t>
            </a:r>
          </a:p>
          <a:p>
            <a:pPr marL="285750" indent="-285750">
              <a:buFont typeface="Arial" panose="020B0604020202020204" pitchFamily="34" charset="0"/>
              <a:buChar char="•"/>
            </a:pPr>
            <a:endParaRPr lang="es-ES" sz="1600" dirty="0">
              <a:solidFill>
                <a:srgbClr val="000000"/>
              </a:solidFill>
              <a:latin typeface="Action Sans"/>
              <a:cs typeface="Arial" panose="020B0604020202020204" pitchFamily="34" charset="0"/>
            </a:endParaRPr>
          </a:p>
          <a:p>
            <a:pPr marL="285750" indent="-285750">
              <a:buFont typeface="Arial" panose="020B0604020202020204" pitchFamily="34" charset="0"/>
              <a:buChar char="•"/>
            </a:pPr>
            <a:r>
              <a:rPr lang="es-ES" sz="1600" dirty="0">
                <a:solidFill>
                  <a:srgbClr val="000000"/>
                </a:solidFill>
                <a:latin typeface="Action Sans"/>
                <a:cs typeface="Arial" panose="020B0604020202020204" pitchFamily="34" charset="0"/>
              </a:rPr>
              <a:t>Deseos de tener </a:t>
            </a:r>
            <a:r>
              <a:rPr lang="es-ES" sz="1600" b="1" dirty="0">
                <a:solidFill>
                  <a:srgbClr val="000000"/>
                </a:solidFill>
                <a:latin typeface="Action Sans"/>
                <a:cs typeface="Arial" panose="020B0604020202020204" pitchFamily="34" charset="0"/>
              </a:rPr>
              <a:t>pareja,</a:t>
            </a:r>
            <a:r>
              <a:rPr lang="es-ES" sz="1600" dirty="0">
                <a:solidFill>
                  <a:srgbClr val="000000"/>
                </a:solidFill>
                <a:latin typeface="Action Sans"/>
                <a:cs typeface="Arial" panose="020B0604020202020204" pitchFamily="34" charset="0"/>
              </a:rPr>
              <a:t> pero no saber cómo hacerlo o frustración al no conseguirlo.</a:t>
            </a:r>
          </a:p>
          <a:p>
            <a:pPr marL="285750" indent="-285750">
              <a:buFont typeface="Arial" panose="020B0604020202020204" pitchFamily="34" charset="0"/>
              <a:buChar char="•"/>
            </a:pPr>
            <a:endParaRPr lang="es-ES" sz="1600" dirty="0">
              <a:solidFill>
                <a:srgbClr val="000000"/>
              </a:solidFill>
              <a:latin typeface="Action Sans"/>
              <a:cs typeface="Arial" panose="020B0604020202020204" pitchFamily="34" charset="0"/>
            </a:endParaRPr>
          </a:p>
          <a:p>
            <a:pPr marL="285750" indent="-285750">
              <a:buFont typeface="Arial" panose="020B0604020202020204" pitchFamily="34" charset="0"/>
              <a:buChar char="•"/>
            </a:pPr>
            <a:r>
              <a:rPr lang="es-ES" sz="1600" dirty="0">
                <a:solidFill>
                  <a:srgbClr val="000000"/>
                </a:solidFill>
                <a:latin typeface="Action Sans"/>
                <a:cs typeface="Arial" panose="020B0604020202020204" pitchFamily="34" charset="0"/>
              </a:rPr>
              <a:t>Muchas de las señales, normas no escritas, lenguaje corporal, miradas y otras herramientas que participan en el </a:t>
            </a:r>
            <a:r>
              <a:rPr lang="es-ES" sz="1600" b="1" dirty="0">
                <a:solidFill>
                  <a:srgbClr val="000000"/>
                </a:solidFill>
                <a:latin typeface="Action Sans"/>
                <a:cs typeface="Arial" panose="020B0604020202020204" pitchFamily="34" charset="0"/>
              </a:rPr>
              <a:t>flirteo </a:t>
            </a:r>
            <a:r>
              <a:rPr lang="es-ES" sz="1600" dirty="0">
                <a:solidFill>
                  <a:srgbClr val="000000"/>
                </a:solidFill>
                <a:latin typeface="Action Sans"/>
                <a:cs typeface="Arial" panose="020B0604020202020204" pitchFamily="34" charset="0"/>
              </a:rPr>
              <a:t>son complejas, sutiles y poco consistentes. Interpretarlas bien es un reto para cualquiera, pero aún más para una persona cuyo autismo interfiere en su capacidad para leer y responder al lenguaje corporal y a las señales sociales. </a:t>
            </a:r>
            <a:endParaRPr lang="es-ES" sz="1600" dirty="0">
              <a:latin typeface="Action Sans"/>
              <a:cs typeface="Arial" panose="020B0604020202020204" pitchFamily="34" charset="0"/>
            </a:endParaRPr>
          </a:p>
          <a:p>
            <a:pPr marL="285750" indent="-285750">
              <a:buFont typeface="Arial" panose="020B0604020202020204" pitchFamily="34" charset="0"/>
              <a:buChar char="•"/>
            </a:pPr>
            <a:endParaRPr lang="es-ES" sz="1600" dirty="0">
              <a:latin typeface="Action Sans"/>
              <a:cs typeface="Arial" panose="020B0604020202020204" pitchFamily="34" charset="0"/>
            </a:endParaRPr>
          </a:p>
        </p:txBody>
      </p:sp>
      <p:pic>
        <p:nvPicPr>
          <p:cNvPr id="7" name="Picture 2" descr="A los autistas sí puede gustarnos el sexo - Autismo Diario">
            <a:extLst>
              <a:ext uri="{FF2B5EF4-FFF2-40B4-BE49-F238E27FC236}">
                <a16:creationId xmlns:a16="http://schemas.microsoft.com/office/drawing/2014/main" id="{B8AD0360-E457-C1C5-AEAD-FE55E9DA8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250" y="239674"/>
            <a:ext cx="2464086" cy="16397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7E8D9BC2-5B63-FCFE-4243-70C3730C82AC}"/>
              </a:ext>
            </a:extLst>
          </p:cNvPr>
          <p:cNvSpPr/>
          <p:nvPr/>
        </p:nvSpPr>
        <p:spPr>
          <a:xfrm>
            <a:off x="402381" y="1802152"/>
            <a:ext cx="541734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6" name="CuadroTexto 5">
            <a:extLst>
              <a:ext uri="{FF2B5EF4-FFF2-40B4-BE49-F238E27FC236}">
                <a16:creationId xmlns:a16="http://schemas.microsoft.com/office/drawing/2014/main" id="{7AFE6973-BD76-FCE0-78D8-9AEF5F3D87C7}"/>
              </a:ext>
            </a:extLst>
          </p:cNvPr>
          <p:cNvSpPr txBox="1"/>
          <p:nvPr/>
        </p:nvSpPr>
        <p:spPr>
          <a:xfrm>
            <a:off x="6815470" y="2089182"/>
            <a:ext cx="4784651" cy="369332"/>
          </a:xfrm>
          <a:prstGeom prst="rect">
            <a:avLst/>
          </a:prstGeom>
          <a:noFill/>
        </p:spPr>
        <p:txBody>
          <a:bodyPr wrap="square" rtlCol="0">
            <a:spAutoFit/>
          </a:bodyPr>
          <a:lstStyle/>
          <a:p>
            <a:r>
              <a:rPr lang="es-ES" b="1" dirty="0">
                <a:solidFill>
                  <a:srgbClr val="4472C4"/>
                </a:solidFill>
                <a:latin typeface="Action Sans"/>
              </a:rPr>
              <a:t>DECIR LO QUE PIENSO / MIEDO AL CONFLICTO</a:t>
            </a:r>
          </a:p>
        </p:txBody>
      </p:sp>
      <p:sp>
        <p:nvSpPr>
          <p:cNvPr id="9" name="object 7">
            <a:extLst>
              <a:ext uri="{FF2B5EF4-FFF2-40B4-BE49-F238E27FC236}">
                <a16:creationId xmlns:a16="http://schemas.microsoft.com/office/drawing/2014/main" id="{9034A422-F6DE-A32E-380C-55239FECCB9F}"/>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10" name="object 7">
            <a:extLst>
              <a:ext uri="{FF2B5EF4-FFF2-40B4-BE49-F238E27FC236}">
                <a16:creationId xmlns:a16="http://schemas.microsoft.com/office/drawing/2014/main" id="{720C8083-BB66-08BB-9F83-C107634B870C}"/>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Dificultades en las Relaciones Sociales</a:t>
            </a:r>
            <a:endParaRPr lang="es-ES" sz="3000" dirty="0">
              <a:latin typeface="Action Sans"/>
            </a:endParaRPr>
          </a:p>
        </p:txBody>
      </p:sp>
    </p:spTree>
    <p:extLst>
      <p:ext uri="{BB962C8B-B14F-4D97-AF65-F5344CB8AC3E}">
        <p14:creationId xmlns:p14="http://schemas.microsoft.com/office/powerpoint/2010/main" val="134750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6A7B-BA02-5028-4EFB-FE3151E9630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8A98EF4-6034-A5A4-903B-CAC7368792B5}"/>
              </a:ext>
            </a:extLst>
          </p:cNvPr>
          <p:cNvSpPr>
            <a:spLocks noGrp="1"/>
          </p:cNvSpPr>
          <p:nvPr>
            <p:ph type="title"/>
          </p:nvPr>
        </p:nvSpPr>
        <p:spPr/>
        <p:txBody>
          <a:bodyPr/>
          <a:lstStyle/>
          <a:p>
            <a:r>
              <a:rPr lang="es-ES" dirty="0"/>
              <a:t>Adolescencia y TEA</a:t>
            </a:r>
          </a:p>
        </p:txBody>
      </p:sp>
      <p:sp>
        <p:nvSpPr>
          <p:cNvPr id="5" name="Marcador de texto 4">
            <a:extLst>
              <a:ext uri="{FF2B5EF4-FFF2-40B4-BE49-F238E27FC236}">
                <a16:creationId xmlns:a16="http://schemas.microsoft.com/office/drawing/2014/main" id="{FAEA1FB3-29A4-C155-260B-7FD1A24FE66E}"/>
              </a:ext>
            </a:extLst>
          </p:cNvPr>
          <p:cNvSpPr>
            <a:spLocks noGrp="1"/>
          </p:cNvSpPr>
          <p:nvPr>
            <p:ph type="body" idx="1"/>
          </p:nvPr>
        </p:nvSpPr>
        <p:spPr/>
        <p:txBody>
          <a:bodyPr/>
          <a:lstStyle/>
          <a:p>
            <a:r>
              <a:rPr lang="es-ES" dirty="0"/>
              <a:t>Teoría de la Mente</a:t>
            </a:r>
          </a:p>
        </p:txBody>
      </p:sp>
    </p:spTree>
    <p:extLst>
      <p:ext uri="{BB962C8B-B14F-4D97-AF65-F5344CB8AC3E}">
        <p14:creationId xmlns:p14="http://schemas.microsoft.com/office/powerpoint/2010/main" val="36697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D1E9876-E6D3-CC72-4601-00E5F8CCF9DE}"/>
              </a:ext>
            </a:extLst>
          </p:cNvPr>
          <p:cNvSpPr txBox="1"/>
          <p:nvPr/>
        </p:nvSpPr>
        <p:spPr>
          <a:xfrm>
            <a:off x="447520" y="2466083"/>
            <a:ext cx="5648479" cy="2923877"/>
          </a:xfrm>
          <a:prstGeom prst="rect">
            <a:avLst/>
          </a:prstGeom>
          <a:solidFill>
            <a:schemeClr val="accent1">
              <a:lumMod val="20000"/>
              <a:lumOff val="80000"/>
            </a:schemeClr>
          </a:solidFill>
        </p:spPr>
        <p:txBody>
          <a:bodyPr wrap="square">
            <a:spAutoFit/>
          </a:bodyPr>
          <a:lstStyle/>
          <a:p>
            <a:pPr algn="l" fontAlgn="base"/>
            <a:r>
              <a:rPr lang="es-ES" sz="1600" dirty="0">
                <a:solidFill>
                  <a:srgbClr val="65BAA6"/>
                </a:solidFill>
                <a:latin typeface="Action Sans"/>
                <a:cs typeface="Arial" panose="020B0604020202020204" pitchFamily="34" charset="0"/>
                <a:hlinkClick r:id="rId2"/>
              </a:rPr>
              <a:t>En un estudio publicado en el 2019 por la Universidad de Osaka</a:t>
            </a:r>
            <a:r>
              <a:rPr lang="es-ES" sz="1600" dirty="0">
                <a:solidFill>
                  <a:srgbClr val="414141"/>
                </a:solidFill>
                <a:latin typeface="Action Sans"/>
                <a:cs typeface="Arial" panose="020B0604020202020204" pitchFamily="34" charset="0"/>
              </a:rPr>
              <a:t> se encontraron datos que apoyaban la hipótesis de que las </a:t>
            </a:r>
            <a:r>
              <a:rPr lang="es-ES" sz="1600" b="1" dirty="0">
                <a:solidFill>
                  <a:srgbClr val="414141"/>
                </a:solidFill>
                <a:latin typeface="Action Sans"/>
                <a:cs typeface="Arial" panose="020B0604020202020204" pitchFamily="34" charset="0"/>
              </a:rPr>
              <a:t>personas con espectro autista manifiestan carencias en lo que se conoce como </a:t>
            </a:r>
            <a:r>
              <a:rPr lang="es-ES" sz="2000" b="1" u="sng" dirty="0">
                <a:solidFill>
                  <a:srgbClr val="414141"/>
                </a:solidFill>
                <a:latin typeface="Action Sans"/>
                <a:cs typeface="Arial" panose="020B0604020202020204" pitchFamily="34" charset="0"/>
              </a:rPr>
              <a:t>empatía cognitiva</a:t>
            </a:r>
            <a:r>
              <a:rPr lang="es-ES" sz="1600" dirty="0">
                <a:solidFill>
                  <a:srgbClr val="414141"/>
                </a:solidFill>
                <a:latin typeface="Action Sans"/>
                <a:cs typeface="Arial" panose="020B0604020202020204" pitchFamily="34" charset="0"/>
              </a:rPr>
              <a:t>. Es decir, les cuesta entender por qué alguien sufre, se enfada o se decepciona.</a:t>
            </a:r>
          </a:p>
          <a:p>
            <a:pPr algn="l" fontAlgn="base"/>
            <a:endParaRPr lang="es-ES" sz="1600" dirty="0">
              <a:solidFill>
                <a:srgbClr val="414141"/>
              </a:solidFill>
              <a:latin typeface="Action Sans"/>
              <a:cs typeface="Arial" panose="020B0604020202020204" pitchFamily="34" charset="0"/>
            </a:endParaRPr>
          </a:p>
          <a:p>
            <a:pPr algn="l" fontAlgn="base"/>
            <a:r>
              <a:rPr lang="es-ES" sz="1600" dirty="0">
                <a:solidFill>
                  <a:srgbClr val="414141"/>
                </a:solidFill>
                <a:latin typeface="Action Sans"/>
                <a:cs typeface="Arial" panose="020B0604020202020204" pitchFamily="34" charset="0"/>
              </a:rPr>
              <a:t>Sin embargo,</a:t>
            </a:r>
            <a:r>
              <a:rPr lang="es-ES" sz="1600" b="1" dirty="0">
                <a:solidFill>
                  <a:srgbClr val="414141"/>
                </a:solidFill>
                <a:latin typeface="Action Sans"/>
                <a:cs typeface="Arial" panose="020B0604020202020204" pitchFamily="34" charset="0"/>
              </a:rPr>
              <a:t> y aquí llega el matiz, presentan una elevada </a:t>
            </a:r>
            <a:r>
              <a:rPr lang="es-ES" sz="2000" b="1" u="sng" dirty="0">
                <a:solidFill>
                  <a:srgbClr val="414141"/>
                </a:solidFill>
                <a:latin typeface="Action Sans"/>
                <a:cs typeface="Arial" panose="020B0604020202020204" pitchFamily="34" charset="0"/>
              </a:rPr>
              <a:t>empatía emocional</a:t>
            </a:r>
            <a:r>
              <a:rPr lang="es-ES" sz="1600" dirty="0">
                <a:solidFill>
                  <a:srgbClr val="414141"/>
                </a:solidFill>
                <a:latin typeface="Action Sans"/>
                <a:cs typeface="Arial" panose="020B0604020202020204" pitchFamily="34" charset="0"/>
              </a:rPr>
              <a:t>. Es decir, sienten con elevada intensidad las emociones de los demás. En ocasiones, esa receptividad emocional es mayor incluso que en los neurotípicos (personas sin autismo).</a:t>
            </a:r>
          </a:p>
        </p:txBody>
      </p:sp>
      <p:sp>
        <p:nvSpPr>
          <p:cNvPr id="9" name="CuadroTexto 8">
            <a:extLst>
              <a:ext uri="{FF2B5EF4-FFF2-40B4-BE49-F238E27FC236}">
                <a16:creationId xmlns:a16="http://schemas.microsoft.com/office/drawing/2014/main" id="{80CA64C7-1106-8107-E4EF-2BC9FB3B76D3}"/>
              </a:ext>
            </a:extLst>
          </p:cNvPr>
          <p:cNvSpPr txBox="1"/>
          <p:nvPr/>
        </p:nvSpPr>
        <p:spPr>
          <a:xfrm>
            <a:off x="6106631" y="201899"/>
            <a:ext cx="5880991" cy="4031873"/>
          </a:xfrm>
          <a:prstGeom prst="rect">
            <a:avLst/>
          </a:prstGeom>
          <a:noFill/>
        </p:spPr>
        <p:txBody>
          <a:bodyPr wrap="square">
            <a:spAutoFit/>
          </a:bodyPr>
          <a:lstStyle/>
          <a:p>
            <a:pPr marL="228600" indent="-228600">
              <a:buFont typeface="Arial" panose="020B0604020202020204" pitchFamily="34" charset="0"/>
              <a:buChar char="•"/>
            </a:pPr>
            <a:r>
              <a:rPr lang="es-ES" sz="1600" dirty="0">
                <a:solidFill>
                  <a:srgbClr val="000000"/>
                </a:solidFill>
                <a:latin typeface="Action Sans"/>
                <a:cs typeface="Arial" panose="020B0604020202020204" pitchFamily="34" charset="0"/>
              </a:rPr>
              <a:t>Problemas en el reconocimiento de las emociones y en la atribución de estados mentales, como creencias, deseos o intenciones de otras</a:t>
            </a:r>
            <a:br>
              <a:rPr lang="es-ES" sz="1600" dirty="0">
                <a:latin typeface="Action Sans"/>
                <a:cs typeface="Arial" panose="020B0604020202020204" pitchFamily="34" charset="0"/>
              </a:rPr>
            </a:br>
            <a:r>
              <a:rPr lang="es-ES" sz="1600" dirty="0">
                <a:solidFill>
                  <a:srgbClr val="000000"/>
                </a:solidFill>
                <a:latin typeface="Action Sans"/>
                <a:cs typeface="Arial" panose="020B0604020202020204" pitchFamily="34" charset="0"/>
              </a:rPr>
              <a:t>personas.</a:t>
            </a:r>
          </a:p>
          <a:p>
            <a:endParaRPr lang="es-ES" sz="1600" dirty="0">
              <a:solidFill>
                <a:srgbClr val="000000"/>
              </a:solidFill>
              <a:latin typeface="Action Sans"/>
              <a:cs typeface="Arial" panose="020B0604020202020204" pitchFamily="34" charset="0"/>
            </a:endParaRPr>
          </a:p>
          <a:p>
            <a:pPr marL="228600" indent="-228600">
              <a:buFont typeface="Arial" panose="020B0604020202020204" pitchFamily="34" charset="0"/>
              <a:buChar char="•"/>
            </a:pPr>
            <a:r>
              <a:rPr lang="es-ES" sz="1600" b="1" dirty="0">
                <a:solidFill>
                  <a:srgbClr val="414141"/>
                </a:solidFill>
                <a:latin typeface="Action Sans"/>
                <a:cs typeface="Arial" panose="020B0604020202020204" pitchFamily="34" charset="0"/>
              </a:rPr>
              <a:t>Dificultad para interpretar los estados emocionales propios y de los demás; </a:t>
            </a:r>
            <a:r>
              <a:rPr lang="es-ES" sz="1600" dirty="0">
                <a:solidFill>
                  <a:srgbClr val="414141"/>
                </a:solidFill>
                <a:latin typeface="Action Sans"/>
                <a:cs typeface="Arial" panose="020B0604020202020204" pitchFamily="34" charset="0"/>
              </a:rPr>
              <a:t>así como la expresión peculiar de las propias emociones. Lo cual puede entorpecer el establecimiento de relaciones amorosas.</a:t>
            </a:r>
          </a:p>
          <a:p>
            <a:pPr marL="228600" indent="-228600">
              <a:buFont typeface="Arial" panose="020B0604020202020204" pitchFamily="34" charset="0"/>
              <a:buChar char="•"/>
            </a:pPr>
            <a:endParaRPr lang="es-ES" sz="1600" dirty="0">
              <a:solidFill>
                <a:srgbClr val="414141"/>
              </a:solidFill>
              <a:latin typeface="Action Sans"/>
              <a:cs typeface="Arial" panose="020B0604020202020204" pitchFamily="34" charset="0"/>
            </a:endParaRPr>
          </a:p>
          <a:p>
            <a:pPr marL="228600" indent="-228600">
              <a:buFont typeface="Arial" panose="020B0604020202020204" pitchFamily="34" charset="0"/>
              <a:buChar char="•"/>
            </a:pPr>
            <a:r>
              <a:rPr lang="es-ES" sz="1600" dirty="0">
                <a:solidFill>
                  <a:srgbClr val="000000"/>
                </a:solidFill>
                <a:latin typeface="Action Sans"/>
                <a:cs typeface="Arial" panose="020B0604020202020204" pitchFamily="34" charset="0"/>
              </a:rPr>
              <a:t>La mayoría de los adolescentes aprenden las reglas sociales del trato con muchachos y muchachas del otro sexo mientras se relacionan con sus amigos. </a:t>
            </a:r>
            <a:r>
              <a:rPr lang="es-ES" sz="1600" u="sng" dirty="0">
                <a:solidFill>
                  <a:srgbClr val="000000"/>
                </a:solidFill>
                <a:latin typeface="Action Sans"/>
                <a:cs typeface="Arial" panose="020B0604020202020204" pitchFamily="34" charset="0"/>
              </a:rPr>
              <a:t>Muchos adolescentes con autismo simplemente no tienen el mismo número de oportunidades sociales para aprender esas pautas.</a:t>
            </a:r>
            <a:endParaRPr lang="es-ES" sz="1600" u="sng" dirty="0">
              <a:solidFill>
                <a:srgbClr val="414141"/>
              </a:solidFill>
              <a:latin typeface="Action Sans"/>
              <a:cs typeface="Arial" panose="020B0604020202020204" pitchFamily="34" charset="0"/>
            </a:endParaRPr>
          </a:p>
          <a:p>
            <a:pPr marL="228600" indent="-228600">
              <a:buFont typeface="Arial" panose="020B0604020202020204" pitchFamily="34" charset="0"/>
              <a:buChar char="•"/>
            </a:pPr>
            <a:endParaRPr lang="es-ES" sz="1600" dirty="0">
              <a:solidFill>
                <a:srgbClr val="414141"/>
              </a:solidFill>
              <a:latin typeface="Action Sans"/>
              <a:cs typeface="Arial" panose="020B0604020202020204" pitchFamily="34" charset="0"/>
            </a:endParaRPr>
          </a:p>
        </p:txBody>
      </p:sp>
      <p:pic>
        <p:nvPicPr>
          <p:cNvPr id="2050" name="Picture 2" descr="La Teoría de la Mente - Gabinet Psicològic Mataró">
            <a:extLst>
              <a:ext uri="{FF2B5EF4-FFF2-40B4-BE49-F238E27FC236}">
                <a16:creationId xmlns:a16="http://schemas.microsoft.com/office/drawing/2014/main" id="{A7EA3F47-4033-F7ED-A515-FBF15D659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872" y="4186328"/>
            <a:ext cx="2726964" cy="20654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object 7">
            <a:extLst>
              <a:ext uri="{FF2B5EF4-FFF2-40B4-BE49-F238E27FC236}">
                <a16:creationId xmlns:a16="http://schemas.microsoft.com/office/drawing/2014/main" id="{9763A647-E12E-2EDF-059D-B2A8112E1ACC}"/>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4" name="object 7">
            <a:extLst>
              <a:ext uri="{FF2B5EF4-FFF2-40B4-BE49-F238E27FC236}">
                <a16:creationId xmlns:a16="http://schemas.microsoft.com/office/drawing/2014/main" id="{BFCF3F41-E73C-19F5-55B4-A9FCB21F6F36}"/>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Teoría de la Mente</a:t>
            </a:r>
            <a:endParaRPr lang="es-ES" sz="3000" dirty="0">
              <a:latin typeface="Action Sans"/>
            </a:endParaRPr>
          </a:p>
        </p:txBody>
      </p:sp>
    </p:spTree>
    <p:extLst>
      <p:ext uri="{BB962C8B-B14F-4D97-AF65-F5344CB8AC3E}">
        <p14:creationId xmlns:p14="http://schemas.microsoft.com/office/powerpoint/2010/main" val="1816687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744275D-D641-C3C4-800C-A4B7ACB3A8D4}"/>
              </a:ext>
            </a:extLst>
          </p:cNvPr>
          <p:cNvSpPr txBox="1"/>
          <p:nvPr/>
        </p:nvSpPr>
        <p:spPr>
          <a:xfrm>
            <a:off x="755008" y="2363267"/>
            <a:ext cx="10227520" cy="3416320"/>
          </a:xfrm>
          <a:prstGeom prst="rect">
            <a:avLst/>
          </a:prstGeom>
          <a:noFill/>
        </p:spPr>
        <p:txBody>
          <a:bodyPr wrap="square">
            <a:spAutoFit/>
          </a:bodyPr>
          <a:lstStyle/>
          <a:p>
            <a:pPr marL="285750" indent="-285750" fontAlgn="base">
              <a:buFont typeface="Arial" panose="020B0604020202020204" pitchFamily="34" charset="0"/>
              <a:buChar char="•"/>
            </a:pPr>
            <a:r>
              <a:rPr lang="es-ES" b="1" dirty="0">
                <a:latin typeface="Action Sans"/>
                <a:cs typeface="Arial" panose="020B0604020202020204" pitchFamily="34" charset="0"/>
              </a:rPr>
              <a:t>La persona con autismo no entenderá muchos de los códigos relacionales que surgen cada día</a:t>
            </a:r>
            <a:r>
              <a:rPr lang="es-ES" dirty="0">
                <a:latin typeface="Action Sans"/>
                <a:cs typeface="Arial" panose="020B0604020202020204" pitchFamily="34" charset="0"/>
              </a:rPr>
              <a:t>. Es posible que la otra persona necesite </a:t>
            </a:r>
            <a:r>
              <a:rPr lang="es-ES" dirty="0">
                <a:solidFill>
                  <a:srgbClr val="0070C0"/>
                </a:solidFill>
                <a:latin typeface="Action Sans"/>
                <a:cs typeface="Arial" panose="020B0604020202020204" pitchFamily="34" charset="0"/>
                <a:hlinkClick r:id="rId2">
                  <a:extLst>
                    <a:ext uri="{A12FA001-AC4F-418D-AE19-62706E023703}">
                      <ahyp:hlinkClr xmlns:ahyp="http://schemas.microsoft.com/office/drawing/2018/hyperlinkcolor" val="tx"/>
                    </a:ext>
                  </a:extLst>
                </a:hlinkClick>
              </a:rPr>
              <a:t>un abrazo tras pasar un mal día</a:t>
            </a:r>
            <a:r>
              <a:rPr lang="es-ES" dirty="0">
                <a:solidFill>
                  <a:srgbClr val="0070C0"/>
                </a:solidFill>
                <a:latin typeface="Action Sans"/>
                <a:cs typeface="Arial" panose="020B0604020202020204" pitchFamily="34" charset="0"/>
              </a:rPr>
              <a:t>, </a:t>
            </a:r>
            <a:r>
              <a:rPr lang="es-ES" dirty="0">
                <a:latin typeface="Action Sans"/>
                <a:cs typeface="Arial" panose="020B0604020202020204" pitchFamily="34" charset="0"/>
              </a:rPr>
              <a:t>que aguarde un</a:t>
            </a:r>
            <a:r>
              <a:rPr lang="es-ES" i="1" dirty="0">
                <a:latin typeface="Action Sans"/>
                <a:cs typeface="Arial" panose="020B0604020202020204" pitchFamily="34" charset="0"/>
              </a:rPr>
              <a:t> te quiero</a:t>
            </a:r>
            <a:r>
              <a:rPr lang="es-ES" dirty="0">
                <a:latin typeface="Action Sans"/>
                <a:cs typeface="Arial" panose="020B0604020202020204" pitchFamily="34" charset="0"/>
              </a:rPr>
              <a:t> antes de salir de casa para trabajar, que agradezca de vez en cuando se le dedique un halago, un piropo, una palabra de apoyo y confort… Muchos de estos aspectos se le pueden escapar a alguien con TEA.</a:t>
            </a:r>
          </a:p>
          <a:p>
            <a:pPr marL="285750" indent="-285750" fontAlgn="base">
              <a:buFont typeface="Arial" panose="020B0604020202020204" pitchFamily="34" charset="0"/>
              <a:buChar char="•"/>
            </a:pPr>
            <a:endParaRPr lang="es-ES" dirty="0">
              <a:latin typeface="Action Sans"/>
              <a:cs typeface="Arial" panose="020B0604020202020204" pitchFamily="34" charset="0"/>
            </a:endParaRPr>
          </a:p>
          <a:p>
            <a:pPr marL="285750" indent="-285750" fontAlgn="base">
              <a:buFont typeface="Arial" panose="020B0604020202020204" pitchFamily="34" charset="0"/>
              <a:buChar char="•"/>
            </a:pPr>
            <a:r>
              <a:rPr lang="es-ES" dirty="0">
                <a:latin typeface="Action Sans"/>
                <a:cs typeface="Arial" panose="020B0604020202020204" pitchFamily="34" charset="0"/>
              </a:rPr>
              <a:t>De ahí </a:t>
            </a:r>
            <a:r>
              <a:rPr lang="es-ES" dirty="0">
                <a:solidFill>
                  <a:srgbClr val="0070C0"/>
                </a:solidFill>
                <a:latin typeface="Action Sans"/>
                <a:cs typeface="Arial" panose="020B0604020202020204" pitchFamily="34" charset="0"/>
                <a:hlinkClick r:id="rId3">
                  <a:extLst>
                    <a:ext uri="{A12FA001-AC4F-418D-AE19-62706E023703}">
                      <ahyp:hlinkClr xmlns:ahyp="http://schemas.microsoft.com/office/drawing/2018/hyperlinkcolor" val="tx"/>
                    </a:ext>
                  </a:extLst>
                </a:hlinkClick>
              </a:rPr>
              <a:t>que sea esencial la comunicación</a:t>
            </a:r>
            <a:r>
              <a:rPr lang="es-ES" dirty="0">
                <a:latin typeface="Action Sans"/>
                <a:cs typeface="Arial" panose="020B0604020202020204" pitchFamily="34" charset="0"/>
              </a:rPr>
              <a:t>. Porque si </a:t>
            </a:r>
            <a:r>
              <a:rPr lang="es-ES" b="1" dirty="0">
                <a:latin typeface="Action Sans"/>
                <a:cs typeface="Arial" panose="020B0604020202020204" pitchFamily="34" charset="0"/>
              </a:rPr>
              <a:t>hay algo evidente que necesita este colectivo es que la pareja sea su refugio y el traductor de todos esos códigos, </a:t>
            </a:r>
            <a:r>
              <a:rPr lang="es-ES" dirty="0">
                <a:latin typeface="Action Sans"/>
                <a:cs typeface="Arial" panose="020B0604020202020204" pitchFamily="34" charset="0"/>
              </a:rPr>
              <a:t>esos que a ellos y ellas se les escapan y que no siempre entienden.</a:t>
            </a:r>
          </a:p>
          <a:p>
            <a:pPr marL="285750" indent="-285750" fontAlgn="base">
              <a:buFont typeface="Arial" panose="020B0604020202020204" pitchFamily="34" charset="0"/>
              <a:buChar char="•"/>
            </a:pPr>
            <a:endParaRPr lang="es-ES" dirty="0">
              <a:latin typeface="Action Sans"/>
              <a:cs typeface="Arial" panose="020B0604020202020204" pitchFamily="34" charset="0"/>
            </a:endParaRPr>
          </a:p>
          <a:p>
            <a:pPr marL="285750" indent="-285750" fontAlgn="base">
              <a:buFont typeface="Arial" panose="020B0604020202020204" pitchFamily="34" charset="0"/>
              <a:buChar char="•"/>
            </a:pPr>
            <a:r>
              <a:rPr lang="es-ES" dirty="0">
                <a:latin typeface="Action Sans"/>
                <a:cs typeface="Arial" panose="020B0604020202020204" pitchFamily="34" charset="0"/>
              </a:rPr>
              <a:t>De este modo, </a:t>
            </a:r>
            <a:r>
              <a:rPr lang="es-ES" b="1" dirty="0">
                <a:latin typeface="Action Sans"/>
                <a:cs typeface="Arial" panose="020B0604020202020204" pitchFamily="34" charset="0"/>
              </a:rPr>
              <a:t>nunca está demás dejar claro qué se quiere y qué se espera en ciertos momentos (aunque cueste)</a:t>
            </a:r>
            <a:r>
              <a:rPr lang="es-ES" dirty="0">
                <a:latin typeface="Action Sans"/>
                <a:cs typeface="Arial" panose="020B0604020202020204" pitchFamily="34" charset="0"/>
              </a:rPr>
              <a:t>. </a:t>
            </a:r>
            <a:r>
              <a:rPr lang="es-ES" i="1" dirty="0">
                <a:solidFill>
                  <a:srgbClr val="0070C0"/>
                </a:solidFill>
                <a:latin typeface="Action Sans"/>
                <a:cs typeface="Arial" panose="020B0604020202020204" pitchFamily="34" charset="0"/>
              </a:rPr>
              <a:t>«Me gustaría que al llegar del trabajo me preguntaras cómo me ha ido el día»</a:t>
            </a:r>
            <a:r>
              <a:rPr lang="es-ES" i="1" dirty="0">
                <a:latin typeface="Action Sans"/>
                <a:cs typeface="Arial" panose="020B0604020202020204" pitchFamily="34" charset="0"/>
              </a:rPr>
              <a:t>, «si me ves triste, dame un abrazo fuerte», «cuando vayamos por la calle, recuerda cogerme la mano», etc.</a:t>
            </a:r>
            <a:endParaRPr lang="es-ES" dirty="0">
              <a:latin typeface="Action Sans"/>
              <a:cs typeface="Arial" panose="020B0604020202020204" pitchFamily="34" charset="0"/>
            </a:endParaRPr>
          </a:p>
        </p:txBody>
      </p:sp>
      <p:pic>
        <p:nvPicPr>
          <p:cNvPr id="20484" name="Picture 4" descr="Romance y autismo | Psyciencia">
            <a:extLst>
              <a:ext uri="{FF2B5EF4-FFF2-40B4-BE49-F238E27FC236}">
                <a16:creationId xmlns:a16="http://schemas.microsoft.com/office/drawing/2014/main" id="{5290DD23-E7B7-649D-B444-840204299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857" y="308075"/>
            <a:ext cx="2931671" cy="1662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object 7">
            <a:extLst>
              <a:ext uri="{FF2B5EF4-FFF2-40B4-BE49-F238E27FC236}">
                <a16:creationId xmlns:a16="http://schemas.microsoft.com/office/drawing/2014/main" id="{778E3623-19E1-DA7E-2808-23C1CDA432B0}"/>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5" name="object 7">
            <a:extLst>
              <a:ext uri="{FF2B5EF4-FFF2-40B4-BE49-F238E27FC236}">
                <a16:creationId xmlns:a16="http://schemas.microsoft.com/office/drawing/2014/main" id="{CA5CDE03-1183-0F95-ACEE-06C4FFD10AE4}"/>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Teoría de la Mente</a:t>
            </a:r>
            <a:endParaRPr lang="es-ES" sz="3000" dirty="0">
              <a:latin typeface="Action Sans"/>
            </a:endParaRPr>
          </a:p>
        </p:txBody>
      </p:sp>
    </p:spTree>
    <p:extLst>
      <p:ext uri="{BB962C8B-B14F-4D97-AF65-F5344CB8AC3E}">
        <p14:creationId xmlns:p14="http://schemas.microsoft.com/office/powerpoint/2010/main" val="3338080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269B-48C1-A290-016A-D574E5C3231C}"/>
            </a:ext>
          </a:extLst>
        </p:cNvPr>
        <p:cNvGrpSpPr/>
        <p:nvPr/>
      </p:nvGrpSpPr>
      <p:grpSpPr>
        <a:xfrm>
          <a:off x="0" y="0"/>
          <a:ext cx="0" cy="0"/>
          <a:chOff x="0" y="0"/>
          <a:chExt cx="0" cy="0"/>
        </a:xfrm>
      </p:grpSpPr>
      <p:pic>
        <p:nvPicPr>
          <p:cNvPr id="4" name="Elementos multimedia en línea 2" title="Junto al Autismo – Reciprocidad socio-emocional">
            <a:hlinkClick r:id="" action="ppaction://media"/>
            <a:extLst>
              <a:ext uri="{FF2B5EF4-FFF2-40B4-BE49-F238E27FC236}">
                <a16:creationId xmlns:a16="http://schemas.microsoft.com/office/drawing/2014/main" id="{17B72278-1C90-5862-EAC9-F17B2DF6B6EE}"/>
              </a:ext>
            </a:extLst>
          </p:cNvPr>
          <p:cNvPicPr>
            <a:picLocks noRot="1" noChangeAspect="1"/>
          </p:cNvPicPr>
          <p:nvPr>
            <a:videoFile r:link="rId1"/>
          </p:nvPr>
        </p:nvPicPr>
        <p:blipFill>
          <a:blip r:embed="rId3"/>
          <a:stretch>
            <a:fillRect/>
          </a:stretch>
        </p:blipFill>
        <p:spPr>
          <a:xfrm>
            <a:off x="1210339" y="172246"/>
            <a:ext cx="9771321" cy="5520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7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A163F-4BB9-3DA9-33F1-34716C9848C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288A622-799A-9B3D-15D8-B7905262EA50}"/>
              </a:ext>
            </a:extLst>
          </p:cNvPr>
          <p:cNvSpPr>
            <a:spLocks noGrp="1"/>
          </p:cNvSpPr>
          <p:nvPr>
            <p:ph type="title"/>
          </p:nvPr>
        </p:nvSpPr>
        <p:spPr/>
        <p:txBody>
          <a:bodyPr/>
          <a:lstStyle/>
          <a:p>
            <a:r>
              <a:rPr lang="es-ES" dirty="0"/>
              <a:t>Adolescencia y TEA</a:t>
            </a:r>
          </a:p>
        </p:txBody>
      </p:sp>
      <p:sp>
        <p:nvSpPr>
          <p:cNvPr id="5" name="Marcador de texto 4">
            <a:extLst>
              <a:ext uri="{FF2B5EF4-FFF2-40B4-BE49-F238E27FC236}">
                <a16:creationId xmlns:a16="http://schemas.microsoft.com/office/drawing/2014/main" id="{966F3D3A-3670-4DF6-156E-C3338C356316}"/>
              </a:ext>
            </a:extLst>
          </p:cNvPr>
          <p:cNvSpPr>
            <a:spLocks noGrp="1"/>
          </p:cNvSpPr>
          <p:nvPr>
            <p:ph type="body" idx="1"/>
          </p:nvPr>
        </p:nvSpPr>
        <p:spPr/>
        <p:txBody>
          <a:bodyPr/>
          <a:lstStyle/>
          <a:p>
            <a:r>
              <a:rPr lang="es-ES" dirty="0"/>
              <a:t>Desarrollo </a:t>
            </a:r>
            <a:r>
              <a:rPr lang="es-ES" dirty="0" err="1"/>
              <a:t>SocioEmocional</a:t>
            </a:r>
            <a:endParaRPr lang="es-ES" dirty="0"/>
          </a:p>
        </p:txBody>
      </p:sp>
    </p:spTree>
    <p:extLst>
      <p:ext uri="{BB962C8B-B14F-4D97-AF65-F5344CB8AC3E}">
        <p14:creationId xmlns:p14="http://schemas.microsoft.com/office/powerpoint/2010/main" val="1350623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B24C2806-B8DD-BA7C-8A51-1C597DFC92AC}"/>
              </a:ext>
            </a:extLst>
          </p:cNvPr>
          <p:cNvSpPr txBox="1"/>
          <p:nvPr/>
        </p:nvSpPr>
        <p:spPr>
          <a:xfrm>
            <a:off x="360368" y="2379851"/>
            <a:ext cx="5145661" cy="3416320"/>
          </a:xfrm>
          <a:prstGeom prst="rect">
            <a:avLst/>
          </a:prstGeom>
          <a:noFill/>
        </p:spPr>
        <p:txBody>
          <a:bodyPr wrap="square">
            <a:spAutoFit/>
          </a:bodyPr>
          <a:lstStyle/>
          <a:p>
            <a:pPr marL="228600" indent="-228600" fontAlgn="base">
              <a:buFont typeface="Arial" panose="020B0604020202020204" pitchFamily="34" charset="0"/>
              <a:buChar char="•"/>
            </a:pPr>
            <a:r>
              <a:rPr lang="es-ES" dirty="0">
                <a:solidFill>
                  <a:srgbClr val="000000"/>
                </a:solidFill>
                <a:latin typeface="Action Sans"/>
                <a:cs typeface="Arial" panose="020B0604020202020204" pitchFamily="34" charset="0"/>
              </a:rPr>
              <a:t>En adolescentes con TEA se han observado </a:t>
            </a:r>
            <a:r>
              <a:rPr lang="es-ES" b="1" dirty="0">
                <a:solidFill>
                  <a:srgbClr val="0070C0"/>
                </a:solidFill>
                <a:latin typeface="Action Sans"/>
                <a:cs typeface="Arial" panose="020B0604020202020204" pitchFamily="34" charset="0"/>
              </a:rPr>
              <a:t>dificultades en la </a:t>
            </a:r>
            <a:r>
              <a:rPr lang="es-ES" b="1" u="sng" dirty="0">
                <a:solidFill>
                  <a:srgbClr val="0070C0"/>
                </a:solidFill>
                <a:latin typeface="Action Sans"/>
                <a:cs typeface="Arial" panose="020B0604020202020204" pitchFamily="34" charset="0"/>
              </a:rPr>
              <a:t>regulación emocional</a:t>
            </a:r>
            <a:r>
              <a:rPr lang="es-ES" dirty="0">
                <a:solidFill>
                  <a:srgbClr val="000000"/>
                </a:solidFill>
                <a:latin typeface="Action Sans"/>
                <a:cs typeface="Arial" panose="020B0604020202020204" pitchFamily="34" charset="0"/>
              </a:rPr>
              <a:t>, con presencia de reacciones emocionales desproporcionadas y poco ajustadas a la situación. </a:t>
            </a:r>
          </a:p>
          <a:p>
            <a:pPr algn="l" fontAlgn="base"/>
            <a:endParaRPr lang="es-ES" dirty="0">
              <a:solidFill>
                <a:srgbClr val="000000"/>
              </a:solidFill>
              <a:latin typeface="Action Sans"/>
              <a:cs typeface="Arial" panose="020B0604020202020204" pitchFamily="34" charset="0"/>
            </a:endParaRPr>
          </a:p>
          <a:p>
            <a:pPr marL="228600" indent="-228600" fontAlgn="base">
              <a:buFont typeface="Arial" panose="020B0604020202020204" pitchFamily="34" charset="0"/>
              <a:buChar char="•"/>
            </a:pPr>
            <a:r>
              <a:rPr lang="es-ES" dirty="0">
                <a:solidFill>
                  <a:srgbClr val="000000"/>
                </a:solidFill>
                <a:latin typeface="Action Sans"/>
                <a:cs typeface="Arial" panose="020B0604020202020204" pitchFamily="34" charset="0"/>
              </a:rPr>
              <a:t>En general, muestran más riesgo de presentar alteraciones psicológicas como </a:t>
            </a:r>
            <a:r>
              <a:rPr lang="es-ES" b="1" u="sng" dirty="0">
                <a:solidFill>
                  <a:srgbClr val="0070C0"/>
                </a:solidFill>
                <a:latin typeface="Action Sans"/>
                <a:cs typeface="Arial" panose="020B0604020202020204" pitchFamily="34" charset="0"/>
              </a:rPr>
              <a:t>depresión o ansiedad</a:t>
            </a:r>
            <a:r>
              <a:rPr lang="es-ES" dirty="0">
                <a:solidFill>
                  <a:srgbClr val="000000"/>
                </a:solidFill>
                <a:latin typeface="Action Sans"/>
                <a:cs typeface="Arial" panose="020B0604020202020204" pitchFamily="34" charset="0"/>
              </a:rPr>
              <a:t>. En muchos casos, </a:t>
            </a:r>
            <a:r>
              <a:rPr lang="es-ES" b="1" dirty="0">
                <a:solidFill>
                  <a:srgbClr val="000000"/>
                </a:solidFill>
                <a:latin typeface="Action Sans"/>
                <a:cs typeface="Arial" panose="020B0604020202020204" pitchFamily="34" charset="0"/>
              </a:rPr>
              <a:t>dichas alteraciones están relacionadas con el deseo de formar parte de un grupo y la conciencia de sus propias dificultades para ello. </a:t>
            </a:r>
          </a:p>
          <a:p>
            <a:pPr marL="228600" indent="-228600" fontAlgn="base">
              <a:buFont typeface="Arial" panose="020B0604020202020204" pitchFamily="34" charset="0"/>
              <a:buChar char="•"/>
            </a:pPr>
            <a:endParaRPr lang="es-ES" b="1" dirty="0">
              <a:solidFill>
                <a:srgbClr val="000000"/>
              </a:solidFill>
              <a:latin typeface="Action Sans"/>
              <a:cs typeface="Arial" panose="020B0604020202020204" pitchFamily="34" charset="0"/>
            </a:endParaRPr>
          </a:p>
        </p:txBody>
      </p:sp>
      <p:pic>
        <p:nvPicPr>
          <p:cNvPr id="14" name="Elementos multimedia en línea 13" title="Shutdowns, meltdowns y disociaciones #AutistasResponden">
            <a:hlinkClick r:id="" action="ppaction://media"/>
            <a:extLst>
              <a:ext uri="{FF2B5EF4-FFF2-40B4-BE49-F238E27FC236}">
                <a16:creationId xmlns:a16="http://schemas.microsoft.com/office/drawing/2014/main" id="{49FE737F-BF98-2C56-3499-DD55426A2F42}"/>
              </a:ext>
            </a:extLst>
          </p:cNvPr>
          <p:cNvPicPr>
            <a:picLocks noRot="1" noChangeAspect="1"/>
          </p:cNvPicPr>
          <p:nvPr>
            <a:videoFile r:link="rId1"/>
          </p:nvPr>
        </p:nvPicPr>
        <p:blipFill>
          <a:blip r:embed="rId3"/>
          <a:stretch>
            <a:fillRect/>
          </a:stretch>
        </p:blipFill>
        <p:spPr>
          <a:xfrm>
            <a:off x="7612004" y="3973650"/>
            <a:ext cx="4134569" cy="2336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A2F9FECE-9563-9A6E-69BD-4E9538F8A810}"/>
              </a:ext>
            </a:extLst>
          </p:cNvPr>
          <p:cNvSpPr txBox="1"/>
          <p:nvPr/>
        </p:nvSpPr>
        <p:spPr>
          <a:xfrm>
            <a:off x="5684934" y="143863"/>
            <a:ext cx="6306495" cy="3693319"/>
          </a:xfrm>
          <a:prstGeom prst="rect">
            <a:avLst/>
          </a:prstGeom>
          <a:noFill/>
        </p:spPr>
        <p:txBody>
          <a:bodyPr wrap="square">
            <a:spAutoFit/>
          </a:bodyPr>
          <a:lstStyle/>
          <a:p>
            <a:pPr marL="228600" indent="-228600" fontAlgn="base">
              <a:buFont typeface="Arial" panose="020B0604020202020204" pitchFamily="34" charset="0"/>
              <a:buChar char="•"/>
            </a:pPr>
            <a:r>
              <a:rPr lang="es-ES" u="sng" dirty="0">
                <a:solidFill>
                  <a:srgbClr val="000000"/>
                </a:solidFill>
                <a:latin typeface="Action Sans"/>
                <a:cs typeface="Arial" panose="020B0604020202020204" pitchFamily="34" charset="0"/>
              </a:rPr>
              <a:t>La presencia de </a:t>
            </a:r>
            <a:r>
              <a:rPr lang="es-ES" b="1" u="sng" dirty="0">
                <a:solidFill>
                  <a:srgbClr val="000000"/>
                </a:solidFill>
                <a:latin typeface="Action Sans"/>
                <a:cs typeface="Arial" panose="020B0604020202020204" pitchFamily="34" charset="0"/>
              </a:rPr>
              <a:t>ansiedad </a:t>
            </a:r>
            <a:r>
              <a:rPr lang="es-ES" u="sng" dirty="0">
                <a:solidFill>
                  <a:srgbClr val="000000"/>
                </a:solidFill>
                <a:latin typeface="Action Sans"/>
                <a:cs typeface="Arial" panose="020B0604020202020204" pitchFamily="34" charset="0"/>
              </a:rPr>
              <a:t>puede aumentar las </a:t>
            </a:r>
            <a:r>
              <a:rPr lang="es-ES" b="1" u="sng" dirty="0">
                <a:solidFill>
                  <a:srgbClr val="000000"/>
                </a:solidFill>
                <a:latin typeface="Action Sans"/>
                <a:cs typeface="Arial" panose="020B0604020202020204" pitchFamily="34" charset="0"/>
              </a:rPr>
              <a:t>dificultades en el funcionamiento social</a:t>
            </a:r>
            <a:r>
              <a:rPr lang="es-ES" u="sng" dirty="0">
                <a:solidFill>
                  <a:srgbClr val="000000"/>
                </a:solidFill>
                <a:latin typeface="Action Sans"/>
                <a:cs typeface="Arial" panose="020B0604020202020204" pitchFamily="34" charset="0"/>
              </a:rPr>
              <a:t>, </a:t>
            </a:r>
            <a:r>
              <a:rPr lang="es-ES" dirty="0">
                <a:solidFill>
                  <a:srgbClr val="000000"/>
                </a:solidFill>
                <a:latin typeface="Action Sans"/>
                <a:cs typeface="Arial" panose="020B0604020202020204" pitchFamily="34" charset="0"/>
              </a:rPr>
              <a:t>ya que el aumento de hiperactivación física o fisiológica durante los estados de ansiedad puede dificultar la interpretación de claves sociales y la respuesta social apropiada. </a:t>
            </a:r>
          </a:p>
          <a:p>
            <a:pPr algn="l" fontAlgn="base"/>
            <a:endParaRPr lang="es-ES" dirty="0">
              <a:solidFill>
                <a:srgbClr val="000000"/>
              </a:solidFill>
              <a:latin typeface="Action Sans"/>
              <a:cs typeface="Arial" panose="020B0604020202020204" pitchFamily="34" charset="0"/>
            </a:endParaRPr>
          </a:p>
          <a:p>
            <a:pPr marL="228600" indent="-228600" fontAlgn="base">
              <a:buFont typeface="Arial" panose="020B0604020202020204" pitchFamily="34" charset="0"/>
              <a:buChar char="•"/>
            </a:pPr>
            <a:r>
              <a:rPr lang="es-ES" dirty="0">
                <a:solidFill>
                  <a:srgbClr val="000000"/>
                </a:solidFill>
                <a:latin typeface="Action Sans"/>
                <a:cs typeface="Arial" panose="020B0604020202020204" pitchFamily="34" charset="0"/>
              </a:rPr>
              <a:t>En ocasiones, las dificultades en regulación emocional unidas a los problemas de comprensión social y la tendencia a la rigidez pueden dar lugar a </a:t>
            </a:r>
            <a:r>
              <a:rPr lang="es-ES" b="1" u="sng" dirty="0">
                <a:solidFill>
                  <a:srgbClr val="0070C0"/>
                </a:solidFill>
                <a:latin typeface="Action Sans"/>
                <a:cs typeface="Arial" panose="020B0604020202020204" pitchFamily="34" charset="0"/>
              </a:rPr>
              <a:t>problemas de comportamiento o conductas desadaptativas</a:t>
            </a:r>
            <a:r>
              <a:rPr lang="es-ES" b="1" dirty="0">
                <a:solidFill>
                  <a:srgbClr val="000000"/>
                </a:solidFill>
                <a:latin typeface="Action Sans"/>
                <a:cs typeface="Arial" panose="020B0604020202020204" pitchFamily="34" charset="0"/>
              </a:rPr>
              <a:t>.</a:t>
            </a:r>
            <a:r>
              <a:rPr lang="es-ES" dirty="0">
                <a:solidFill>
                  <a:srgbClr val="000000"/>
                </a:solidFill>
                <a:latin typeface="Action Sans"/>
                <a:cs typeface="Arial" panose="020B0604020202020204" pitchFamily="34" charset="0"/>
              </a:rPr>
              <a:t> En algunos casos pueden aumentar las conductas agresivas hacia ellos mismos o hacia otras personas, especialmente en el caso de los adolescentes con TEA con escaso lenguaje verbal.</a:t>
            </a:r>
          </a:p>
        </p:txBody>
      </p:sp>
      <p:sp>
        <p:nvSpPr>
          <p:cNvPr id="3" name="Rectángulo 2">
            <a:extLst>
              <a:ext uri="{FF2B5EF4-FFF2-40B4-BE49-F238E27FC236}">
                <a16:creationId xmlns:a16="http://schemas.microsoft.com/office/drawing/2014/main" id="{793CDDB6-57F5-6A7F-5D6F-54FE4BAFE4F4}"/>
              </a:ext>
            </a:extLst>
          </p:cNvPr>
          <p:cNvSpPr/>
          <p:nvPr/>
        </p:nvSpPr>
        <p:spPr>
          <a:xfrm>
            <a:off x="5808284" y="4569768"/>
            <a:ext cx="1586525" cy="1292662"/>
          </a:xfrm>
          <a:prstGeom prst="rect">
            <a:avLst/>
          </a:prstGeom>
          <a:noFill/>
        </p:spPr>
        <p:txBody>
          <a:bodyPr wrap="none" lIns="45720" tIns="22860" rIns="45720" bIns="22860">
            <a:spAutoFit/>
            <a:scene3d>
              <a:camera prst="orthographicFront"/>
              <a:lightRig rig="soft" dir="t">
                <a:rot lat="0" lon="0" rev="15600000"/>
              </a:lightRig>
            </a:scene3d>
            <a:sp3d extrusionH="57150" prstMaterial="softEdge">
              <a:bevelT w="25400" h="38100"/>
            </a:sp3d>
          </a:bodyPr>
          <a:lstStyle/>
          <a:p>
            <a:pPr algn="ctr"/>
            <a:r>
              <a:rPr lang="es-ES" sz="2700" b="1" dirty="0">
                <a:ln>
                  <a:solidFill>
                    <a:srgbClr val="ED6D1D"/>
                  </a:solidFill>
                </a:ln>
                <a:solidFill>
                  <a:schemeClr val="accent4"/>
                </a:solidFill>
                <a:latin typeface="Action Sans"/>
              </a:rPr>
              <a:t>Meltdown</a:t>
            </a:r>
          </a:p>
          <a:p>
            <a:pPr algn="ctr"/>
            <a:r>
              <a:rPr lang="es-ES" sz="2700" b="1" dirty="0">
                <a:ln>
                  <a:solidFill>
                    <a:srgbClr val="ED6D1D"/>
                  </a:solidFill>
                </a:ln>
                <a:solidFill>
                  <a:schemeClr val="accent4"/>
                </a:solidFill>
                <a:latin typeface="Action Sans"/>
              </a:rPr>
              <a:t>Shutdown</a:t>
            </a:r>
          </a:p>
          <a:p>
            <a:pPr algn="ctr"/>
            <a:r>
              <a:rPr lang="es-ES" sz="2700" b="1" dirty="0">
                <a:ln>
                  <a:solidFill>
                    <a:srgbClr val="ED6D1D"/>
                  </a:solidFill>
                </a:ln>
                <a:solidFill>
                  <a:schemeClr val="accent4"/>
                </a:solidFill>
                <a:latin typeface="Action Sans"/>
              </a:rPr>
              <a:t>Burnout</a:t>
            </a:r>
          </a:p>
        </p:txBody>
      </p:sp>
      <p:sp>
        <p:nvSpPr>
          <p:cNvPr id="4" name="Elipse 3">
            <a:extLst>
              <a:ext uri="{FF2B5EF4-FFF2-40B4-BE49-F238E27FC236}">
                <a16:creationId xmlns:a16="http://schemas.microsoft.com/office/drawing/2014/main" id="{39559846-CE8A-2CBD-B98E-5FAC00F2F26A}"/>
              </a:ext>
            </a:extLst>
          </p:cNvPr>
          <p:cNvSpPr/>
          <p:nvPr/>
        </p:nvSpPr>
        <p:spPr>
          <a:xfrm>
            <a:off x="0" y="3429000"/>
            <a:ext cx="5417343" cy="250940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5" name="object 7">
            <a:extLst>
              <a:ext uri="{FF2B5EF4-FFF2-40B4-BE49-F238E27FC236}">
                <a16:creationId xmlns:a16="http://schemas.microsoft.com/office/drawing/2014/main" id="{BDF9049E-4199-A7BF-9907-A98C06C3C327}"/>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6" name="object 7">
            <a:extLst>
              <a:ext uri="{FF2B5EF4-FFF2-40B4-BE49-F238E27FC236}">
                <a16:creationId xmlns:a16="http://schemas.microsoft.com/office/drawing/2014/main" id="{A0A5DEFB-7CEB-6BF0-9136-3B9BA93A6940}"/>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206585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16DA560-4A64-5973-249C-BE5C230BD137}"/>
              </a:ext>
            </a:extLst>
          </p:cNvPr>
          <p:cNvSpPr txBox="1"/>
          <p:nvPr/>
        </p:nvSpPr>
        <p:spPr>
          <a:xfrm>
            <a:off x="544846" y="2203914"/>
            <a:ext cx="11361809" cy="3693319"/>
          </a:xfrm>
          <a:prstGeom prst="rect">
            <a:avLst/>
          </a:prstGeom>
          <a:noFill/>
        </p:spPr>
        <p:txBody>
          <a:bodyPr wrap="square">
            <a:spAutoFit/>
          </a:bodyPr>
          <a:lstStyle/>
          <a:p>
            <a:pPr marL="285750" indent="-285750" fontAlgn="base">
              <a:buFont typeface="Arial" panose="020B0604020202020204" pitchFamily="34" charset="0"/>
              <a:buChar char="•"/>
            </a:pPr>
            <a:r>
              <a:rPr lang="es-ES" dirty="0">
                <a:solidFill>
                  <a:srgbClr val="000000"/>
                </a:solidFill>
                <a:latin typeface="Action Sans"/>
                <a:cs typeface="Arial" panose="020B0604020202020204" pitchFamily="34" charset="0"/>
              </a:rPr>
              <a:t>La </a:t>
            </a:r>
            <a:r>
              <a:rPr lang="es-ES" b="1" dirty="0">
                <a:solidFill>
                  <a:srgbClr val="000000"/>
                </a:solidFill>
                <a:latin typeface="Action Sans"/>
                <a:cs typeface="Arial" panose="020B0604020202020204" pitchFamily="34" charset="0"/>
              </a:rPr>
              <a:t>conciencia emocional </a:t>
            </a:r>
            <a:r>
              <a:rPr lang="es-ES" dirty="0">
                <a:solidFill>
                  <a:srgbClr val="000000"/>
                </a:solidFill>
                <a:latin typeface="Action Sans"/>
                <a:cs typeface="Arial" panose="020B0604020202020204" pitchFamily="34" charset="0"/>
              </a:rPr>
              <a:t>es el primer paso en el desarrollo de las competencias emocionales y es un área de dificultad para las personas con TEA. A menudo, estos adolescentes tienen dificultades para identificar y expresar sus propias emociones y esto hace que la gestión emocional sea más complicada. </a:t>
            </a:r>
          </a:p>
          <a:p>
            <a:pPr algn="l" fontAlgn="base"/>
            <a:endParaRPr lang="es-ES" dirty="0">
              <a:solidFill>
                <a:srgbClr val="000000"/>
              </a:solidFill>
              <a:latin typeface="Action Sans"/>
              <a:cs typeface="Arial" panose="020B0604020202020204" pitchFamily="34" charset="0"/>
            </a:endParaRPr>
          </a:p>
          <a:p>
            <a:pPr marL="285750" indent="-285750" fontAlgn="base">
              <a:buFont typeface="Arial" panose="020B0604020202020204" pitchFamily="34" charset="0"/>
              <a:buChar char="•"/>
            </a:pPr>
            <a:r>
              <a:rPr lang="es-ES" dirty="0">
                <a:solidFill>
                  <a:srgbClr val="000000"/>
                </a:solidFill>
                <a:latin typeface="Action Sans"/>
                <a:cs typeface="Arial" panose="020B0604020202020204" pitchFamily="34" charset="0"/>
              </a:rPr>
              <a:t>Menores niveles de </a:t>
            </a:r>
            <a:r>
              <a:rPr lang="es-ES" b="1" u="sng" dirty="0">
                <a:solidFill>
                  <a:srgbClr val="0070C0"/>
                </a:solidFill>
                <a:latin typeface="Action Sans"/>
                <a:cs typeface="Arial" panose="020B0604020202020204" pitchFamily="34" charset="0"/>
              </a:rPr>
              <a:t>autoestima</a:t>
            </a:r>
            <a:r>
              <a:rPr lang="es-ES" dirty="0">
                <a:solidFill>
                  <a:srgbClr val="000000"/>
                </a:solidFill>
                <a:latin typeface="Action Sans"/>
                <a:cs typeface="Arial" panose="020B0604020202020204" pitchFamily="34" charset="0"/>
              </a:rPr>
              <a:t> que los adolescentes de desarrollo típico. </a:t>
            </a:r>
          </a:p>
          <a:p>
            <a:pPr marL="285750" indent="-285750" fontAlgn="base">
              <a:buFont typeface="Arial" panose="020B0604020202020204" pitchFamily="34" charset="0"/>
              <a:buChar char="•"/>
            </a:pPr>
            <a:endParaRPr lang="es-ES" dirty="0">
              <a:solidFill>
                <a:srgbClr val="000000"/>
              </a:solidFill>
              <a:latin typeface="Action Sans"/>
              <a:cs typeface="Arial" panose="020B0604020202020204" pitchFamily="34" charset="0"/>
            </a:endParaRPr>
          </a:p>
          <a:p>
            <a:pPr marL="285750" indent="-285750">
              <a:buFont typeface="Arial" panose="020B0604020202020204" pitchFamily="34" charset="0"/>
              <a:buChar char="•"/>
            </a:pPr>
            <a:r>
              <a:rPr lang="es-ES" dirty="0">
                <a:latin typeface="Action Sans"/>
                <a:cs typeface="Arial" panose="020B0604020202020204" pitchFamily="34" charset="0"/>
              </a:rPr>
              <a:t>Escasas habilidades de resolución de conflictos. Se quedan parados, bloqueados.</a:t>
            </a:r>
          </a:p>
          <a:p>
            <a:pPr marL="285750" indent="-285750">
              <a:buFont typeface="Arial" panose="020B0604020202020204" pitchFamily="34" charset="0"/>
              <a:buChar char="•"/>
            </a:pPr>
            <a:endParaRPr lang="es-ES" dirty="0">
              <a:latin typeface="Action Sans"/>
              <a:cs typeface="Arial" panose="020B0604020202020204" pitchFamily="34" charset="0"/>
            </a:endParaRPr>
          </a:p>
          <a:p>
            <a:pPr marL="285750" indent="-285750">
              <a:buFont typeface="Arial" panose="020B0604020202020204" pitchFamily="34" charset="0"/>
              <a:buChar char="•"/>
            </a:pPr>
            <a:r>
              <a:rPr lang="es-ES" dirty="0">
                <a:latin typeface="Action Sans"/>
                <a:cs typeface="Arial" panose="020B0604020202020204" pitchFamily="34" charset="0"/>
              </a:rPr>
              <a:t>Necesario trabajar los </a:t>
            </a:r>
            <a:r>
              <a:rPr lang="es-ES" b="1" dirty="0">
                <a:latin typeface="Action Sans"/>
                <a:cs typeface="Arial" panose="020B0604020202020204" pitchFamily="34" charset="0"/>
              </a:rPr>
              <a:t>Círculos de Proximidad</a:t>
            </a:r>
            <a:r>
              <a:rPr lang="es-ES" dirty="0">
                <a:latin typeface="Action Sans"/>
                <a:cs typeface="Arial" panose="020B0604020202020204" pitchFamily="34" charset="0"/>
              </a:rPr>
              <a:t>, para delimitar comportamientos y temas de conversación.</a:t>
            </a:r>
          </a:p>
          <a:p>
            <a:pPr marL="285750" indent="-285750">
              <a:buFont typeface="Arial" panose="020B0604020202020204" pitchFamily="34" charset="0"/>
              <a:buChar char="•"/>
            </a:pPr>
            <a:endParaRPr lang="es-ES" dirty="0">
              <a:latin typeface="Action Sans"/>
              <a:cs typeface="Arial" panose="020B0604020202020204" pitchFamily="34" charset="0"/>
            </a:endParaRPr>
          </a:p>
          <a:p>
            <a:pPr marL="285750" indent="-285750">
              <a:buFont typeface="Arial" panose="020B0604020202020204" pitchFamily="34" charset="0"/>
              <a:buChar char="•"/>
            </a:pPr>
            <a:r>
              <a:rPr lang="es-ES" dirty="0">
                <a:latin typeface="Action Sans"/>
                <a:cs typeface="Arial" panose="020B0604020202020204" pitchFamily="34" charset="0"/>
              </a:rPr>
              <a:t>Interés en saber del otro cuestiones fuera de contexto o personales, que convierten la conversación en incómoda.</a:t>
            </a:r>
          </a:p>
          <a:p>
            <a:pPr marL="285750" indent="-285750">
              <a:buFont typeface="Arial" panose="020B0604020202020204" pitchFamily="34" charset="0"/>
              <a:buChar char="•"/>
            </a:pPr>
            <a:endParaRPr lang="es-ES" dirty="0">
              <a:latin typeface="Action Sans"/>
              <a:cs typeface="Arial" panose="020B0604020202020204" pitchFamily="34" charset="0"/>
            </a:endParaRPr>
          </a:p>
          <a:p>
            <a:pPr marL="285750" indent="-285750">
              <a:buFont typeface="Arial" panose="020B0604020202020204" pitchFamily="34" charset="0"/>
              <a:buChar char="•"/>
            </a:pPr>
            <a:r>
              <a:rPr lang="es-ES" dirty="0">
                <a:latin typeface="Action Sans"/>
                <a:cs typeface="Arial" panose="020B0604020202020204" pitchFamily="34" charset="0"/>
              </a:rPr>
              <a:t>Regulación emocional a través de frases sueltas sin sentido aparente “los pingüinos ponen huevos” o ritual físico.</a:t>
            </a:r>
          </a:p>
        </p:txBody>
      </p:sp>
      <p:sp>
        <p:nvSpPr>
          <p:cNvPr id="3" name="object 7">
            <a:extLst>
              <a:ext uri="{FF2B5EF4-FFF2-40B4-BE49-F238E27FC236}">
                <a16:creationId xmlns:a16="http://schemas.microsoft.com/office/drawing/2014/main" id="{4BF587A9-C240-D8D9-BF06-FF342E6A96F5}"/>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5" name="object 7">
            <a:extLst>
              <a:ext uri="{FF2B5EF4-FFF2-40B4-BE49-F238E27FC236}">
                <a16:creationId xmlns:a16="http://schemas.microsoft.com/office/drawing/2014/main" id="{CE479945-D849-EF1A-05DD-2B854D63EA0F}"/>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1661276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C780E-A1C9-8DE4-1E14-D497BC393A28}"/>
            </a:ext>
          </a:extLst>
        </p:cNvPr>
        <p:cNvGrpSpPr/>
        <p:nvPr/>
      </p:nvGrpSpPr>
      <p:grpSpPr>
        <a:xfrm>
          <a:off x="0" y="0"/>
          <a:ext cx="0" cy="0"/>
          <a:chOff x="0" y="0"/>
          <a:chExt cx="0" cy="0"/>
        </a:xfrm>
      </p:grpSpPr>
      <p:pic>
        <p:nvPicPr>
          <p:cNvPr id="8194" name="Picture 2" descr="No hay ninguna descripción de la foto disponible.">
            <a:extLst>
              <a:ext uri="{FF2B5EF4-FFF2-40B4-BE49-F238E27FC236}">
                <a16:creationId xmlns:a16="http://schemas.microsoft.com/office/drawing/2014/main" id="{6073DB6C-DE00-8AEB-B46E-7B284F00A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08" y="1010092"/>
            <a:ext cx="4811630" cy="340031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 hay ninguna descripción de la foto disponible.">
            <a:extLst>
              <a:ext uri="{FF2B5EF4-FFF2-40B4-BE49-F238E27FC236}">
                <a16:creationId xmlns:a16="http://schemas.microsoft.com/office/drawing/2014/main" id="{F73B1B9D-E860-CA2E-8415-CB5332244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127329"/>
            <a:ext cx="5940425" cy="41980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8FF7E280-8715-6044-AA11-5528F333D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763" y="2787069"/>
            <a:ext cx="4594225" cy="324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258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59914090-88B3-2577-A2E8-9FB292454F9F}"/>
              </a:ext>
            </a:extLst>
          </p:cNvPr>
          <p:cNvSpPr txBox="1"/>
          <p:nvPr/>
        </p:nvSpPr>
        <p:spPr>
          <a:xfrm>
            <a:off x="634730" y="2274614"/>
            <a:ext cx="11320564" cy="2492990"/>
          </a:xfrm>
          <a:prstGeom prst="rect">
            <a:avLst/>
          </a:prstGeom>
          <a:noFill/>
        </p:spPr>
        <p:txBody>
          <a:bodyPr wrap="square">
            <a:spAutoFit/>
          </a:bodyPr>
          <a:lstStyle/>
          <a:p>
            <a:r>
              <a:rPr lang="es-ES" dirty="0">
                <a:solidFill>
                  <a:srgbClr val="121212"/>
                </a:solidFill>
                <a:latin typeface="Action Sans"/>
                <a:cs typeface="Arial" panose="020B0604020202020204" pitchFamily="34" charset="0"/>
              </a:rPr>
              <a:t>Entre la población infantojuvenil con TEA, la </a:t>
            </a:r>
            <a:r>
              <a:rPr lang="es-ES" sz="2400" b="1" u="sng" dirty="0">
                <a:solidFill>
                  <a:srgbClr val="0070C0"/>
                </a:solidFill>
                <a:latin typeface="Action Sans"/>
                <a:cs typeface="Arial" panose="020B0604020202020204" pitchFamily="34" charset="0"/>
              </a:rPr>
              <a:t>ideación suicida, las autolesiones y los intentos de suicidio </a:t>
            </a:r>
            <a:r>
              <a:rPr lang="es-ES" dirty="0">
                <a:solidFill>
                  <a:srgbClr val="121212"/>
                </a:solidFill>
                <a:latin typeface="Action Sans"/>
                <a:cs typeface="Arial" panose="020B0604020202020204" pitchFamily="34" charset="0"/>
              </a:rPr>
              <a:t>son también fenómenos que aparecen con frecuencia. </a:t>
            </a:r>
          </a:p>
          <a:p>
            <a:endParaRPr lang="es-ES" dirty="0">
              <a:solidFill>
                <a:srgbClr val="121212"/>
              </a:solidFill>
              <a:latin typeface="Action Sans"/>
              <a:cs typeface="Arial" panose="020B0604020202020204" pitchFamily="34" charset="0"/>
            </a:endParaRPr>
          </a:p>
          <a:p>
            <a:r>
              <a:rPr lang="es-ES" dirty="0">
                <a:solidFill>
                  <a:srgbClr val="121212"/>
                </a:solidFill>
                <a:latin typeface="Action Sans"/>
                <a:cs typeface="Arial" panose="020B0604020202020204" pitchFamily="34" charset="0"/>
              </a:rPr>
              <a:t>El estudio publicado por el equipo de Susan Mayes en 2013 en Norteamérica concluyó que un </a:t>
            </a:r>
            <a:r>
              <a:rPr lang="es-ES" b="1" dirty="0">
                <a:solidFill>
                  <a:srgbClr val="121212"/>
                </a:solidFill>
                <a:latin typeface="Action Sans"/>
                <a:cs typeface="Arial" panose="020B0604020202020204" pitchFamily="34" charset="0"/>
              </a:rPr>
              <a:t>14% de las personas con TEA que participaron (con edades comprendidas entre 1 y 16 años) presentaba ideas suicidas o había intentado cometerlo alguna vez</a:t>
            </a:r>
            <a:r>
              <a:rPr lang="es-ES" dirty="0">
                <a:solidFill>
                  <a:srgbClr val="121212"/>
                </a:solidFill>
                <a:latin typeface="Action Sans"/>
                <a:cs typeface="Arial" panose="020B0604020202020204" pitchFamily="34" charset="0"/>
              </a:rPr>
              <a:t> (Mayes et al., 2013). Según sus datos, la probabilidad se veía incrementada si confluían con el TEA otros factores de riesgo demográficos tales como pertenecer a una minoría étnica o formar parte de un contexto familiar con un bajo nivel socioeconómico.  </a:t>
            </a:r>
            <a:endParaRPr lang="es-ES" dirty="0">
              <a:latin typeface="Action Sans"/>
              <a:cs typeface="Arial" panose="020B0604020202020204" pitchFamily="34" charset="0"/>
            </a:endParaRPr>
          </a:p>
        </p:txBody>
      </p:sp>
      <p:sp>
        <p:nvSpPr>
          <p:cNvPr id="11" name="CuadroTexto 10">
            <a:extLst>
              <a:ext uri="{FF2B5EF4-FFF2-40B4-BE49-F238E27FC236}">
                <a16:creationId xmlns:a16="http://schemas.microsoft.com/office/drawing/2014/main" id="{6B550570-688F-A2BE-0935-D7C034E6925D}"/>
              </a:ext>
            </a:extLst>
          </p:cNvPr>
          <p:cNvSpPr txBox="1"/>
          <p:nvPr/>
        </p:nvSpPr>
        <p:spPr>
          <a:xfrm>
            <a:off x="672622" y="4886126"/>
            <a:ext cx="11108252" cy="1200329"/>
          </a:xfrm>
          <a:prstGeom prst="rect">
            <a:avLst/>
          </a:prstGeom>
          <a:noFill/>
        </p:spPr>
        <p:txBody>
          <a:bodyPr wrap="square">
            <a:spAutoFit/>
          </a:bodyPr>
          <a:lstStyle/>
          <a:p>
            <a:pPr algn="ctr"/>
            <a:r>
              <a:rPr lang="es-ES" b="1" i="1" dirty="0">
                <a:solidFill>
                  <a:srgbClr val="0070C0"/>
                </a:solidFill>
                <a:latin typeface="Action Sans"/>
                <a:cs typeface="Arial" panose="020B0604020202020204" pitchFamily="34" charset="0"/>
              </a:rPr>
              <a:t>“La continua presión social, intentar enmascarar quién somos realmente, esconder nuestro autismo e intentar encajar mejor con las personas neurotípicas en contextos sociales”. A estas nociones añadían sentimientos de pertenencia frustrados, la idea de no pertenecer al mundo, la falta de apoyo social, el aislamiento y las dificultades para acceder a la asistencia sanitaria.”</a:t>
            </a:r>
          </a:p>
        </p:txBody>
      </p:sp>
      <p:sp>
        <p:nvSpPr>
          <p:cNvPr id="13" name="CuadroTexto 12">
            <a:extLst>
              <a:ext uri="{FF2B5EF4-FFF2-40B4-BE49-F238E27FC236}">
                <a16:creationId xmlns:a16="http://schemas.microsoft.com/office/drawing/2014/main" id="{C157C79B-595D-52BF-8322-6B8D22A85541}"/>
              </a:ext>
            </a:extLst>
          </p:cNvPr>
          <p:cNvSpPr txBox="1"/>
          <p:nvPr/>
        </p:nvSpPr>
        <p:spPr>
          <a:xfrm>
            <a:off x="7155712" y="257735"/>
            <a:ext cx="4799581" cy="1940957"/>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dirty="0">
                <a:solidFill>
                  <a:srgbClr val="121212"/>
                </a:solidFill>
                <a:latin typeface="Action Sans"/>
              </a:rPr>
              <a:t>El trabajo (</a:t>
            </a:r>
            <a:r>
              <a:rPr lang="es-ES" dirty="0" err="1">
                <a:solidFill>
                  <a:srgbClr val="121212"/>
                </a:solidFill>
                <a:latin typeface="Action Sans"/>
              </a:rPr>
              <a:t>Hirvikoski</a:t>
            </a:r>
            <a:r>
              <a:rPr lang="es-ES" dirty="0">
                <a:solidFill>
                  <a:srgbClr val="121212"/>
                </a:solidFill>
                <a:latin typeface="Action Sans"/>
              </a:rPr>
              <a:t> et al., 2015) llevado a cabo en Suecia en el año 2015 demostró que, entre los adultos con TEA sin discapacidad intelectual, el </a:t>
            </a:r>
            <a:r>
              <a:rPr lang="es-ES" b="1" dirty="0">
                <a:solidFill>
                  <a:srgbClr val="121212"/>
                </a:solidFill>
                <a:latin typeface="Action Sans"/>
              </a:rPr>
              <a:t>suicidio era la segunda causa más probable de muerte,</a:t>
            </a:r>
            <a:r>
              <a:rPr lang="es-ES" dirty="0">
                <a:solidFill>
                  <a:srgbClr val="121212"/>
                </a:solidFill>
                <a:latin typeface="Action Sans"/>
              </a:rPr>
              <a:t> solo después de los problemas de corazón.</a:t>
            </a:r>
            <a:endParaRPr lang="es-ES" dirty="0">
              <a:latin typeface="Action Sans"/>
            </a:endParaRPr>
          </a:p>
        </p:txBody>
      </p:sp>
      <p:sp>
        <p:nvSpPr>
          <p:cNvPr id="3" name="object 7">
            <a:extLst>
              <a:ext uri="{FF2B5EF4-FFF2-40B4-BE49-F238E27FC236}">
                <a16:creationId xmlns:a16="http://schemas.microsoft.com/office/drawing/2014/main" id="{BB0211E0-5EDE-D1C2-14AC-8A6BDB9532A0}"/>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4" name="object 7">
            <a:extLst>
              <a:ext uri="{FF2B5EF4-FFF2-40B4-BE49-F238E27FC236}">
                <a16:creationId xmlns:a16="http://schemas.microsoft.com/office/drawing/2014/main" id="{26FDF373-0632-DFF2-F049-BC8913289BCA}"/>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292711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DE9EA-9E0E-5A40-A6AE-BA329276FBED}"/>
              </a:ext>
            </a:extLst>
          </p:cNvPr>
          <p:cNvSpPr>
            <a:spLocks noGrp="1"/>
          </p:cNvSpPr>
          <p:nvPr>
            <p:ph type="title"/>
          </p:nvPr>
        </p:nvSpPr>
        <p:spPr/>
        <p:txBody>
          <a:bodyPr/>
          <a:lstStyle/>
          <a:p>
            <a:r>
              <a:rPr lang="es-ES" dirty="0"/>
              <a:t>Introducción</a:t>
            </a:r>
          </a:p>
        </p:txBody>
      </p:sp>
      <p:sp>
        <p:nvSpPr>
          <p:cNvPr id="5" name="Marcador de texto 4">
            <a:extLst>
              <a:ext uri="{FF2B5EF4-FFF2-40B4-BE49-F238E27FC236}">
                <a16:creationId xmlns:a16="http://schemas.microsoft.com/office/drawing/2014/main" id="{1F578182-EDF4-7171-85D4-CAC8F0F0875E}"/>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043091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B54891-0C2D-AF7A-8A15-651B4CDD48AD}"/>
              </a:ext>
            </a:extLst>
          </p:cNvPr>
          <p:cNvSpPr txBox="1"/>
          <p:nvPr/>
        </p:nvSpPr>
        <p:spPr>
          <a:xfrm>
            <a:off x="466929" y="2005090"/>
            <a:ext cx="6780178" cy="4031873"/>
          </a:xfrm>
          <a:prstGeom prst="rect">
            <a:avLst/>
          </a:prstGeom>
          <a:noFill/>
        </p:spPr>
        <p:txBody>
          <a:bodyPr wrap="square" rtlCol="0">
            <a:spAutoFit/>
          </a:bodyPr>
          <a:lstStyle/>
          <a:p>
            <a:pPr marL="285750" indent="-285750">
              <a:buFont typeface="Arial" panose="020B0604020202020204" pitchFamily="34" charset="0"/>
              <a:buChar char="•"/>
            </a:pPr>
            <a:r>
              <a:rPr lang="es-ES" sz="1600" dirty="0">
                <a:latin typeface="Action Sans"/>
                <a:cs typeface="Arial" panose="020B0604020202020204" pitchFamily="34" charset="0"/>
              </a:rPr>
              <a:t>Expresión de la </a:t>
            </a:r>
            <a:r>
              <a:rPr lang="es-ES" sz="1600" b="1" u="sng" dirty="0">
                <a:solidFill>
                  <a:srgbClr val="0070C0"/>
                </a:solidFill>
                <a:latin typeface="Action Sans"/>
                <a:cs typeface="Arial" panose="020B0604020202020204" pitchFamily="34" charset="0"/>
              </a:rPr>
              <a:t>sexualidad</a:t>
            </a:r>
            <a:r>
              <a:rPr lang="es-ES" sz="1600" dirty="0">
                <a:latin typeface="Action Sans"/>
                <a:cs typeface="Arial" panose="020B0604020202020204" pitchFamily="34" charset="0"/>
              </a:rPr>
              <a:t>. Contextos adecuados y conductas adecuadas. Distinción  entre lo público y lo privado.</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Deseos / amor hacia otras personas. Acercamientos inadecuados. Normas sociales no explícitas o no entendidas.</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Miedos de la familia a que la persona autista mantenga relaciones sociales.</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Miedo de la familia a perder al “eterno bebé” y asumir que se hace mayor, lo que implica nuevos retos y preocupaciones. A veces, se llegan a negar o cortar la expresión sexual de la persona, sobre todo en autismo con discapacidad social asociada.</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Sentir que no se encaja.</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Identidad sexual</a:t>
            </a:r>
          </a:p>
        </p:txBody>
      </p:sp>
      <p:sp>
        <p:nvSpPr>
          <p:cNvPr id="10" name="CuadroTexto 9">
            <a:hlinkClick r:id="rId2"/>
            <a:extLst>
              <a:ext uri="{FF2B5EF4-FFF2-40B4-BE49-F238E27FC236}">
                <a16:creationId xmlns:a16="http://schemas.microsoft.com/office/drawing/2014/main" id="{D223B67E-A6FB-4766-246D-03DC2E93A416}"/>
              </a:ext>
            </a:extLst>
          </p:cNvPr>
          <p:cNvSpPr txBox="1"/>
          <p:nvPr/>
        </p:nvSpPr>
        <p:spPr>
          <a:xfrm>
            <a:off x="7663482" y="5124743"/>
            <a:ext cx="4241260" cy="523220"/>
          </a:xfrm>
          <a:prstGeom prst="rect">
            <a:avLst/>
          </a:prstGeom>
          <a:noFill/>
        </p:spPr>
        <p:txBody>
          <a:bodyPr wrap="square">
            <a:spAutoFit/>
          </a:bodyPr>
          <a:lstStyle/>
          <a:p>
            <a:pPr algn="ctr"/>
            <a:r>
              <a:rPr lang="es-ES" sz="1400" b="1" dirty="0">
                <a:solidFill>
                  <a:srgbClr val="42BAC3"/>
                </a:solidFill>
                <a:latin typeface="Action Sans"/>
              </a:rPr>
              <a:t>https://www.instagram.com/reel/Coo5lO_gIXh/?utm_source=ig_web_copy_link</a:t>
            </a:r>
          </a:p>
        </p:txBody>
      </p:sp>
      <p:pic>
        <p:nvPicPr>
          <p:cNvPr id="13" name="Imagen 12">
            <a:extLst>
              <a:ext uri="{FF2B5EF4-FFF2-40B4-BE49-F238E27FC236}">
                <a16:creationId xmlns:a16="http://schemas.microsoft.com/office/drawing/2014/main" id="{98BBBEAF-C7EB-CA8D-FB19-477CD7865075}"/>
              </a:ext>
            </a:extLst>
          </p:cNvPr>
          <p:cNvPicPr>
            <a:picLocks noChangeAspect="1"/>
          </p:cNvPicPr>
          <p:nvPr/>
        </p:nvPicPr>
        <p:blipFill rotWithShape="1">
          <a:blip r:embed="rId3"/>
          <a:srcRect l="17057" t="17316" r="59539" b="3842"/>
          <a:stretch/>
        </p:blipFill>
        <p:spPr>
          <a:xfrm>
            <a:off x="8509788" y="342199"/>
            <a:ext cx="2548647" cy="4561099"/>
          </a:xfrm>
          <a:prstGeom prst="rect">
            <a:avLst/>
          </a:prstGeom>
        </p:spPr>
      </p:pic>
      <p:sp>
        <p:nvSpPr>
          <p:cNvPr id="4" name="object 7">
            <a:extLst>
              <a:ext uri="{FF2B5EF4-FFF2-40B4-BE49-F238E27FC236}">
                <a16:creationId xmlns:a16="http://schemas.microsoft.com/office/drawing/2014/main" id="{02A39546-3E84-E488-4955-84E086D8C9B2}"/>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5" name="object 7">
            <a:extLst>
              <a:ext uri="{FF2B5EF4-FFF2-40B4-BE49-F238E27FC236}">
                <a16:creationId xmlns:a16="http://schemas.microsoft.com/office/drawing/2014/main" id="{4C81B59B-49EF-73CA-7840-6D261714D308}"/>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3086361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BD5F00DF-38C1-72D9-170D-5D8A48978104}"/>
              </a:ext>
            </a:extLst>
          </p:cNvPr>
          <p:cNvSpPr/>
          <p:nvPr/>
        </p:nvSpPr>
        <p:spPr>
          <a:xfrm rot="21433111">
            <a:off x="6291888" y="521636"/>
            <a:ext cx="4761605" cy="1413153"/>
          </a:xfrm>
          <a:prstGeom prst="roundRect">
            <a:avLst/>
          </a:prstGeom>
          <a:effectLst>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vert="horz" wrap="square" lIns="45720" tIns="22860" rIns="45720" bIns="22860">
            <a:spAutoFit/>
          </a:bodyPr>
          <a:lstStyle/>
          <a:p>
            <a:pPr algn="ctr"/>
            <a:r>
              <a:rPr lang="es-ES" sz="40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Action Sans"/>
              </a:rPr>
              <a:t>Entender el Contexto Conductual</a:t>
            </a:r>
          </a:p>
        </p:txBody>
      </p:sp>
      <p:pic>
        <p:nvPicPr>
          <p:cNvPr id="5" name="Picture 2" descr="60 Ilustraciones de Quitarse La Ropa Solo Mujer Vestido - Getty Images">
            <a:extLst>
              <a:ext uri="{FF2B5EF4-FFF2-40B4-BE49-F238E27FC236}">
                <a16:creationId xmlns:a16="http://schemas.microsoft.com/office/drawing/2014/main" id="{07B6E0F9-54C6-406A-B613-BCA1E3C88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918" y="2428535"/>
            <a:ext cx="2978042" cy="30426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Si no hay dinero para piscina, buena es una fuente - Lanza Digital - Lanza  Digital">
            <a:extLst>
              <a:ext uri="{FF2B5EF4-FFF2-40B4-BE49-F238E27FC236}">
                <a16:creationId xmlns:a16="http://schemas.microsoft.com/office/drawing/2014/main" id="{20457BFE-334A-8506-182F-80C610F2F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50490"/>
            <a:ext cx="4624307" cy="259876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bject 7">
            <a:extLst>
              <a:ext uri="{FF2B5EF4-FFF2-40B4-BE49-F238E27FC236}">
                <a16:creationId xmlns:a16="http://schemas.microsoft.com/office/drawing/2014/main" id="{F4D339EF-69DB-4D34-8DDC-1C230FD282A9}"/>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7" name="object 7">
            <a:extLst>
              <a:ext uri="{FF2B5EF4-FFF2-40B4-BE49-F238E27FC236}">
                <a16:creationId xmlns:a16="http://schemas.microsoft.com/office/drawing/2014/main" id="{E3775968-4900-567E-F739-9BFEDB816791}"/>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3387364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E362730-D4ED-7720-AAD0-6C4F8AB502E2}"/>
              </a:ext>
            </a:extLst>
          </p:cNvPr>
          <p:cNvSpPr txBox="1"/>
          <p:nvPr/>
        </p:nvSpPr>
        <p:spPr>
          <a:xfrm>
            <a:off x="379477" y="1932075"/>
            <a:ext cx="11433047" cy="3754874"/>
          </a:xfrm>
          <a:prstGeom prst="rect">
            <a:avLst/>
          </a:prstGeom>
          <a:noFill/>
        </p:spPr>
        <p:txBody>
          <a:bodyPr wrap="square">
            <a:spAutoFit/>
          </a:bodyPr>
          <a:lstStyle/>
          <a:p>
            <a:pPr marL="285750" indent="-285750" algn="just">
              <a:buFont typeface="Arial" panose="020B0604020202020204" pitchFamily="34" charset="0"/>
              <a:buChar char="•"/>
            </a:pPr>
            <a:r>
              <a:rPr lang="es-ES" sz="1400" dirty="0">
                <a:solidFill>
                  <a:srgbClr val="000000"/>
                </a:solidFill>
                <a:latin typeface="Action Sans"/>
                <a:cs typeface="Arial" panose="020B0604020202020204" pitchFamily="34" charset="0"/>
              </a:rPr>
              <a:t>Las personas con TEA tienen </a:t>
            </a:r>
            <a:r>
              <a:rPr lang="es-ES" sz="1400" b="1" u="sng" dirty="0">
                <a:solidFill>
                  <a:srgbClr val="0070C0"/>
                </a:solidFill>
                <a:latin typeface="Action Sans"/>
                <a:cs typeface="Arial" panose="020B0604020202020204" pitchFamily="34" charset="0"/>
              </a:rPr>
              <a:t>necesidades sexuales </a:t>
            </a:r>
            <a:r>
              <a:rPr lang="es-ES" sz="1400" dirty="0">
                <a:solidFill>
                  <a:srgbClr val="000000"/>
                </a:solidFill>
                <a:latin typeface="Action Sans"/>
                <a:cs typeface="Arial" panose="020B0604020202020204" pitchFamily="34" charset="0"/>
              </a:rPr>
              <a:t>típicas, muestran una amplia variedad de comportamientos sexuales, desean tener relaciones íntimas y, de forma general, no son ni hipersexuales ni asexuales.</a:t>
            </a:r>
          </a:p>
          <a:p>
            <a:pPr marL="285750" indent="-285750" algn="just">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285750" indent="-285750" algn="just">
              <a:buFont typeface="Arial" panose="020B0604020202020204" pitchFamily="34" charset="0"/>
              <a:buChar char="•"/>
            </a:pPr>
            <a:r>
              <a:rPr lang="es-ES" sz="1400" dirty="0">
                <a:solidFill>
                  <a:srgbClr val="000000"/>
                </a:solidFill>
                <a:latin typeface="Action Sans"/>
                <a:cs typeface="Arial" panose="020B0604020202020204" pitchFamily="34" charset="0"/>
              </a:rPr>
              <a:t>Las personas con TEA pueden mostrar con cierta frecuencia </a:t>
            </a:r>
            <a:r>
              <a:rPr lang="es-ES" sz="1400" b="1" u="sng" dirty="0">
                <a:solidFill>
                  <a:srgbClr val="0070C0"/>
                </a:solidFill>
                <a:latin typeface="Action Sans"/>
                <a:cs typeface="Arial" panose="020B0604020202020204" pitchFamily="34" charset="0"/>
              </a:rPr>
              <a:t>conductas sexuales consideradas «problemáticas». </a:t>
            </a:r>
            <a:r>
              <a:rPr lang="es-ES" sz="1400" dirty="0">
                <a:solidFill>
                  <a:srgbClr val="000000"/>
                </a:solidFill>
                <a:latin typeface="Action Sans"/>
                <a:cs typeface="Arial" panose="020B0604020202020204" pitchFamily="34" charset="0"/>
              </a:rPr>
              <a:t>Normalmente es debido a sus carencias en la comunicación y la interacción social.</a:t>
            </a:r>
          </a:p>
          <a:p>
            <a:pPr marL="285750" indent="-285750" algn="just">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285750" indent="-285750" algn="just">
              <a:buFont typeface="Arial" panose="020B0604020202020204" pitchFamily="34" charset="0"/>
              <a:buChar char="•"/>
            </a:pPr>
            <a:r>
              <a:rPr lang="es-ES" sz="1400" dirty="0">
                <a:solidFill>
                  <a:srgbClr val="000000"/>
                </a:solidFill>
                <a:latin typeface="Action Sans"/>
                <a:cs typeface="Arial" panose="020B0604020202020204" pitchFamily="34" charset="0"/>
              </a:rPr>
              <a:t>Al parecer la </a:t>
            </a:r>
            <a:r>
              <a:rPr lang="es-ES" sz="1400" b="1" u="sng" dirty="0">
                <a:solidFill>
                  <a:srgbClr val="0070C0"/>
                </a:solidFill>
                <a:latin typeface="Action Sans"/>
                <a:cs typeface="Arial" panose="020B0604020202020204" pitchFamily="34" charset="0"/>
              </a:rPr>
              <a:t>diversidad sexual </a:t>
            </a:r>
            <a:r>
              <a:rPr lang="es-ES" sz="1400" dirty="0">
                <a:solidFill>
                  <a:srgbClr val="000000"/>
                </a:solidFill>
                <a:latin typeface="Action Sans"/>
                <a:cs typeface="Arial" panose="020B0604020202020204" pitchFamily="34" charset="0"/>
              </a:rPr>
              <a:t>es mayor en las personas con TEA que en el conjunto de la población. Hay más personas que son asexuales y también se considera que hay un porcentaje algo mayor de gais, lesbianas, bisexuales y transexuales que en el conjunto de la población.</a:t>
            </a:r>
          </a:p>
          <a:p>
            <a:pPr marL="285750" indent="-285750" algn="just">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285750" indent="-285750" algn="just">
              <a:buFont typeface="Arial" panose="020B0604020202020204" pitchFamily="34" charset="0"/>
              <a:buChar char="•"/>
            </a:pPr>
            <a:r>
              <a:rPr lang="es-ES" sz="1400" dirty="0">
                <a:solidFill>
                  <a:srgbClr val="000000"/>
                </a:solidFill>
                <a:latin typeface="Action Sans"/>
                <a:cs typeface="Arial" panose="020B0604020202020204" pitchFamily="34" charset="0"/>
              </a:rPr>
              <a:t>Las personas con TEA tienen mayores riesgos (78 %) de ser </a:t>
            </a:r>
            <a:r>
              <a:rPr lang="es-ES" sz="1400" b="1" u="sng" dirty="0">
                <a:solidFill>
                  <a:srgbClr val="0070C0"/>
                </a:solidFill>
                <a:latin typeface="Action Sans"/>
                <a:cs typeface="Arial" panose="020B0604020202020204" pitchFamily="34" charset="0"/>
              </a:rPr>
              <a:t>víctimas sexuales</a:t>
            </a:r>
            <a:r>
              <a:rPr lang="es-ES" sz="1400" u="sng" dirty="0">
                <a:solidFill>
                  <a:srgbClr val="0070C0"/>
                </a:solidFill>
                <a:latin typeface="Action Sans"/>
                <a:cs typeface="Arial" panose="020B0604020202020204" pitchFamily="34" charset="0"/>
              </a:rPr>
              <a:t> </a:t>
            </a:r>
            <a:r>
              <a:rPr lang="es-ES" sz="1400" dirty="0">
                <a:solidFill>
                  <a:srgbClr val="000000"/>
                </a:solidFill>
                <a:latin typeface="Action Sans"/>
                <a:cs typeface="Arial" panose="020B0604020202020204" pitchFamily="34" charset="0"/>
              </a:rPr>
              <a:t>que otros adultos sin TEA (47 %) y el riesgo es mayor cuanto mayor sea la carencia de educación sexual.</a:t>
            </a:r>
          </a:p>
          <a:p>
            <a:pPr marL="285750" indent="-285750" algn="just">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285750" indent="-285750" algn="just">
              <a:buFont typeface="Arial" panose="020B0604020202020204" pitchFamily="34" charset="0"/>
              <a:buChar char="•"/>
            </a:pPr>
            <a:r>
              <a:rPr lang="es-ES" sz="1400" b="1" u="sng" dirty="0">
                <a:solidFill>
                  <a:srgbClr val="0070C0"/>
                </a:solidFill>
                <a:latin typeface="Action Sans"/>
                <a:cs typeface="Arial" panose="020B0604020202020204" pitchFamily="34" charset="0"/>
              </a:rPr>
              <a:t>Las mujeres con un TEA tienen más posibilidades de tener una buena relación que los hombres </a:t>
            </a:r>
            <a:r>
              <a:rPr lang="es-ES" sz="1400" dirty="0">
                <a:solidFill>
                  <a:srgbClr val="000000"/>
                </a:solidFill>
                <a:latin typeface="Action Sans"/>
                <a:cs typeface="Arial" panose="020B0604020202020204" pitchFamily="34" charset="0"/>
              </a:rPr>
              <a:t>donde se espera unos comportamientos, iniciar el acercamiento, hacer reír a la chica, seducir, etc. que las propias dificultades para las interacciones sociales pueden hacer bastante cuesta arriba.</a:t>
            </a:r>
          </a:p>
          <a:p>
            <a:pPr marL="285750" indent="-285750" algn="just">
              <a:buFont typeface="Arial" panose="020B0604020202020204" pitchFamily="34" charset="0"/>
              <a:buChar char="•"/>
            </a:pPr>
            <a:endParaRPr lang="es-ES" sz="1400" dirty="0">
              <a:solidFill>
                <a:srgbClr val="000000"/>
              </a:solidFill>
              <a:latin typeface="Action Sans"/>
              <a:cs typeface="Arial" panose="020B0604020202020204" pitchFamily="34" charset="0"/>
            </a:endParaRPr>
          </a:p>
          <a:p>
            <a:pPr marL="285750" indent="-285750" algn="just">
              <a:buFont typeface="Arial" panose="020B0604020202020204" pitchFamily="34" charset="0"/>
              <a:buChar char="•"/>
            </a:pPr>
            <a:r>
              <a:rPr lang="es-ES" sz="1400" dirty="0">
                <a:solidFill>
                  <a:srgbClr val="000000"/>
                </a:solidFill>
                <a:latin typeface="Action Sans"/>
                <a:cs typeface="Arial" panose="020B0604020202020204" pitchFamily="34" charset="0"/>
              </a:rPr>
              <a:t>Los muchachos y muchachas con TEA pueden tener las mismas situaciones y problemáticas en su identidad sexual y orientación sexual que un muchacho o muchacha sin TEA, solo que en los primeros con las dificultades agravadas por su trastorno en la comunicación y la socialización.</a:t>
            </a:r>
          </a:p>
        </p:txBody>
      </p:sp>
      <p:sp>
        <p:nvSpPr>
          <p:cNvPr id="3" name="object 7">
            <a:extLst>
              <a:ext uri="{FF2B5EF4-FFF2-40B4-BE49-F238E27FC236}">
                <a16:creationId xmlns:a16="http://schemas.microsoft.com/office/drawing/2014/main" id="{A132B2F2-EB7B-549F-50E9-645628930229}"/>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4" name="object 7">
            <a:extLst>
              <a:ext uri="{FF2B5EF4-FFF2-40B4-BE49-F238E27FC236}">
                <a16:creationId xmlns:a16="http://schemas.microsoft.com/office/drawing/2014/main" id="{C1CEE594-ED28-5FCE-83D8-3E1C5AD5D401}"/>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1513193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0252CF2-9CFD-2567-5AC1-D08403789328}"/>
              </a:ext>
            </a:extLst>
          </p:cNvPr>
          <p:cNvSpPr txBox="1"/>
          <p:nvPr/>
        </p:nvSpPr>
        <p:spPr>
          <a:xfrm>
            <a:off x="51484" y="1828358"/>
            <a:ext cx="5797657" cy="4031873"/>
          </a:xfrm>
          <a:prstGeom prst="rect">
            <a:avLst/>
          </a:prstGeom>
          <a:noFill/>
        </p:spPr>
        <p:txBody>
          <a:bodyPr wrap="square" rtlCol="0">
            <a:spAutoFit/>
          </a:bodyPr>
          <a:lstStyle/>
          <a:p>
            <a:pPr marL="782638" indent="-285750">
              <a:buFont typeface="Wingdings" panose="05000000000000000000" pitchFamily="2" charset="2"/>
              <a:buChar char="§"/>
            </a:pPr>
            <a:r>
              <a:rPr lang="es-ES" sz="1600" dirty="0">
                <a:latin typeface="Action Sans"/>
                <a:cs typeface="Arial" panose="020B0604020202020204" pitchFamily="34" charset="0"/>
              </a:rPr>
              <a:t>Ansiedad</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Aburrimiento</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b="1" u="sng" dirty="0">
                <a:solidFill>
                  <a:srgbClr val="0070C0"/>
                </a:solidFill>
                <a:latin typeface="Action Sans"/>
                <a:cs typeface="Arial" panose="020B0604020202020204" pitchFamily="34" charset="0"/>
              </a:rPr>
              <a:t>Crisis epilépticas</a:t>
            </a:r>
            <a:r>
              <a:rPr lang="es-ES" sz="1600" dirty="0">
                <a:latin typeface="Action Sans"/>
                <a:cs typeface="Arial" panose="020B0604020202020204" pitchFamily="34" charset="0"/>
              </a:rPr>
              <a:t>. Un 20-25% de las personas con TEA tienen epilepsia, que frecuentemente comienza en el primer año de vida o en la adolescencia. A veces, su inicio se asocia a cuadros bruscos de empeoramiento conductual antes de poder reconocerse los signos visibles de las convulsiones.</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Falta de experiencias vitales.</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Frustración.</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Fármacos legales e ilegales</a:t>
            </a:r>
          </a:p>
        </p:txBody>
      </p:sp>
      <p:sp>
        <p:nvSpPr>
          <p:cNvPr id="5" name="CuadroTexto 4">
            <a:extLst>
              <a:ext uri="{FF2B5EF4-FFF2-40B4-BE49-F238E27FC236}">
                <a16:creationId xmlns:a16="http://schemas.microsoft.com/office/drawing/2014/main" id="{348A3801-A6D7-4123-6DD3-BA8D16B18736}"/>
              </a:ext>
            </a:extLst>
          </p:cNvPr>
          <p:cNvSpPr txBox="1"/>
          <p:nvPr/>
        </p:nvSpPr>
        <p:spPr>
          <a:xfrm>
            <a:off x="5464037" y="493856"/>
            <a:ext cx="6137413" cy="230832"/>
          </a:xfrm>
          <a:prstGeom prst="rect">
            <a:avLst/>
          </a:prstGeom>
          <a:noFill/>
        </p:spPr>
        <p:txBody>
          <a:bodyPr wrap="square">
            <a:spAutoFit/>
          </a:bodyPr>
          <a:lstStyle/>
          <a:p>
            <a:r>
              <a:rPr lang="es-ES" sz="900" dirty="0"/>
              <a:t>. </a:t>
            </a:r>
          </a:p>
        </p:txBody>
      </p:sp>
      <p:sp>
        <p:nvSpPr>
          <p:cNvPr id="7" name="CuadroTexto 6">
            <a:extLst>
              <a:ext uri="{FF2B5EF4-FFF2-40B4-BE49-F238E27FC236}">
                <a16:creationId xmlns:a16="http://schemas.microsoft.com/office/drawing/2014/main" id="{7D60FC15-1751-4917-23BF-A2BE789382C1}"/>
              </a:ext>
            </a:extLst>
          </p:cNvPr>
          <p:cNvSpPr txBox="1"/>
          <p:nvPr/>
        </p:nvSpPr>
        <p:spPr>
          <a:xfrm>
            <a:off x="5636490" y="493856"/>
            <a:ext cx="6224418" cy="5262979"/>
          </a:xfrm>
          <a:prstGeom prst="rect">
            <a:avLst/>
          </a:prstGeom>
          <a:noFill/>
        </p:spPr>
        <p:txBody>
          <a:bodyPr wrap="square">
            <a:spAutoFit/>
          </a:bodyPr>
          <a:lstStyle/>
          <a:p>
            <a:pPr marL="782638" indent="-285750">
              <a:buFont typeface="Wingdings" panose="05000000000000000000" pitchFamily="2" charset="2"/>
              <a:buChar char="§"/>
            </a:pPr>
            <a:r>
              <a:rPr lang="es-ES" sz="1600" dirty="0">
                <a:latin typeface="Action Sans"/>
                <a:cs typeface="Arial" panose="020B0604020202020204" pitchFamily="34" charset="0"/>
              </a:rPr>
              <a:t>Aspectos físicos: erecciones, no poder llegar al orgasmo durante la masturbación, dolor menstrual, alteración emocional hormonal, molestias, otras. En ocasiones, abruptas reacciones conductuales surgen ante el dolor de cualquier tipo, cuando no son capaces de reconocer la sensación o identificar el lugar del dolor, o no saben comunicar.</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Sentimiento de ser diferente o no encajar.</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Estrés. </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b="1" dirty="0">
                <a:latin typeface="Action Sans"/>
                <a:cs typeface="Arial" panose="020B0604020202020204" pitchFamily="34" charset="0"/>
              </a:rPr>
              <a:t>Alteraciones en el procesamiento sensorial</a:t>
            </a:r>
            <a:r>
              <a:rPr lang="es-ES" sz="1600" dirty="0">
                <a:latin typeface="Action Sans"/>
                <a:cs typeface="Arial" panose="020B0604020202020204" pitchFamily="34" charset="0"/>
              </a:rPr>
              <a:t>.</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Número elevado de terapias.</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b="1" u="sng" dirty="0">
                <a:latin typeface="Action Sans"/>
                <a:cs typeface="Arial" panose="020B0604020202020204" pitchFamily="34" charset="0"/>
              </a:rPr>
              <a:t>Falta de sueño</a:t>
            </a:r>
            <a:r>
              <a:rPr lang="es-ES" sz="1600" dirty="0">
                <a:latin typeface="Action Sans"/>
                <a:cs typeface="Arial" panose="020B0604020202020204" pitchFamily="34" charset="0"/>
              </a:rPr>
              <a:t>. Un 40-80% de niños con autismo presentan dificultades para dormir [15]. Las alteraciones del sueño y del apetito, cansancio y malestar también se asocian a empeoramiento conductual. </a:t>
            </a:r>
          </a:p>
          <a:p>
            <a:pPr marL="782638" indent="-285750">
              <a:buFont typeface="Wingdings" panose="05000000000000000000" pitchFamily="2" charset="2"/>
              <a:buChar char="§"/>
            </a:pPr>
            <a:endParaRPr lang="es-ES" sz="1600" dirty="0">
              <a:latin typeface="Action Sans"/>
              <a:cs typeface="Arial" panose="020B0604020202020204" pitchFamily="34" charset="0"/>
            </a:endParaRPr>
          </a:p>
          <a:p>
            <a:pPr marL="782638" indent="-285750">
              <a:buFont typeface="Wingdings" panose="05000000000000000000" pitchFamily="2" charset="2"/>
              <a:buChar char="§"/>
            </a:pPr>
            <a:r>
              <a:rPr lang="es-ES" sz="1600" dirty="0">
                <a:latin typeface="Action Sans"/>
                <a:cs typeface="Arial" panose="020B0604020202020204" pitchFamily="34" charset="0"/>
              </a:rPr>
              <a:t>Complejos. Trastornos de la alimentación.</a:t>
            </a:r>
          </a:p>
        </p:txBody>
      </p:sp>
      <p:sp>
        <p:nvSpPr>
          <p:cNvPr id="4" name="Rectángulo: esquinas redondeadas 3">
            <a:extLst>
              <a:ext uri="{FF2B5EF4-FFF2-40B4-BE49-F238E27FC236}">
                <a16:creationId xmlns:a16="http://schemas.microsoft.com/office/drawing/2014/main" id="{BE280B58-0F35-99D9-ED0E-1D1B76521463}"/>
              </a:ext>
            </a:extLst>
          </p:cNvPr>
          <p:cNvSpPr/>
          <p:nvPr/>
        </p:nvSpPr>
        <p:spPr>
          <a:xfrm rot="21433111">
            <a:off x="2434024" y="1639666"/>
            <a:ext cx="3898327" cy="527804"/>
          </a:xfrm>
          <a:prstGeom prst="roundRect">
            <a:avLst/>
          </a:prstGeom>
          <a:ln>
            <a:solidFill>
              <a:schemeClr val="tx1"/>
            </a:solidFill>
          </a:ln>
          <a:effectLst>
            <a:outerShdw blurRad="76200" dist="12700" dir="2700000" sy="-23000" kx="-800400" algn="bl" rotWithShape="0">
              <a:prstClr val="black">
                <a:alpha val="20000"/>
              </a:prstClr>
            </a:outerShdw>
          </a:effectLst>
        </p:spPr>
        <p:style>
          <a:lnRef idx="2">
            <a:schemeClr val="accent3"/>
          </a:lnRef>
          <a:fillRef idx="1">
            <a:schemeClr val="lt1"/>
          </a:fillRef>
          <a:effectRef idx="0">
            <a:schemeClr val="accent3"/>
          </a:effectRef>
          <a:fontRef idx="minor">
            <a:schemeClr val="dk1"/>
          </a:fontRef>
        </p:style>
        <p:txBody>
          <a:bodyPr vert="horz" wrap="square" lIns="45720" tIns="22860" rIns="45720" bIns="22860">
            <a:spAutoFit/>
          </a:bodyPr>
          <a:lstStyle/>
          <a:p>
            <a:pPr algn="ctr"/>
            <a:r>
              <a:rPr lang="es-ES" sz="28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Action Sans"/>
              </a:rPr>
              <a:t>Conductas disruptivas</a:t>
            </a:r>
          </a:p>
        </p:txBody>
      </p:sp>
      <p:sp>
        <p:nvSpPr>
          <p:cNvPr id="6" name="object 7">
            <a:extLst>
              <a:ext uri="{FF2B5EF4-FFF2-40B4-BE49-F238E27FC236}">
                <a16:creationId xmlns:a16="http://schemas.microsoft.com/office/drawing/2014/main" id="{7F108E60-DA9F-F3EC-E52E-7FF351094A3B}"/>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9" name="object 7">
            <a:extLst>
              <a:ext uri="{FF2B5EF4-FFF2-40B4-BE49-F238E27FC236}">
                <a16:creationId xmlns:a16="http://schemas.microsoft.com/office/drawing/2014/main" id="{B1605B17-B341-7437-7983-045A78407E33}"/>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2540279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DB382-1934-7D55-46DE-68900E21A4B2}"/>
            </a:ext>
          </a:extLst>
        </p:cNvPr>
        <p:cNvGrpSpPr/>
        <p:nvPr/>
      </p:nvGrpSpPr>
      <p:grpSpPr>
        <a:xfrm>
          <a:off x="0" y="0"/>
          <a:ext cx="0" cy="0"/>
          <a:chOff x="0" y="0"/>
          <a:chExt cx="0" cy="0"/>
        </a:xfrm>
      </p:grpSpPr>
      <p:pic>
        <p:nvPicPr>
          <p:cNvPr id="4" name="Elementos multimedia en línea 3" title="Junto al Autismo – Procesamiento sensorial">
            <a:hlinkClick r:id="" action="ppaction://media"/>
            <a:extLst>
              <a:ext uri="{FF2B5EF4-FFF2-40B4-BE49-F238E27FC236}">
                <a16:creationId xmlns:a16="http://schemas.microsoft.com/office/drawing/2014/main" id="{7DAF2E21-8C9C-961C-B963-51E1F4B69889}"/>
              </a:ext>
            </a:extLst>
          </p:cNvPr>
          <p:cNvPicPr>
            <a:picLocks noGrp="1" noRot="1" noChangeAspect="1"/>
          </p:cNvPicPr>
          <p:nvPr>
            <p:ph idx="1"/>
            <a:videoFile r:link="rId1"/>
          </p:nvPr>
        </p:nvPicPr>
        <p:blipFill>
          <a:blip r:embed="rId3"/>
          <a:stretch>
            <a:fillRect/>
          </a:stretch>
        </p:blipFill>
        <p:spPr>
          <a:xfrm>
            <a:off x="966787" y="196850"/>
            <a:ext cx="10258425" cy="5770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121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08D7524-F4D9-F2B4-B197-F81DD29730C1}"/>
              </a:ext>
            </a:extLst>
          </p:cNvPr>
          <p:cNvSpPr txBox="1"/>
          <p:nvPr/>
        </p:nvSpPr>
        <p:spPr>
          <a:xfrm>
            <a:off x="505206" y="2108589"/>
            <a:ext cx="5678424" cy="3266985"/>
          </a:xfrm>
          <a:prstGeom prst="rect">
            <a:avLst/>
          </a:prstGeom>
          <a:noFill/>
        </p:spPr>
        <p:txBody>
          <a:bodyPr wrap="square">
            <a:spAutoFit/>
          </a:bodyPr>
          <a:lstStyle/>
          <a:p>
            <a:pPr>
              <a:lnSpc>
                <a:spcPct val="150000"/>
              </a:lnSpc>
            </a:pPr>
            <a:r>
              <a:rPr lang="es-ES" sz="2000" dirty="0">
                <a:solidFill>
                  <a:srgbClr val="212529"/>
                </a:solidFill>
                <a:latin typeface="Action Sans"/>
                <a:cs typeface="Arial" panose="020B0604020202020204" pitchFamily="34" charset="0"/>
              </a:rPr>
              <a:t>Los problemas de conducta en TEA aparecen en edades tempranas, se incrementan hasta la edad adulta y permanecen a lo largo del tiempo con una prevalencia del </a:t>
            </a:r>
            <a:r>
              <a:rPr lang="es-ES" sz="2000" b="1" dirty="0">
                <a:solidFill>
                  <a:srgbClr val="212529"/>
                </a:solidFill>
                <a:latin typeface="Action Sans"/>
                <a:cs typeface="Arial" panose="020B0604020202020204" pitchFamily="34" charset="0"/>
              </a:rPr>
              <a:t>57-90% </a:t>
            </a:r>
            <a:r>
              <a:rPr lang="es-ES" sz="2000" dirty="0">
                <a:solidFill>
                  <a:srgbClr val="212529"/>
                </a:solidFill>
                <a:latin typeface="Action Sans"/>
                <a:cs typeface="Arial" panose="020B0604020202020204" pitchFamily="34" charset="0"/>
              </a:rPr>
              <a:t>[</a:t>
            </a:r>
            <a:r>
              <a:rPr lang="en-US" sz="2000" dirty="0" err="1">
                <a:solidFill>
                  <a:srgbClr val="212529"/>
                </a:solidFill>
                <a:latin typeface="Action Sans"/>
                <a:cs typeface="Arial" panose="020B0604020202020204" pitchFamily="34" charset="0"/>
              </a:rPr>
              <a:t>Kanne</a:t>
            </a:r>
            <a:r>
              <a:rPr lang="en-US" sz="2000" dirty="0">
                <a:solidFill>
                  <a:srgbClr val="212529"/>
                </a:solidFill>
                <a:latin typeface="Action Sans"/>
                <a:cs typeface="Arial" panose="020B0604020202020204" pitchFamily="34" charset="0"/>
              </a:rPr>
              <a:t> S, Mazurek MO. Aggression in children and adolescents with ASD: prevalence and risk factors. J Autism Dev </a:t>
            </a:r>
            <a:r>
              <a:rPr lang="en-US" sz="2000" dirty="0" err="1">
                <a:solidFill>
                  <a:srgbClr val="212529"/>
                </a:solidFill>
                <a:latin typeface="Action Sans"/>
                <a:cs typeface="Arial" panose="020B0604020202020204" pitchFamily="34" charset="0"/>
              </a:rPr>
              <a:t>Disord</a:t>
            </a:r>
            <a:r>
              <a:rPr lang="en-US" sz="2000" i="1" dirty="0">
                <a:solidFill>
                  <a:srgbClr val="212529"/>
                </a:solidFill>
                <a:latin typeface="Action Sans"/>
                <a:cs typeface="Arial" panose="020B0604020202020204" pitchFamily="34" charset="0"/>
              </a:rPr>
              <a:t> 2011; 41</a:t>
            </a:r>
            <a:r>
              <a:rPr lang="en-US" sz="2000" dirty="0">
                <a:solidFill>
                  <a:srgbClr val="212529"/>
                </a:solidFill>
                <a:latin typeface="Action Sans"/>
                <a:cs typeface="Arial" panose="020B0604020202020204" pitchFamily="34" charset="0"/>
              </a:rPr>
              <a:t>: 926-37</a:t>
            </a:r>
            <a:r>
              <a:rPr lang="es-ES" sz="2000" dirty="0">
                <a:solidFill>
                  <a:srgbClr val="212529"/>
                </a:solidFill>
                <a:latin typeface="Action Sans"/>
                <a:cs typeface="Arial" panose="020B0604020202020204" pitchFamily="34" charset="0"/>
              </a:rPr>
              <a:t>]. </a:t>
            </a:r>
            <a:endParaRPr lang="es-ES" sz="2000" dirty="0">
              <a:latin typeface="Action Sans"/>
              <a:cs typeface="Arial" panose="020B0604020202020204" pitchFamily="34" charset="0"/>
            </a:endParaRPr>
          </a:p>
        </p:txBody>
      </p:sp>
      <p:graphicFrame>
        <p:nvGraphicFramePr>
          <p:cNvPr id="7" name="Gráfico 6">
            <a:extLst>
              <a:ext uri="{FF2B5EF4-FFF2-40B4-BE49-F238E27FC236}">
                <a16:creationId xmlns:a16="http://schemas.microsoft.com/office/drawing/2014/main" id="{A11A23F8-83C5-07D9-1056-7EFE3CC032C6}"/>
              </a:ext>
            </a:extLst>
          </p:cNvPr>
          <p:cNvGraphicFramePr/>
          <p:nvPr/>
        </p:nvGraphicFramePr>
        <p:xfrm>
          <a:off x="6510131" y="1918252"/>
          <a:ext cx="5317435" cy="3647661"/>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7">
            <a:extLst>
              <a:ext uri="{FF2B5EF4-FFF2-40B4-BE49-F238E27FC236}">
                <a16:creationId xmlns:a16="http://schemas.microsoft.com/office/drawing/2014/main" id="{C9AE3337-24DF-2375-9397-2F5A1D942A7F}"/>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4" name="object 7">
            <a:extLst>
              <a:ext uri="{FF2B5EF4-FFF2-40B4-BE49-F238E27FC236}">
                <a16:creationId xmlns:a16="http://schemas.microsoft.com/office/drawing/2014/main" id="{DA2C013F-0F1B-2D19-C672-781838EA666E}"/>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1647896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F873B9-ACD5-7E4F-01CF-6977D0D521A2}"/>
              </a:ext>
            </a:extLst>
          </p:cNvPr>
          <p:cNvSpPr txBox="1"/>
          <p:nvPr/>
        </p:nvSpPr>
        <p:spPr>
          <a:xfrm>
            <a:off x="640747" y="2142205"/>
            <a:ext cx="5314220" cy="337335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s-ES" dirty="0">
                <a:latin typeface="Action Sans"/>
                <a:cs typeface="Arial" panose="020B0604020202020204" pitchFamily="34" charset="0"/>
              </a:rPr>
              <a:t>Consumo de sustancias legales e ilegales en un intento de </a:t>
            </a:r>
            <a:r>
              <a:rPr lang="es-ES" b="1" dirty="0">
                <a:solidFill>
                  <a:srgbClr val="0070C0"/>
                </a:solidFill>
                <a:latin typeface="Action Sans"/>
                <a:cs typeface="Arial" panose="020B0604020202020204" pitchFamily="34" charset="0"/>
              </a:rPr>
              <a:t>“parecer normal</a:t>
            </a:r>
            <a:r>
              <a:rPr lang="es-ES" dirty="0">
                <a:solidFill>
                  <a:srgbClr val="0070C0"/>
                </a:solidFill>
                <a:latin typeface="Action Sans"/>
                <a:cs typeface="Arial" panose="020B0604020202020204" pitchFamily="34" charset="0"/>
              </a:rPr>
              <a:t>”.</a:t>
            </a:r>
          </a:p>
          <a:p>
            <a:pPr marL="285750" indent="-285750">
              <a:lnSpc>
                <a:spcPct val="150000"/>
              </a:lnSpc>
              <a:buFont typeface="Wingdings" panose="05000000000000000000" pitchFamily="2" charset="2"/>
              <a:buChar char="§"/>
            </a:pPr>
            <a:r>
              <a:rPr lang="es-ES" dirty="0">
                <a:latin typeface="Action Sans"/>
                <a:cs typeface="Arial" panose="020B0604020202020204" pitchFamily="34" charset="0"/>
              </a:rPr>
              <a:t>Efectos secundarios de fármacos (</a:t>
            </a:r>
            <a:r>
              <a:rPr lang="es-ES" dirty="0" err="1">
                <a:latin typeface="Action Sans"/>
                <a:cs typeface="Arial" panose="020B0604020202020204" pitchFamily="34" charset="0"/>
              </a:rPr>
              <a:t>p.e</a:t>
            </a:r>
            <a:r>
              <a:rPr lang="es-ES" dirty="0">
                <a:latin typeface="Action Sans"/>
                <a:cs typeface="Arial" panose="020B0604020202020204" pitchFamily="34" charset="0"/>
              </a:rPr>
              <a:t>. ansiedad por la comida / irritabilidad).</a:t>
            </a:r>
          </a:p>
          <a:p>
            <a:pPr marL="285750" indent="-285750">
              <a:lnSpc>
                <a:spcPct val="150000"/>
              </a:lnSpc>
              <a:buFont typeface="Wingdings" panose="05000000000000000000" pitchFamily="2" charset="2"/>
              <a:buChar char="§"/>
            </a:pPr>
            <a:r>
              <a:rPr lang="es-ES" dirty="0">
                <a:latin typeface="Action Sans"/>
                <a:cs typeface="Arial" panose="020B0604020202020204" pitchFamily="34" charset="0"/>
              </a:rPr>
              <a:t>Síndrome de abstinencia.</a:t>
            </a:r>
          </a:p>
          <a:p>
            <a:pPr marL="285750" indent="-285750">
              <a:lnSpc>
                <a:spcPct val="150000"/>
              </a:lnSpc>
              <a:buFont typeface="Wingdings" panose="05000000000000000000" pitchFamily="2" charset="2"/>
              <a:buChar char="§"/>
            </a:pPr>
            <a:r>
              <a:rPr lang="es-ES" dirty="0">
                <a:latin typeface="Action Sans"/>
                <a:cs typeface="Arial" panose="020B0604020202020204" pitchFamily="34" charset="0"/>
              </a:rPr>
              <a:t>Perfil sensorial hipo (búsqueda de sensación consumiendo sustancias).</a:t>
            </a:r>
          </a:p>
          <a:p>
            <a:pPr marL="285750" indent="-285750">
              <a:lnSpc>
                <a:spcPct val="150000"/>
              </a:lnSpc>
              <a:buFont typeface="Wingdings" panose="05000000000000000000" pitchFamily="2" charset="2"/>
              <a:buChar char="§"/>
            </a:pPr>
            <a:r>
              <a:rPr lang="es-ES" dirty="0">
                <a:latin typeface="Action Sans"/>
                <a:cs typeface="Arial" panose="020B0604020202020204" pitchFamily="34" charset="0"/>
              </a:rPr>
              <a:t>Agresividad/ irritabilidad por dependencia.</a:t>
            </a:r>
          </a:p>
        </p:txBody>
      </p:sp>
      <p:pic>
        <p:nvPicPr>
          <p:cNvPr id="5" name="Elementos multimedia en línea 2" title="DIRECTO #41: ADICCIONES EN EL AUTISMO Y ASPERGER.">
            <a:hlinkClick r:id="" action="ppaction://media"/>
            <a:extLst>
              <a:ext uri="{FF2B5EF4-FFF2-40B4-BE49-F238E27FC236}">
                <a16:creationId xmlns:a16="http://schemas.microsoft.com/office/drawing/2014/main" id="{CFA5B8CC-782A-F5B6-2A86-81FF19FE94DE}"/>
              </a:ext>
            </a:extLst>
          </p:cNvPr>
          <p:cNvPicPr>
            <a:picLocks noRot="1" noChangeAspect="1"/>
          </p:cNvPicPr>
          <p:nvPr>
            <a:videoFile r:link="rId1"/>
          </p:nvPr>
        </p:nvPicPr>
        <p:blipFill>
          <a:blip r:embed="rId3"/>
          <a:stretch>
            <a:fillRect/>
          </a:stretch>
        </p:blipFill>
        <p:spPr>
          <a:xfrm>
            <a:off x="6236227" y="1828358"/>
            <a:ext cx="5523165" cy="3120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bject 7">
            <a:extLst>
              <a:ext uri="{FF2B5EF4-FFF2-40B4-BE49-F238E27FC236}">
                <a16:creationId xmlns:a16="http://schemas.microsoft.com/office/drawing/2014/main" id="{9475B2F4-1C78-46C1-2543-92527767C601}"/>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7" name="object 7">
            <a:extLst>
              <a:ext uri="{FF2B5EF4-FFF2-40B4-BE49-F238E27FC236}">
                <a16:creationId xmlns:a16="http://schemas.microsoft.com/office/drawing/2014/main" id="{6A0038BB-7A2D-B002-120B-E9885AF7E958}"/>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5344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EB0303-3A4B-02C0-9B2C-023044B73739}"/>
              </a:ext>
            </a:extLst>
          </p:cNvPr>
          <p:cNvSpPr txBox="1"/>
          <p:nvPr/>
        </p:nvSpPr>
        <p:spPr>
          <a:xfrm>
            <a:off x="6096000" y="329985"/>
            <a:ext cx="5844363" cy="1015663"/>
          </a:xfrm>
          <a:prstGeom prst="rect">
            <a:avLst/>
          </a:prstGeom>
          <a:noFill/>
        </p:spPr>
        <p:txBody>
          <a:bodyPr wrap="square">
            <a:spAutoFit/>
          </a:bodyPr>
          <a:lstStyle/>
          <a:p>
            <a:pPr algn="ctr"/>
            <a:r>
              <a:rPr lang="es-ES" sz="2000" b="1" dirty="0">
                <a:solidFill>
                  <a:srgbClr val="42BAC3"/>
                </a:solidFill>
                <a:latin typeface="Action Sans"/>
                <a:cs typeface="Arial" panose="020B0604020202020204" pitchFamily="34" charset="0"/>
              </a:rPr>
              <a:t>Ruptura de normas o leyes sociales que, en la mayoría de edad, puede implicar la comparecencia ante la justicia. (5-26%)</a:t>
            </a:r>
          </a:p>
        </p:txBody>
      </p:sp>
      <p:pic>
        <p:nvPicPr>
          <p:cNvPr id="4" name="Picture 2" descr="≫≫ Cómo esconder los tirantes del sujetador - Viviendo Lencería">
            <a:extLst>
              <a:ext uri="{FF2B5EF4-FFF2-40B4-BE49-F238E27FC236}">
                <a16:creationId xmlns:a16="http://schemas.microsoft.com/office/drawing/2014/main" id="{FCC67FDF-A0F9-24FC-2591-A2D6DB951E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477" b="49539"/>
          <a:stretch/>
        </p:blipFill>
        <p:spPr bwMode="auto">
          <a:xfrm rot="556439">
            <a:off x="1758344" y="1870643"/>
            <a:ext cx="2653921" cy="27041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Cuarentena, día 51 y me puedo masturbar en el bus sin problema alguno  incluso detrás de una madre de familia - XVIDEOS.COM">
            <a:extLst>
              <a:ext uri="{FF2B5EF4-FFF2-40B4-BE49-F238E27FC236}">
                <a16:creationId xmlns:a16="http://schemas.microsoft.com/office/drawing/2014/main" id="{C037D81B-FCE0-A626-33CD-7930846D70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7" r="19394"/>
          <a:stretch/>
        </p:blipFill>
        <p:spPr bwMode="auto">
          <a:xfrm>
            <a:off x="5687325" y="1626086"/>
            <a:ext cx="2801396" cy="25871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6" descr="Chico Joven Mira A Chica O Mujer Debajo De La Falda. Acoso Y Abuso Sexual,  Violencia E Intimidación. Un Hombre Agarra A Una Niña Asustada Por La  Falda, Ilustración De Dibujos Animados">
            <a:extLst>
              <a:ext uri="{FF2B5EF4-FFF2-40B4-BE49-F238E27FC236}">
                <a16:creationId xmlns:a16="http://schemas.microsoft.com/office/drawing/2014/main" id="{A575AF54-EA28-66BD-B8C0-A0522FD95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21" y="3510598"/>
            <a:ext cx="2801396" cy="28013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CuadroTexto 9">
            <a:extLst>
              <a:ext uri="{FF2B5EF4-FFF2-40B4-BE49-F238E27FC236}">
                <a16:creationId xmlns:a16="http://schemas.microsoft.com/office/drawing/2014/main" id="{624680B4-6EC5-56D4-FB2D-2C2A9C45CD28}"/>
              </a:ext>
            </a:extLst>
          </p:cNvPr>
          <p:cNvSpPr txBox="1"/>
          <p:nvPr/>
        </p:nvSpPr>
        <p:spPr>
          <a:xfrm>
            <a:off x="7836336" y="3462616"/>
            <a:ext cx="4010925" cy="1323439"/>
          </a:xfrm>
          <a:prstGeom prst="flowChartInputOutput">
            <a:avLst/>
          </a:prstGeom>
          <a:solidFill>
            <a:schemeClr val="accent6">
              <a:lumMod val="20000"/>
              <a:lumOff val="80000"/>
            </a:schemeClr>
          </a:solidFill>
        </p:spPr>
        <p:txBody>
          <a:bodyPr wrap="square" rtlCol="0">
            <a:spAutoFit/>
          </a:bodyPr>
          <a:lstStyle/>
          <a:p>
            <a:pPr algn="ctr"/>
            <a:r>
              <a:rPr lang="es-ES" sz="2000" dirty="0">
                <a:latin typeface="Action Sans"/>
                <a:cs typeface="Arial" panose="020B0604020202020204" pitchFamily="34" charset="0"/>
              </a:rPr>
              <a:t>DESEOS DE AMISTAD QUE SE PUEDEN CONFUNDIR CON ACOSO</a:t>
            </a:r>
          </a:p>
        </p:txBody>
      </p:sp>
      <p:sp>
        <p:nvSpPr>
          <p:cNvPr id="11" name="CuadroTexto 10">
            <a:extLst>
              <a:ext uri="{FF2B5EF4-FFF2-40B4-BE49-F238E27FC236}">
                <a16:creationId xmlns:a16="http://schemas.microsoft.com/office/drawing/2014/main" id="{CE815669-EB5D-D625-4E9D-E57A3C492AB7}"/>
              </a:ext>
            </a:extLst>
          </p:cNvPr>
          <p:cNvSpPr txBox="1"/>
          <p:nvPr/>
        </p:nvSpPr>
        <p:spPr>
          <a:xfrm>
            <a:off x="7184911" y="5061848"/>
            <a:ext cx="3170069" cy="707886"/>
          </a:xfrm>
          <a:prstGeom prst="flowChartInputOutput">
            <a:avLst/>
          </a:prstGeom>
          <a:solidFill>
            <a:schemeClr val="accent6">
              <a:lumMod val="20000"/>
              <a:lumOff val="80000"/>
            </a:schemeClr>
          </a:solidFill>
        </p:spPr>
        <p:txBody>
          <a:bodyPr wrap="square" rtlCol="0">
            <a:spAutoFit/>
          </a:bodyPr>
          <a:lstStyle/>
          <a:p>
            <a:pPr algn="ctr"/>
            <a:r>
              <a:rPr lang="es-ES" sz="2000" dirty="0">
                <a:latin typeface="Action Sans"/>
                <a:cs typeface="Arial" panose="020B0604020202020204" pitchFamily="34" charset="0"/>
              </a:rPr>
              <a:t>AGRESIONES A TERCEROS</a:t>
            </a:r>
          </a:p>
        </p:txBody>
      </p:sp>
      <p:pic>
        <p:nvPicPr>
          <p:cNvPr id="12" name="Picture 8" descr="Denuncian al hombre que últimamente anda desnudo por la calle en Granada |  Radio Granada | Cadena SER">
            <a:extLst>
              <a:ext uri="{FF2B5EF4-FFF2-40B4-BE49-F238E27FC236}">
                <a16:creationId xmlns:a16="http://schemas.microsoft.com/office/drawing/2014/main" id="{DDE6304D-98C6-3CF9-A89D-B76FA61AE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84" y="3646968"/>
            <a:ext cx="2961811" cy="24271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object 7">
            <a:extLst>
              <a:ext uri="{FF2B5EF4-FFF2-40B4-BE49-F238E27FC236}">
                <a16:creationId xmlns:a16="http://schemas.microsoft.com/office/drawing/2014/main" id="{32C891D1-36C9-3AE3-457F-0404AFD87BCE}"/>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7" name="object 7">
            <a:extLst>
              <a:ext uri="{FF2B5EF4-FFF2-40B4-BE49-F238E27FC236}">
                <a16:creationId xmlns:a16="http://schemas.microsoft.com/office/drawing/2014/main" id="{B46BE37A-276C-4871-40C5-DA1007778CC9}"/>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790601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s multimedia en línea 4" title="Hablamos con Tomás y Virginia: Bienestar emocional durante la adolescencia">
            <a:hlinkClick r:id="" action="ppaction://media"/>
            <a:extLst>
              <a:ext uri="{FF2B5EF4-FFF2-40B4-BE49-F238E27FC236}">
                <a16:creationId xmlns:a16="http://schemas.microsoft.com/office/drawing/2014/main" id="{D0A35F22-DA4C-C69E-4D27-943797858E77}"/>
              </a:ext>
            </a:extLst>
          </p:cNvPr>
          <p:cNvPicPr>
            <a:picLocks noRot="1" noChangeAspect="1"/>
          </p:cNvPicPr>
          <p:nvPr>
            <a:videoFile r:link="rId1"/>
          </p:nvPr>
        </p:nvPicPr>
        <p:blipFill>
          <a:blip r:embed="rId3"/>
          <a:stretch>
            <a:fillRect/>
          </a:stretch>
        </p:blipFill>
        <p:spPr>
          <a:xfrm>
            <a:off x="2493065" y="1828358"/>
            <a:ext cx="7205869" cy="4071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object 7">
            <a:extLst>
              <a:ext uri="{FF2B5EF4-FFF2-40B4-BE49-F238E27FC236}">
                <a16:creationId xmlns:a16="http://schemas.microsoft.com/office/drawing/2014/main" id="{F87D3776-27EE-6F5B-3B9F-FBCD72B2CC40}"/>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4" name="object 7">
            <a:extLst>
              <a:ext uri="{FF2B5EF4-FFF2-40B4-BE49-F238E27FC236}">
                <a16:creationId xmlns:a16="http://schemas.microsoft.com/office/drawing/2014/main" id="{AED98F06-27F7-EE9C-7CA5-CE1FB742DE20}"/>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Desarrollo </a:t>
            </a:r>
            <a:r>
              <a:rPr lang="es-ES" sz="3000" spc="-118" dirty="0" err="1">
                <a:solidFill>
                  <a:srgbClr val="3B3B3B"/>
                </a:solidFill>
                <a:latin typeface="Action Sans"/>
              </a:rPr>
              <a:t>SocioEmocional</a:t>
            </a:r>
            <a:endParaRPr lang="es-ES" sz="3000" dirty="0">
              <a:latin typeface="Action Sans"/>
            </a:endParaRPr>
          </a:p>
        </p:txBody>
      </p:sp>
    </p:spTree>
    <p:extLst>
      <p:ext uri="{BB962C8B-B14F-4D97-AF65-F5344CB8AC3E}">
        <p14:creationId xmlns:p14="http://schemas.microsoft.com/office/powerpoint/2010/main" val="22983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BB261-198E-FF2A-5073-43145CD8BE8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19D0623-6CE5-40C6-54C9-88FC55BD9859}"/>
              </a:ext>
            </a:extLst>
          </p:cNvPr>
          <p:cNvSpPr>
            <a:spLocks noGrp="1"/>
          </p:cNvSpPr>
          <p:nvPr>
            <p:ph type="title"/>
          </p:nvPr>
        </p:nvSpPr>
        <p:spPr/>
        <p:txBody>
          <a:bodyPr/>
          <a:lstStyle/>
          <a:p>
            <a:r>
              <a:rPr lang="es-ES" dirty="0"/>
              <a:t>Adolescencia y TEA</a:t>
            </a:r>
          </a:p>
        </p:txBody>
      </p:sp>
      <p:sp>
        <p:nvSpPr>
          <p:cNvPr id="5" name="Marcador de texto 4">
            <a:extLst>
              <a:ext uri="{FF2B5EF4-FFF2-40B4-BE49-F238E27FC236}">
                <a16:creationId xmlns:a16="http://schemas.microsoft.com/office/drawing/2014/main" id="{1CA5713E-FC17-4E46-AC69-B6E4EA29D333}"/>
              </a:ext>
            </a:extLst>
          </p:cNvPr>
          <p:cNvSpPr>
            <a:spLocks noGrp="1"/>
          </p:cNvSpPr>
          <p:nvPr>
            <p:ph type="body" idx="1"/>
          </p:nvPr>
        </p:nvSpPr>
        <p:spPr/>
        <p:txBody>
          <a:bodyPr/>
          <a:lstStyle/>
          <a:p>
            <a:r>
              <a:rPr lang="es-ES" dirty="0"/>
              <a:t>Inflexibilidad</a:t>
            </a:r>
          </a:p>
        </p:txBody>
      </p:sp>
    </p:spTree>
    <p:extLst>
      <p:ext uri="{BB962C8B-B14F-4D97-AF65-F5344CB8AC3E}">
        <p14:creationId xmlns:p14="http://schemas.microsoft.com/office/powerpoint/2010/main" val="241930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AFD9E0-D426-2B49-A3A0-C58BE8CA8699}"/>
              </a:ext>
            </a:extLst>
          </p:cNvPr>
          <p:cNvSpPr>
            <a:spLocks noGrp="1"/>
          </p:cNvSpPr>
          <p:nvPr>
            <p:ph type="title"/>
          </p:nvPr>
        </p:nvSpPr>
        <p:spPr/>
        <p:txBody>
          <a:bodyPr/>
          <a:lstStyle/>
          <a:p>
            <a:r>
              <a:rPr lang="es-ES" sz="4400" spc="-235" dirty="0">
                <a:solidFill>
                  <a:srgbClr val="3B3B3B"/>
                </a:solidFill>
                <a:latin typeface="Action Sans"/>
              </a:rPr>
              <a:t>Introducción</a:t>
            </a:r>
            <a:endParaRPr lang="es-ES" dirty="0"/>
          </a:p>
        </p:txBody>
      </p:sp>
      <p:pic>
        <p:nvPicPr>
          <p:cNvPr id="4" name="Picture 2" descr="Las 3 Etapas De La Adolescencia. – LA ADOLESCENCIA">
            <a:extLst>
              <a:ext uri="{FF2B5EF4-FFF2-40B4-BE49-F238E27FC236}">
                <a16:creationId xmlns:a16="http://schemas.microsoft.com/office/drawing/2014/main" id="{CA88EA4B-C3D2-80D5-9E1C-251EFD86AFE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4060504" y="1321708"/>
            <a:ext cx="4070992" cy="452552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951876E0-4774-FA86-3BFB-1E8843FFDB7B}"/>
              </a:ext>
            </a:extLst>
          </p:cNvPr>
          <p:cNvSpPr txBox="1"/>
          <p:nvPr/>
        </p:nvSpPr>
        <p:spPr>
          <a:xfrm>
            <a:off x="838200" y="1744345"/>
            <a:ext cx="4599449" cy="3913059"/>
          </a:xfrm>
          <a:prstGeom prst="rect">
            <a:avLst/>
          </a:prstGeom>
          <a:noFill/>
        </p:spPr>
        <p:txBody>
          <a:bodyPr wrap="square" rtlCol="0">
            <a:spAutoFit/>
          </a:bodyPr>
          <a:lstStyle/>
          <a:p>
            <a:pPr>
              <a:lnSpc>
                <a:spcPct val="150000"/>
              </a:lnSpc>
            </a:pPr>
            <a:r>
              <a:rPr lang="es-ES" sz="2400" dirty="0">
                <a:latin typeface="Action Sans"/>
                <a:cs typeface="Arial" panose="020B0604020202020204" pitchFamily="34" charset="0"/>
              </a:rPr>
              <a:t>La adolescencia es la etapa que transcurre entre la niñez y la madurez y conlleva una serie de </a:t>
            </a:r>
            <a:r>
              <a:rPr lang="es-ES" sz="2400" b="1" dirty="0">
                <a:latin typeface="Action Sans"/>
                <a:cs typeface="Arial" panose="020B0604020202020204" pitchFamily="34" charset="0"/>
              </a:rPr>
              <a:t>cambios físicos, psíquicos y sociales,</a:t>
            </a:r>
            <a:r>
              <a:rPr lang="es-ES" sz="2400" dirty="0">
                <a:latin typeface="Action Sans"/>
                <a:cs typeface="Arial" panose="020B0604020202020204" pitchFamily="34" charset="0"/>
              </a:rPr>
              <a:t> cuyo objetivo es prepararnos para la vida adulta y la reproducción.</a:t>
            </a:r>
          </a:p>
        </p:txBody>
      </p:sp>
      <p:sp>
        <p:nvSpPr>
          <p:cNvPr id="7" name="CuadroTexto 6">
            <a:extLst>
              <a:ext uri="{FF2B5EF4-FFF2-40B4-BE49-F238E27FC236}">
                <a16:creationId xmlns:a16="http://schemas.microsoft.com/office/drawing/2014/main" id="{2F7A585A-AE07-4D32-1DB4-99C93231934A}"/>
              </a:ext>
            </a:extLst>
          </p:cNvPr>
          <p:cNvSpPr txBox="1"/>
          <p:nvPr/>
        </p:nvSpPr>
        <p:spPr>
          <a:xfrm>
            <a:off x="7703820" y="744057"/>
            <a:ext cx="4297680" cy="4549835"/>
          </a:xfrm>
          <a:prstGeom prst="rect">
            <a:avLst/>
          </a:prstGeom>
          <a:noFill/>
        </p:spPr>
        <p:txBody>
          <a:bodyPr wrap="square" rtlCol="0">
            <a:spAutoFit/>
          </a:bodyPr>
          <a:lstStyle/>
          <a:p>
            <a:pPr>
              <a:lnSpc>
                <a:spcPct val="150000"/>
              </a:lnSpc>
            </a:pPr>
            <a:r>
              <a:rPr lang="es-ES" sz="2800" dirty="0">
                <a:latin typeface="Action Sans"/>
                <a:cs typeface="Arial" panose="020B0604020202020204" pitchFamily="34" charset="0"/>
              </a:rPr>
              <a:t>La OMS define adolescencia como el periodo de crecimiento y desarrollo humano que se produce después de la niñez y antes de la edad adulta, entre los </a:t>
            </a:r>
            <a:r>
              <a:rPr lang="es-ES" sz="2800" b="1" dirty="0">
                <a:latin typeface="Action Sans"/>
                <a:cs typeface="Arial" panose="020B0604020202020204" pitchFamily="34" charset="0"/>
              </a:rPr>
              <a:t>10 y los 19 años.</a:t>
            </a:r>
          </a:p>
        </p:txBody>
      </p:sp>
    </p:spTree>
    <p:extLst>
      <p:ext uri="{BB962C8B-B14F-4D97-AF65-F5344CB8AC3E}">
        <p14:creationId xmlns:p14="http://schemas.microsoft.com/office/powerpoint/2010/main" val="1319100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3A4E62A-B03F-1C7E-BD39-10EAA56752C3}"/>
              </a:ext>
            </a:extLst>
          </p:cNvPr>
          <p:cNvSpPr txBox="1"/>
          <p:nvPr/>
        </p:nvSpPr>
        <p:spPr>
          <a:xfrm>
            <a:off x="623838" y="2041297"/>
            <a:ext cx="8171235" cy="3970318"/>
          </a:xfrm>
          <a:prstGeom prst="rect">
            <a:avLst/>
          </a:prstGeom>
          <a:noFill/>
        </p:spPr>
        <p:txBody>
          <a:bodyPr wrap="square" rtlCol="0">
            <a:spAutoFit/>
          </a:bodyPr>
          <a:lstStyle/>
          <a:p>
            <a:pPr marL="285750" indent="-285750">
              <a:buFont typeface="Arial" panose="020B0604020202020204" pitchFamily="34" charset="0"/>
              <a:buChar char="•"/>
            </a:pPr>
            <a:r>
              <a:rPr lang="es-ES" sz="1200" dirty="0">
                <a:latin typeface="Action Sans"/>
                <a:cs typeface="Arial" panose="020B0604020202020204" pitchFamily="34" charset="0"/>
              </a:rPr>
              <a:t>Búsqueda del control en el lenguaje; rituales orales autoimpuestos o impuestos a otros.</a:t>
            </a:r>
          </a:p>
          <a:p>
            <a:pPr marL="285750" indent="-285750">
              <a:buFont typeface="Arial" panose="020B0604020202020204" pitchFamily="34" charset="0"/>
              <a:buChar char="•"/>
            </a:pPr>
            <a:endParaRPr lang="es-ES" sz="1200" dirty="0">
              <a:latin typeface="Action Sans"/>
              <a:cs typeface="Arial" panose="020B0604020202020204" pitchFamily="34" charset="0"/>
            </a:endParaRPr>
          </a:p>
          <a:p>
            <a:r>
              <a:rPr lang="es-ES" sz="1600" b="1" i="1" dirty="0">
                <a:latin typeface="Action Sans"/>
                <a:cs typeface="Arial" panose="020B0604020202020204" pitchFamily="34" charset="0"/>
              </a:rPr>
              <a:t>“El padre está saturado. A menudo intenta no habla más. Ha quedado con su pareja en que los mensajes los dirá ella. Se pregunta qué ha hecho mal para que su hijo solo le diga a él cómo tiene que hablar. La manía de añadir una /s/ a la palabra final de las frases no le costó al principio. Cuando le decía a su hijo “ven a cenar”, su hijo le contestaba “</a:t>
            </a:r>
            <a:r>
              <a:rPr lang="es-ES" sz="1600" b="1" i="1" dirty="0" err="1">
                <a:latin typeface="Action Sans"/>
                <a:cs typeface="Arial" panose="020B0604020202020204" pitchFamily="34" charset="0"/>
              </a:rPr>
              <a:t>sss</a:t>
            </a:r>
            <a:r>
              <a:rPr lang="es-ES" sz="1600" b="1" i="1" dirty="0">
                <a:latin typeface="Action Sans"/>
                <a:cs typeface="Arial" panose="020B0604020202020204" pitchFamily="34" charset="0"/>
              </a:rPr>
              <a:t>” y pronto comprendió que lo que le pedía era que añadiera la /s/ al final. Cuando introducía esa modificación su hijo se clamaba, le cambiaba la expresión y perdía la tensión con solo escuchar “vamos a </a:t>
            </a:r>
            <a:r>
              <a:rPr lang="es-ES" sz="1600" b="1" i="1" dirty="0" err="1">
                <a:latin typeface="Action Sans"/>
                <a:cs typeface="Arial" panose="020B0604020202020204" pitchFamily="34" charset="0"/>
              </a:rPr>
              <a:t>cenarSSS</a:t>
            </a:r>
            <a:r>
              <a:rPr lang="es-ES" sz="1600" b="1" i="1" dirty="0">
                <a:latin typeface="Action Sans"/>
                <a:cs typeface="Arial" panose="020B0604020202020204" pitchFamily="34" charset="0"/>
              </a:rPr>
              <a:t>”. Ahí empezó todo. El padre comenzó a terminar todas sus frases con /s/, pero pronto se complicó. Su hijo empezó a interrumpirle a mitad de la frase diciendo “</a:t>
            </a:r>
            <a:r>
              <a:rPr lang="es-ES" sz="1600" b="1" i="1" dirty="0" err="1">
                <a:latin typeface="Action Sans"/>
                <a:cs typeface="Arial" panose="020B0604020202020204" pitchFamily="34" charset="0"/>
              </a:rPr>
              <a:t>sss</a:t>
            </a:r>
            <a:r>
              <a:rPr lang="es-ES" sz="1600" b="1" i="1" dirty="0">
                <a:latin typeface="Action Sans"/>
                <a:cs typeface="Arial" panose="020B0604020202020204" pitchFamily="34" charset="0"/>
              </a:rPr>
              <a:t>” de manera que el padre decía “vamos </a:t>
            </a:r>
            <a:r>
              <a:rPr lang="es-ES" sz="1600" b="1" i="1" dirty="0" err="1">
                <a:latin typeface="Action Sans"/>
                <a:cs typeface="Arial" panose="020B0604020202020204" pitchFamily="34" charset="0"/>
              </a:rPr>
              <a:t>aSS</a:t>
            </a:r>
            <a:r>
              <a:rPr lang="es-ES" sz="1600" b="1" i="1" dirty="0">
                <a:latin typeface="Action Sans"/>
                <a:cs typeface="Arial" panose="020B0604020202020204" pitchFamily="34" charset="0"/>
              </a:rPr>
              <a:t> </a:t>
            </a:r>
            <a:r>
              <a:rPr lang="es-ES" sz="1600" b="1" i="1" dirty="0" err="1">
                <a:latin typeface="Action Sans"/>
                <a:cs typeface="Arial" panose="020B0604020202020204" pitchFamily="34" charset="0"/>
              </a:rPr>
              <a:t>cenarSSS</a:t>
            </a:r>
            <a:r>
              <a:rPr lang="es-ES" sz="1600" b="1" i="1" dirty="0">
                <a:latin typeface="Action Sans"/>
                <a:cs typeface="Arial" panose="020B0604020202020204" pitchFamily="34" charset="0"/>
              </a:rPr>
              <a:t>” y así con cada una de sus palabras. Pasado el tiempo, aquí están, todos los días, midiendo qué decir, porque si alguna palabra no termina con la /S/ final la expresión del hijo cambia a tensión, como si de un detector de humos en la sala encendiera el piloto rojo de peligro”.</a:t>
            </a:r>
          </a:p>
          <a:p>
            <a:endParaRPr lang="es-ES" sz="1200" i="1" dirty="0">
              <a:latin typeface="Action Sans"/>
              <a:cs typeface="Arial" panose="020B0604020202020204" pitchFamily="34" charset="0"/>
            </a:endParaRPr>
          </a:p>
          <a:p>
            <a:pPr algn="r"/>
            <a:r>
              <a:rPr lang="es-ES" sz="1200" i="1" dirty="0">
                <a:latin typeface="Action Sans"/>
                <a:cs typeface="Arial" panose="020B0604020202020204" pitchFamily="34" charset="0"/>
              </a:rPr>
              <a:t>Equipo Deletrea. Inflexibilidad en los niños con TEA. </a:t>
            </a:r>
            <a:r>
              <a:rPr lang="es-ES" sz="1200" i="1" dirty="0" err="1">
                <a:latin typeface="Action Sans"/>
                <a:cs typeface="Arial" panose="020B0604020202020204" pitchFamily="34" charset="0"/>
              </a:rPr>
              <a:t>Pág</a:t>
            </a:r>
            <a:r>
              <a:rPr lang="es-ES" sz="1200" i="1" dirty="0">
                <a:latin typeface="Action Sans"/>
                <a:cs typeface="Arial" panose="020B0604020202020204" pitchFamily="34" charset="0"/>
              </a:rPr>
              <a:t> 101.</a:t>
            </a:r>
          </a:p>
          <a:p>
            <a:endParaRPr lang="es-ES" sz="1200" i="1" dirty="0">
              <a:latin typeface="Action Sans"/>
              <a:cs typeface="Arial" panose="020B0604020202020204" pitchFamily="34" charset="0"/>
            </a:endParaRPr>
          </a:p>
        </p:txBody>
      </p:sp>
      <p:pic>
        <p:nvPicPr>
          <p:cNvPr id="17410" name="Picture 2" descr="portada Inflexibilidad en los Niños con tea">
            <a:extLst>
              <a:ext uri="{FF2B5EF4-FFF2-40B4-BE49-F238E27FC236}">
                <a16:creationId xmlns:a16="http://schemas.microsoft.com/office/drawing/2014/main" id="{45E4A123-EC4B-3C95-3F3A-72A687DC5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095" y="1183011"/>
            <a:ext cx="2750384" cy="3653647"/>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7">
            <a:extLst>
              <a:ext uri="{FF2B5EF4-FFF2-40B4-BE49-F238E27FC236}">
                <a16:creationId xmlns:a16="http://schemas.microsoft.com/office/drawing/2014/main" id="{4CC89593-F12B-3DC4-BF24-07FEC90F99F5}"/>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5" name="object 7">
            <a:extLst>
              <a:ext uri="{FF2B5EF4-FFF2-40B4-BE49-F238E27FC236}">
                <a16:creationId xmlns:a16="http://schemas.microsoft.com/office/drawing/2014/main" id="{37A098F8-5582-60F9-4B3D-07B55733DD34}"/>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Inflexibilidad</a:t>
            </a:r>
            <a:endParaRPr lang="es-ES" sz="3000" dirty="0">
              <a:latin typeface="Action Sans"/>
            </a:endParaRPr>
          </a:p>
        </p:txBody>
      </p:sp>
    </p:spTree>
    <p:extLst>
      <p:ext uri="{BB962C8B-B14F-4D97-AF65-F5344CB8AC3E}">
        <p14:creationId xmlns:p14="http://schemas.microsoft.com/office/powerpoint/2010/main" val="383068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a inflexibilidad en el autismo">
            <a:extLst>
              <a:ext uri="{FF2B5EF4-FFF2-40B4-BE49-F238E27FC236}">
                <a16:creationId xmlns:a16="http://schemas.microsoft.com/office/drawing/2014/main" id="{BDB49B39-7D9A-D18E-6E59-EDF485C0C230}"/>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4509"/>
          <a:stretch/>
        </p:blipFill>
        <p:spPr bwMode="auto">
          <a:xfrm>
            <a:off x="5853482" y="61792"/>
            <a:ext cx="6231779" cy="351287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3A4E62A-B03F-1C7E-BD39-10EAA56752C3}"/>
              </a:ext>
            </a:extLst>
          </p:cNvPr>
          <p:cNvSpPr txBox="1"/>
          <p:nvPr/>
        </p:nvSpPr>
        <p:spPr>
          <a:xfrm>
            <a:off x="386674" y="1627882"/>
            <a:ext cx="11549165" cy="4031873"/>
          </a:xfrm>
          <a:prstGeom prst="rect">
            <a:avLst/>
          </a:prstGeom>
          <a:noFill/>
        </p:spPr>
        <p:txBody>
          <a:bodyPr wrap="square" rtlCol="0">
            <a:spAutoFit/>
          </a:bodyPr>
          <a:lstStyle/>
          <a:p>
            <a:endParaRPr lang="es-ES" sz="1600" i="1"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Preguntas o comentarios perseverantes</a:t>
            </a:r>
            <a:r>
              <a:rPr lang="es-ES" sz="1600" dirty="0">
                <a:latin typeface="Action Sans"/>
                <a:cs typeface="Arial" panose="020B0604020202020204" pitchFamily="34" charset="0"/>
              </a:rPr>
              <a:t>.</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Pensamiento dicotómico</a:t>
            </a:r>
            <a:r>
              <a:rPr lang="es-ES" sz="1600" dirty="0">
                <a:latin typeface="Action Sans"/>
                <a:cs typeface="Arial" panose="020B0604020202020204" pitchFamily="34" charset="0"/>
              </a:rPr>
              <a:t>. Perfección en cuanto a sus resultados.</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Perfección del lenguaje </a:t>
            </a:r>
            <a:r>
              <a:rPr lang="es-ES" sz="1600" dirty="0">
                <a:latin typeface="Action Sans"/>
                <a:cs typeface="Arial" panose="020B0604020202020204" pitchFamily="34" charset="0"/>
              </a:rPr>
              <a:t>como una forma de adherencia inflexible a una realidad. No pasar por alto ningún error lingüístico de los demás. Impacto social y comunicativo negativo. Agotador para la persona con autismo.</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Mismo comportamiento en un sitio conocido</a:t>
            </a:r>
            <a:r>
              <a:rPr lang="es-ES" sz="1600" dirty="0">
                <a:latin typeface="Action Sans"/>
                <a:cs typeface="Arial" panose="020B0604020202020204" pitchFamily="34" charset="0"/>
              </a:rPr>
              <a:t>. Ritual establecido para ese sitio / con esas personas.</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En cuanto a </a:t>
            </a:r>
            <a:r>
              <a:rPr lang="es-ES" sz="1600" b="1" dirty="0">
                <a:latin typeface="Action Sans"/>
                <a:cs typeface="Arial" panose="020B0604020202020204" pitchFamily="34" charset="0"/>
              </a:rPr>
              <a:t>estética con impacto social</a:t>
            </a:r>
            <a:r>
              <a:rPr lang="es-ES" sz="1600" dirty="0">
                <a:latin typeface="Action Sans"/>
                <a:cs typeface="Arial" panose="020B0604020202020204" pitchFamily="34" charset="0"/>
              </a:rPr>
              <a:t>: calcetines con sandalias, no quitarse el abrigo hasta 21 Junio, en el cole se lleva uniforme aunque vayan a una excursión en la que pueden ir vestidos de calle, adherencia a ropa de dibujos infantiles, etc.</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Inflexibilidad en los </a:t>
            </a:r>
            <a:r>
              <a:rPr lang="es-ES" sz="1600" b="1" dirty="0">
                <a:latin typeface="Action Sans"/>
                <a:cs typeface="Arial" panose="020B0604020202020204" pitchFamily="34" charset="0"/>
              </a:rPr>
              <a:t>juegos</a:t>
            </a:r>
            <a:r>
              <a:rPr lang="es-ES" sz="1600" dirty="0">
                <a:latin typeface="Action Sans"/>
                <a:cs typeface="Arial" panose="020B0604020202020204" pitchFamily="34" charset="0"/>
              </a:rPr>
              <a:t>, sin permitir creatividad y exigiendo a los demás comportarse de una determinada manera.</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Inflexibilidad asociada al </a:t>
            </a:r>
            <a:r>
              <a:rPr lang="es-ES" sz="1600" b="1" dirty="0">
                <a:latin typeface="Action Sans"/>
                <a:cs typeface="Arial" panose="020B0604020202020204" pitchFamily="34" charset="0"/>
              </a:rPr>
              <a:t>uso y gestión del tiempo</a:t>
            </a:r>
            <a:r>
              <a:rPr lang="es-ES" sz="1600" dirty="0">
                <a:latin typeface="Action Sans"/>
                <a:cs typeface="Arial" panose="020B0604020202020204" pitchFamily="34" charset="0"/>
              </a:rPr>
              <a:t>. Por ejemplo, a las 9:00 tiene que estar cenando.</a:t>
            </a:r>
          </a:p>
        </p:txBody>
      </p:sp>
      <p:sp>
        <p:nvSpPr>
          <p:cNvPr id="3" name="object 7">
            <a:extLst>
              <a:ext uri="{FF2B5EF4-FFF2-40B4-BE49-F238E27FC236}">
                <a16:creationId xmlns:a16="http://schemas.microsoft.com/office/drawing/2014/main" id="{1D880D53-E75B-DBDC-72C5-AC9A3FD37343}"/>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5" name="object 7">
            <a:extLst>
              <a:ext uri="{FF2B5EF4-FFF2-40B4-BE49-F238E27FC236}">
                <a16:creationId xmlns:a16="http://schemas.microsoft.com/office/drawing/2014/main" id="{55D42136-17AB-AAB0-359B-85E2F6F88650}"/>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Inflexibilidad</a:t>
            </a:r>
            <a:endParaRPr lang="es-ES" sz="3000" dirty="0">
              <a:latin typeface="Action Sans"/>
            </a:endParaRPr>
          </a:p>
        </p:txBody>
      </p:sp>
    </p:spTree>
    <p:extLst>
      <p:ext uri="{BB962C8B-B14F-4D97-AF65-F5344CB8AC3E}">
        <p14:creationId xmlns:p14="http://schemas.microsoft.com/office/powerpoint/2010/main" val="3148620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59DE-3327-02AB-4021-6E9168693336}"/>
            </a:ext>
          </a:extLst>
        </p:cNvPr>
        <p:cNvGrpSpPr/>
        <p:nvPr/>
      </p:nvGrpSpPr>
      <p:grpSpPr>
        <a:xfrm>
          <a:off x="0" y="0"/>
          <a:ext cx="0" cy="0"/>
          <a:chOff x="0" y="0"/>
          <a:chExt cx="0" cy="0"/>
        </a:xfrm>
      </p:grpSpPr>
      <p:pic>
        <p:nvPicPr>
          <p:cNvPr id="4" name="Elementos multimedia en línea 3" title="Junto al Autismo – Orden y comportamientos repetitivos">
            <a:hlinkClick r:id="" action="ppaction://media"/>
            <a:extLst>
              <a:ext uri="{FF2B5EF4-FFF2-40B4-BE49-F238E27FC236}">
                <a16:creationId xmlns:a16="http://schemas.microsoft.com/office/drawing/2014/main" id="{1BD4C3B6-9FF6-3187-58C6-CEF1983E3C92}"/>
              </a:ext>
            </a:extLst>
          </p:cNvPr>
          <p:cNvPicPr>
            <a:picLocks noGrp="1" noRot="1" noChangeAspect="1"/>
          </p:cNvPicPr>
          <p:nvPr>
            <p:ph idx="1"/>
            <a:videoFile r:link="rId1"/>
          </p:nvPr>
        </p:nvPicPr>
        <p:blipFill>
          <a:blip r:embed="rId3"/>
          <a:stretch>
            <a:fillRect/>
          </a:stretch>
        </p:blipFill>
        <p:spPr>
          <a:xfrm>
            <a:off x="961232" y="218440"/>
            <a:ext cx="10269538" cy="5776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99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1C2E-1484-FD60-0AC3-29667CA1C2A4}"/>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96EF0B3D-42A7-E464-064C-54EB10781346}"/>
              </a:ext>
            </a:extLst>
          </p:cNvPr>
          <p:cNvSpPr txBox="1"/>
          <p:nvPr/>
        </p:nvSpPr>
        <p:spPr>
          <a:xfrm>
            <a:off x="1258186" y="1509824"/>
            <a:ext cx="9675628" cy="2785378"/>
          </a:xfrm>
          <a:prstGeom prst="rect">
            <a:avLst/>
          </a:prstGeom>
          <a:noFill/>
        </p:spPr>
        <p:txBody>
          <a:bodyPr wrap="square" rtlCol="0">
            <a:spAutoFit/>
          </a:bodyPr>
          <a:lstStyle/>
          <a:p>
            <a:pPr algn="ctr"/>
            <a:r>
              <a:rPr lang="es-ES" sz="17500" dirty="0"/>
              <a:t>DEBATE</a:t>
            </a:r>
          </a:p>
        </p:txBody>
      </p:sp>
    </p:spTree>
    <p:extLst>
      <p:ext uri="{BB962C8B-B14F-4D97-AF65-F5344CB8AC3E}">
        <p14:creationId xmlns:p14="http://schemas.microsoft.com/office/powerpoint/2010/main" val="4210825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BD07A-C0AF-DFA7-5C0E-136C8FFAE27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9623020-77D8-B18A-D882-98CE7428DFB2}"/>
              </a:ext>
            </a:extLst>
          </p:cNvPr>
          <p:cNvSpPr>
            <a:spLocks noGrp="1"/>
          </p:cNvSpPr>
          <p:nvPr>
            <p:ph type="title"/>
          </p:nvPr>
        </p:nvSpPr>
        <p:spPr/>
        <p:txBody>
          <a:bodyPr/>
          <a:lstStyle/>
          <a:p>
            <a:r>
              <a:rPr lang="es-ES" dirty="0"/>
              <a:t>Adolescencia y TEA Grado I</a:t>
            </a:r>
          </a:p>
        </p:txBody>
      </p:sp>
    </p:spTree>
    <p:extLst>
      <p:ext uri="{BB962C8B-B14F-4D97-AF65-F5344CB8AC3E}">
        <p14:creationId xmlns:p14="http://schemas.microsoft.com/office/powerpoint/2010/main" val="3447846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6DDF3CE-50CD-E5FD-9581-8FB13CF722F2}"/>
              </a:ext>
            </a:extLst>
          </p:cNvPr>
          <p:cNvSpPr txBox="1"/>
          <p:nvPr/>
        </p:nvSpPr>
        <p:spPr>
          <a:xfrm>
            <a:off x="7922638" y="603664"/>
            <a:ext cx="3968885" cy="4199611"/>
          </a:xfrm>
          <a:prstGeom prst="rect">
            <a:avLst/>
          </a:prstGeom>
          <a:noFill/>
        </p:spPr>
        <p:txBody>
          <a:bodyPr wrap="square">
            <a:spAutoFit/>
          </a:bodyPr>
          <a:lstStyle/>
          <a:p>
            <a:pPr>
              <a:lnSpc>
                <a:spcPct val="150000"/>
              </a:lnSpc>
            </a:pPr>
            <a:r>
              <a:rPr lang="es-ES" sz="2000" dirty="0">
                <a:solidFill>
                  <a:srgbClr val="212529"/>
                </a:solidFill>
                <a:latin typeface="Action Sans"/>
                <a:cs typeface="Arial" panose="020B0604020202020204" pitchFamily="34" charset="0"/>
              </a:rPr>
              <a:t>Según la nueva normativa, que no establece máximos o mínimos de materias suspensas para conseguir la titulación, la adquirirán quienes hayan alcanzado, “a juicio del equipo docente, las competencias clave establecidas en el perfil de salida y alcanzado los objetivos de la etapa”.</a:t>
            </a:r>
            <a:endParaRPr lang="es-ES" sz="2000" dirty="0">
              <a:latin typeface="Action Sans"/>
              <a:cs typeface="Arial" panose="020B0604020202020204" pitchFamily="34" charset="0"/>
            </a:endParaRPr>
          </a:p>
        </p:txBody>
      </p:sp>
      <p:grpSp>
        <p:nvGrpSpPr>
          <p:cNvPr id="7" name="Grupo 6">
            <a:extLst>
              <a:ext uri="{FF2B5EF4-FFF2-40B4-BE49-F238E27FC236}">
                <a16:creationId xmlns:a16="http://schemas.microsoft.com/office/drawing/2014/main" id="{923EBB17-407A-DC0E-2E1D-2A0BA8D4B199}"/>
              </a:ext>
            </a:extLst>
          </p:cNvPr>
          <p:cNvGrpSpPr/>
          <p:nvPr/>
        </p:nvGrpSpPr>
        <p:grpSpPr>
          <a:xfrm>
            <a:off x="291835" y="1752955"/>
            <a:ext cx="6066435" cy="4226757"/>
            <a:chOff x="423532" y="1862901"/>
            <a:chExt cx="6714233" cy="4527659"/>
          </a:xfrm>
        </p:grpSpPr>
        <p:sp>
          <p:nvSpPr>
            <p:cNvPr id="9" name="Forma libre: forma 8">
              <a:extLst>
                <a:ext uri="{FF2B5EF4-FFF2-40B4-BE49-F238E27FC236}">
                  <a16:creationId xmlns:a16="http://schemas.microsoft.com/office/drawing/2014/main" id="{A1214B88-46E2-0ECE-C99E-8A8E90086F25}"/>
                </a:ext>
              </a:extLst>
            </p:cNvPr>
            <p:cNvSpPr/>
            <p:nvPr/>
          </p:nvSpPr>
          <p:spPr>
            <a:xfrm>
              <a:off x="4157499" y="3410294"/>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7266" tIns="736213" rIns="637266" bIns="788335" numCol="1" spcCol="1270" anchor="ctr" anchorCtr="0">
              <a:noAutofit/>
            </a:bodyPr>
            <a:lstStyle/>
            <a:p>
              <a:pPr marL="0" lvl="0" indent="0" algn="ctr" defTabSz="1333500">
                <a:lnSpc>
                  <a:spcPct val="90000"/>
                </a:lnSpc>
                <a:spcBef>
                  <a:spcPct val="0"/>
                </a:spcBef>
                <a:spcAft>
                  <a:spcPct val="35000"/>
                </a:spcAft>
                <a:buNone/>
              </a:pPr>
              <a:r>
                <a:rPr lang="es-ES" sz="2400" kern="1200" dirty="0">
                  <a:latin typeface="Action Sans"/>
                </a:rPr>
                <a:t>Modalidad Educación Ordinaria</a:t>
              </a:r>
            </a:p>
          </p:txBody>
        </p:sp>
        <p:sp>
          <p:nvSpPr>
            <p:cNvPr id="10" name="Forma libre: forma 9">
              <a:extLst>
                <a:ext uri="{FF2B5EF4-FFF2-40B4-BE49-F238E27FC236}">
                  <a16:creationId xmlns:a16="http://schemas.microsoft.com/office/drawing/2014/main" id="{08055FA1-EDCE-145A-AFB1-65635BCD6192}"/>
                </a:ext>
              </a:extLst>
            </p:cNvPr>
            <p:cNvSpPr/>
            <p:nvPr/>
          </p:nvSpPr>
          <p:spPr>
            <a:xfrm>
              <a:off x="1104811" y="1862901"/>
              <a:ext cx="3754290" cy="3191898"/>
            </a:xfrm>
            <a:custGeom>
              <a:avLst/>
              <a:gdLst>
                <a:gd name="connsiteX0" fmla="*/ 2868970 w 3754290"/>
                <a:gd name="connsiteY0" fmla="*/ 808427 h 3191898"/>
                <a:gd name="connsiteX1" fmla="*/ 3322950 w 3754290"/>
                <a:gd name="connsiteY1" fmla="*/ 619207 h 3191898"/>
                <a:gd name="connsiteX2" fmla="*/ 3548874 w 3754290"/>
                <a:gd name="connsiteY2" fmla="*/ 931832 h 3191898"/>
                <a:gd name="connsiteX3" fmla="*/ 3226738 w 3754290"/>
                <a:gd name="connsiteY3" fmla="*/ 1303490 h 3191898"/>
                <a:gd name="connsiteX4" fmla="*/ 3226738 w 3754290"/>
                <a:gd name="connsiteY4" fmla="*/ 1888408 h 3191898"/>
                <a:gd name="connsiteX5" fmla="*/ 3548874 w 3754290"/>
                <a:gd name="connsiteY5" fmla="*/ 2260066 h 3191898"/>
                <a:gd name="connsiteX6" fmla="*/ 3322950 w 3754290"/>
                <a:gd name="connsiteY6" fmla="*/ 2572691 h 3191898"/>
                <a:gd name="connsiteX7" fmla="*/ 2868970 w 3754290"/>
                <a:gd name="connsiteY7" fmla="*/ 2383471 h 3191898"/>
                <a:gd name="connsiteX8" fmla="*/ 2234913 w 3754290"/>
                <a:gd name="connsiteY8" fmla="*/ 2675930 h 3191898"/>
                <a:gd name="connsiteX9" fmla="*/ 2122367 w 3754290"/>
                <a:gd name="connsiteY9" fmla="*/ 3154715 h 3191898"/>
                <a:gd name="connsiteX10" fmla="*/ 1631923 w 3754290"/>
                <a:gd name="connsiteY10" fmla="*/ 3154715 h 3191898"/>
                <a:gd name="connsiteX11" fmla="*/ 1519377 w 3754290"/>
                <a:gd name="connsiteY11" fmla="*/ 2675931 h 3191898"/>
                <a:gd name="connsiteX12" fmla="*/ 885320 w 3754290"/>
                <a:gd name="connsiteY12" fmla="*/ 2383472 h 3191898"/>
                <a:gd name="connsiteX13" fmla="*/ 431340 w 3754290"/>
                <a:gd name="connsiteY13" fmla="*/ 2572691 h 3191898"/>
                <a:gd name="connsiteX14" fmla="*/ 205416 w 3754290"/>
                <a:gd name="connsiteY14" fmla="*/ 2260066 h 3191898"/>
                <a:gd name="connsiteX15" fmla="*/ 527552 w 3754290"/>
                <a:gd name="connsiteY15" fmla="*/ 1888408 h 3191898"/>
                <a:gd name="connsiteX16" fmla="*/ 527552 w 3754290"/>
                <a:gd name="connsiteY16" fmla="*/ 1303490 h 3191898"/>
                <a:gd name="connsiteX17" fmla="*/ 205416 w 3754290"/>
                <a:gd name="connsiteY17" fmla="*/ 931832 h 3191898"/>
                <a:gd name="connsiteX18" fmla="*/ 431340 w 3754290"/>
                <a:gd name="connsiteY18" fmla="*/ 619207 h 3191898"/>
                <a:gd name="connsiteX19" fmla="*/ 885320 w 3754290"/>
                <a:gd name="connsiteY19" fmla="*/ 808427 h 3191898"/>
                <a:gd name="connsiteX20" fmla="*/ 1519377 w 3754290"/>
                <a:gd name="connsiteY20" fmla="*/ 515968 h 3191898"/>
                <a:gd name="connsiteX21" fmla="*/ 1631923 w 3754290"/>
                <a:gd name="connsiteY21" fmla="*/ 37183 h 3191898"/>
                <a:gd name="connsiteX22" fmla="*/ 2122367 w 3754290"/>
                <a:gd name="connsiteY22" fmla="*/ 37183 h 3191898"/>
                <a:gd name="connsiteX23" fmla="*/ 2234913 w 3754290"/>
                <a:gd name="connsiteY23" fmla="*/ 515967 h 3191898"/>
                <a:gd name="connsiteX24" fmla="*/ 2868970 w 3754290"/>
                <a:gd name="connsiteY24" fmla="*/ 808426 h 3191898"/>
                <a:gd name="connsiteX25" fmla="*/ 2868970 w 3754290"/>
                <a:gd name="connsiteY25" fmla="*/ 808427 h 319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54290" h="3191898">
                  <a:moveTo>
                    <a:pt x="2868970" y="808427"/>
                  </a:moveTo>
                  <a:lnTo>
                    <a:pt x="3322950" y="619207"/>
                  </a:lnTo>
                  <a:lnTo>
                    <a:pt x="3548874" y="931832"/>
                  </a:lnTo>
                  <a:lnTo>
                    <a:pt x="3226738" y="1303490"/>
                  </a:lnTo>
                  <a:cubicBezTo>
                    <a:pt x="3291761" y="1495003"/>
                    <a:pt x="3291760" y="1696896"/>
                    <a:pt x="3226738" y="1888408"/>
                  </a:cubicBezTo>
                  <a:lnTo>
                    <a:pt x="3548874" y="2260066"/>
                  </a:lnTo>
                  <a:lnTo>
                    <a:pt x="3322950" y="2572691"/>
                  </a:lnTo>
                  <a:lnTo>
                    <a:pt x="2868970" y="2383471"/>
                  </a:lnTo>
                  <a:cubicBezTo>
                    <a:pt x="2693880" y="2524215"/>
                    <a:pt x="2475026" y="2625161"/>
                    <a:pt x="2234913" y="2675930"/>
                  </a:cubicBezTo>
                  <a:lnTo>
                    <a:pt x="2122367" y="3154715"/>
                  </a:lnTo>
                  <a:lnTo>
                    <a:pt x="1631923" y="3154715"/>
                  </a:lnTo>
                  <a:lnTo>
                    <a:pt x="1519377" y="2675931"/>
                  </a:lnTo>
                  <a:cubicBezTo>
                    <a:pt x="1279264" y="2625162"/>
                    <a:pt x="1060411" y="2524216"/>
                    <a:pt x="885320" y="2383472"/>
                  </a:cubicBezTo>
                  <a:lnTo>
                    <a:pt x="431340" y="2572691"/>
                  </a:lnTo>
                  <a:lnTo>
                    <a:pt x="205416" y="2260066"/>
                  </a:lnTo>
                  <a:lnTo>
                    <a:pt x="527552" y="1888408"/>
                  </a:lnTo>
                  <a:cubicBezTo>
                    <a:pt x="462529" y="1696895"/>
                    <a:pt x="462530" y="1495002"/>
                    <a:pt x="527552" y="1303490"/>
                  </a:cubicBezTo>
                  <a:lnTo>
                    <a:pt x="205416" y="931832"/>
                  </a:lnTo>
                  <a:lnTo>
                    <a:pt x="431340" y="619207"/>
                  </a:lnTo>
                  <a:lnTo>
                    <a:pt x="885320" y="808427"/>
                  </a:lnTo>
                  <a:cubicBezTo>
                    <a:pt x="1060410" y="667683"/>
                    <a:pt x="1279264" y="566737"/>
                    <a:pt x="1519377" y="515968"/>
                  </a:cubicBezTo>
                  <a:lnTo>
                    <a:pt x="1631923" y="37183"/>
                  </a:lnTo>
                  <a:lnTo>
                    <a:pt x="2122367" y="37183"/>
                  </a:lnTo>
                  <a:lnTo>
                    <a:pt x="2234913" y="515967"/>
                  </a:lnTo>
                  <a:cubicBezTo>
                    <a:pt x="2475026" y="566736"/>
                    <a:pt x="2693879" y="667682"/>
                    <a:pt x="2868970" y="808426"/>
                  </a:cubicBezTo>
                  <a:lnTo>
                    <a:pt x="2868970" y="8084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3420" tIns="846527" rIns="923420" bIns="846527" numCol="1" spcCol="1270" anchor="ctr" anchorCtr="0">
              <a:noAutofit/>
            </a:bodyPr>
            <a:lstStyle/>
            <a:p>
              <a:pPr marL="0" lvl="0" indent="0" algn="ctr" defTabSz="1333500">
                <a:lnSpc>
                  <a:spcPct val="90000"/>
                </a:lnSpc>
                <a:spcBef>
                  <a:spcPct val="0"/>
                </a:spcBef>
                <a:spcAft>
                  <a:spcPct val="35000"/>
                </a:spcAft>
                <a:buNone/>
              </a:pPr>
              <a:r>
                <a:rPr lang="es-ES" sz="2400" kern="1200" dirty="0">
                  <a:latin typeface="Action Sans"/>
                </a:rPr>
                <a:t>Modalidad Educación Especial</a:t>
              </a:r>
            </a:p>
          </p:txBody>
        </p:sp>
        <p:sp>
          <p:nvSpPr>
            <p:cNvPr id="14" name="Flecha: circular 13">
              <a:extLst>
                <a:ext uri="{FF2B5EF4-FFF2-40B4-BE49-F238E27FC236}">
                  <a16:creationId xmlns:a16="http://schemas.microsoft.com/office/drawing/2014/main" id="{A2CDE230-E976-DC0E-C2DA-E18EA76F25F3}"/>
                </a:ext>
              </a:extLst>
            </p:cNvPr>
            <p:cNvSpPr/>
            <p:nvPr/>
          </p:nvSpPr>
          <p:spPr>
            <a:xfrm rot="8676344">
              <a:off x="2172070" y="4279186"/>
              <a:ext cx="2080484" cy="2073299"/>
            </a:xfrm>
            <a:prstGeom prst="circularArrow">
              <a:avLst>
                <a:gd name="adj1" fmla="val 4878"/>
                <a:gd name="adj2" fmla="val 312630"/>
                <a:gd name="adj3" fmla="val 3224359"/>
                <a:gd name="adj4" fmla="val 15113656"/>
                <a:gd name="adj5" fmla="val 5691"/>
              </a:avLst>
            </a:prstGeom>
            <a:solidFill>
              <a:srgbClr val="FF0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s-ES"/>
            </a:p>
          </p:txBody>
        </p:sp>
        <p:sp>
          <p:nvSpPr>
            <p:cNvPr id="15" name="Forma 14">
              <a:extLst>
                <a:ext uri="{FF2B5EF4-FFF2-40B4-BE49-F238E27FC236}">
                  <a16:creationId xmlns:a16="http://schemas.microsoft.com/office/drawing/2014/main" id="{61B30450-67EC-508A-7BB0-6999323588D7}"/>
                </a:ext>
              </a:extLst>
            </p:cNvPr>
            <p:cNvSpPr/>
            <p:nvPr/>
          </p:nvSpPr>
          <p:spPr>
            <a:xfrm rot="19914368">
              <a:off x="423532" y="2262267"/>
              <a:ext cx="2771648" cy="2771648"/>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grpSp>
      <p:sp>
        <p:nvSpPr>
          <p:cNvPr id="13" name="CuadroTexto 12">
            <a:extLst>
              <a:ext uri="{FF2B5EF4-FFF2-40B4-BE49-F238E27FC236}">
                <a16:creationId xmlns:a16="http://schemas.microsoft.com/office/drawing/2014/main" id="{98E80088-EA9C-6B89-E0DC-86F147371BB5}"/>
              </a:ext>
            </a:extLst>
          </p:cNvPr>
          <p:cNvSpPr txBox="1"/>
          <p:nvPr/>
        </p:nvSpPr>
        <p:spPr>
          <a:xfrm>
            <a:off x="1196502" y="5674990"/>
            <a:ext cx="1420239" cy="338554"/>
          </a:xfrm>
          <a:prstGeom prst="rect">
            <a:avLst/>
          </a:prstGeom>
          <a:noFill/>
        </p:spPr>
        <p:txBody>
          <a:bodyPr wrap="square" rtlCol="0">
            <a:spAutoFit/>
          </a:bodyPr>
          <a:lstStyle/>
          <a:p>
            <a:r>
              <a:rPr lang="es-ES" sz="1600" b="1" dirty="0">
                <a:latin typeface="Action Sans"/>
                <a:cs typeface="Arial" panose="020B0604020202020204" pitchFamily="34" charset="0"/>
              </a:rPr>
              <a:t>Secundaria</a:t>
            </a:r>
          </a:p>
        </p:txBody>
      </p:sp>
      <p:sp>
        <p:nvSpPr>
          <p:cNvPr id="2" name="Rectángulo 1">
            <a:extLst>
              <a:ext uri="{FF2B5EF4-FFF2-40B4-BE49-F238E27FC236}">
                <a16:creationId xmlns:a16="http://schemas.microsoft.com/office/drawing/2014/main" id="{808C0F4E-CE61-C544-88FC-1D5DCEB89153}"/>
              </a:ext>
            </a:extLst>
          </p:cNvPr>
          <p:cNvSpPr/>
          <p:nvPr/>
        </p:nvSpPr>
        <p:spPr>
          <a:xfrm rot="852116">
            <a:off x="3646794" y="2038751"/>
            <a:ext cx="4217777" cy="507831"/>
          </a:xfrm>
          <a:prstGeom prst="rect">
            <a:avLst/>
          </a:prstGeom>
          <a:noFill/>
          <a:ln>
            <a:solidFill>
              <a:schemeClr val="accent2">
                <a:lumMod val="50000"/>
              </a:schemeClr>
            </a:solidFill>
          </a:ln>
        </p:spPr>
        <p:txBody>
          <a:bodyPr wrap="square" lIns="45720" tIns="22860" rIns="45720" bIns="22860">
            <a:spAutoFit/>
          </a:bodyPr>
          <a:lstStyle/>
          <a:p>
            <a:pPr algn="ctr"/>
            <a:r>
              <a:rPr lang="es-ES" sz="3000" b="1" dirty="0">
                <a:ln w="6600">
                  <a:solidFill>
                    <a:schemeClr val="accent2"/>
                  </a:solidFill>
                  <a:prstDash val="solid"/>
                </a:ln>
                <a:solidFill>
                  <a:srgbClr val="FFFFFF"/>
                </a:solidFill>
                <a:effectLst>
                  <a:outerShdw dist="38100" dir="2700000" algn="tl" rotWithShape="0">
                    <a:schemeClr val="accent2"/>
                  </a:outerShdw>
                </a:effectLst>
                <a:latin typeface="Action Sans"/>
              </a:rPr>
              <a:t>INCLUSÍÓN ≠ PRESENCIA</a:t>
            </a:r>
          </a:p>
        </p:txBody>
      </p:sp>
      <p:sp>
        <p:nvSpPr>
          <p:cNvPr id="3" name="CuadroTexto 2">
            <a:extLst>
              <a:ext uri="{FF2B5EF4-FFF2-40B4-BE49-F238E27FC236}">
                <a16:creationId xmlns:a16="http://schemas.microsoft.com/office/drawing/2014/main" id="{8616C531-55BB-7AFE-AD92-92F566F1C440}"/>
              </a:ext>
            </a:extLst>
          </p:cNvPr>
          <p:cNvSpPr txBox="1"/>
          <p:nvPr/>
        </p:nvSpPr>
        <p:spPr>
          <a:xfrm>
            <a:off x="7922638" y="4976412"/>
            <a:ext cx="3826339" cy="553998"/>
          </a:xfrm>
          <a:prstGeom prst="rect">
            <a:avLst/>
          </a:prstGeom>
          <a:noFill/>
        </p:spPr>
        <p:txBody>
          <a:bodyPr wrap="square" rtlCol="0">
            <a:spAutoFit/>
          </a:bodyPr>
          <a:lstStyle/>
          <a:p>
            <a:pPr algn="ctr"/>
            <a:r>
              <a:rPr lang="es-ES" sz="3000" b="1" dirty="0">
                <a:solidFill>
                  <a:srgbClr val="FF0000"/>
                </a:solidFill>
                <a:latin typeface="Action Sans"/>
              </a:rPr>
              <a:t>RESOLUCIÓN 254</a:t>
            </a:r>
          </a:p>
        </p:txBody>
      </p:sp>
      <p:sp>
        <p:nvSpPr>
          <p:cNvPr id="4" name="object 7">
            <a:extLst>
              <a:ext uri="{FF2B5EF4-FFF2-40B4-BE49-F238E27FC236}">
                <a16:creationId xmlns:a16="http://schemas.microsoft.com/office/drawing/2014/main" id="{2CADE300-FF1D-52C4-E778-DFDB93EBCE6A}"/>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5" name="object 7">
            <a:extLst>
              <a:ext uri="{FF2B5EF4-FFF2-40B4-BE49-F238E27FC236}">
                <a16:creationId xmlns:a16="http://schemas.microsoft.com/office/drawing/2014/main" id="{3D234CA0-A30D-48AA-CBB3-A3D663225069}"/>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Estudios</a:t>
            </a:r>
            <a:endParaRPr lang="es-ES" sz="3000" dirty="0">
              <a:latin typeface="Action Sans"/>
            </a:endParaRPr>
          </a:p>
        </p:txBody>
      </p:sp>
    </p:spTree>
    <p:extLst>
      <p:ext uri="{BB962C8B-B14F-4D97-AF65-F5344CB8AC3E}">
        <p14:creationId xmlns:p14="http://schemas.microsoft.com/office/powerpoint/2010/main" val="59408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FUE-UJI">
            <a:extLst>
              <a:ext uri="{FF2B5EF4-FFF2-40B4-BE49-F238E27FC236}">
                <a16:creationId xmlns:a16="http://schemas.microsoft.com/office/drawing/2014/main" id="{D51031E7-BE2F-EE3E-5D83-ECB9A8D04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96" y="2534160"/>
            <a:ext cx="2979948" cy="933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The Adecco Group - Líder en soluciones de Recursos Humanos">
            <a:extLst>
              <a:ext uri="{FF2B5EF4-FFF2-40B4-BE49-F238E27FC236}">
                <a16:creationId xmlns:a16="http://schemas.microsoft.com/office/drawing/2014/main" id="{FD44E547-FB40-624D-F54D-A17BA6BD7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228" y="2072742"/>
            <a:ext cx="2736850" cy="933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0" name="Picture 6" descr="Inicio - A LA PAR">
            <a:extLst>
              <a:ext uri="{FF2B5EF4-FFF2-40B4-BE49-F238E27FC236}">
                <a16:creationId xmlns:a16="http://schemas.microsoft.com/office/drawing/2014/main" id="{A25EB5E6-ACAA-E6F5-409B-705CBE1F5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394" y="3361031"/>
            <a:ext cx="2806812" cy="14122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2" name="Picture 8" descr="LogoUAM. Abre en nueva ventana.">
            <a:extLst>
              <a:ext uri="{FF2B5EF4-FFF2-40B4-BE49-F238E27FC236}">
                <a16:creationId xmlns:a16="http://schemas.microsoft.com/office/drawing/2014/main" id="{60293508-1AAF-14D6-C326-B7FD93063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392" y="1554819"/>
            <a:ext cx="3649782" cy="933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4" name="Picture 10" descr="Asociación Argadini | Despacio, un poco más despacio.">
            <a:extLst>
              <a:ext uri="{FF2B5EF4-FFF2-40B4-BE49-F238E27FC236}">
                <a16:creationId xmlns:a16="http://schemas.microsoft.com/office/drawing/2014/main" id="{D5229DC2-704B-82A6-B31D-325DF545C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0157" y="3133510"/>
            <a:ext cx="2612869" cy="933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6" name="Picture 12" descr="Ves a Web del Grupo Social ONCE">
            <a:extLst>
              <a:ext uri="{FF2B5EF4-FFF2-40B4-BE49-F238E27FC236}">
                <a16:creationId xmlns:a16="http://schemas.microsoft.com/office/drawing/2014/main" id="{E0B01E38-9B4E-3D83-660F-AAE8E220A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2632" y="4773319"/>
            <a:ext cx="2533543" cy="8504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8" name="Picture 14" descr="Plena Inclusión Madrid">
            <a:extLst>
              <a:ext uri="{FF2B5EF4-FFF2-40B4-BE49-F238E27FC236}">
                <a16:creationId xmlns:a16="http://schemas.microsoft.com/office/drawing/2014/main" id="{0DA7532B-ED3C-2A76-D088-8F2B373C50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0644" y="4199025"/>
            <a:ext cx="2373749" cy="11485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object 7">
            <a:extLst>
              <a:ext uri="{FF2B5EF4-FFF2-40B4-BE49-F238E27FC236}">
                <a16:creationId xmlns:a16="http://schemas.microsoft.com/office/drawing/2014/main" id="{9036ABC4-A74D-4868-0BE9-944DC4143BEA}"/>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3" name="object 7">
            <a:extLst>
              <a:ext uri="{FF2B5EF4-FFF2-40B4-BE49-F238E27FC236}">
                <a16:creationId xmlns:a16="http://schemas.microsoft.com/office/drawing/2014/main" id="{5D891CF5-8D3E-ACEF-F6E9-0FC27B9A069E}"/>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Estudios</a:t>
            </a:r>
            <a:endParaRPr lang="es-ES" sz="3000" dirty="0">
              <a:latin typeface="Action Sans"/>
            </a:endParaRPr>
          </a:p>
        </p:txBody>
      </p:sp>
    </p:spTree>
    <p:extLst>
      <p:ext uri="{BB962C8B-B14F-4D97-AF65-F5344CB8AC3E}">
        <p14:creationId xmlns:p14="http://schemas.microsoft.com/office/powerpoint/2010/main" val="3411651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3AA1FE-FE9C-CC1F-DF0F-2CE28571950D}"/>
              </a:ext>
            </a:extLst>
          </p:cNvPr>
          <p:cNvSpPr txBox="1"/>
          <p:nvPr/>
        </p:nvSpPr>
        <p:spPr>
          <a:xfrm>
            <a:off x="684143" y="2474053"/>
            <a:ext cx="10823713" cy="3046988"/>
          </a:xfrm>
          <a:prstGeom prst="rect">
            <a:avLst/>
          </a:prstGeom>
          <a:noFill/>
        </p:spPr>
        <p:txBody>
          <a:bodyPr wrap="square" rtlCol="0">
            <a:spAutoFit/>
          </a:bodyPr>
          <a:lstStyle/>
          <a:p>
            <a:pPr marL="285750" indent="-285750">
              <a:buFont typeface="Arial" panose="020B0604020202020204" pitchFamily="34" charset="0"/>
              <a:buChar char="•"/>
            </a:pPr>
            <a:r>
              <a:rPr lang="es-ES" sz="1600" b="1" dirty="0">
                <a:latin typeface="Action Sans"/>
                <a:cs typeface="Arial" panose="020B0604020202020204" pitchFamily="34" charset="0"/>
              </a:rPr>
              <a:t>Limitado</a:t>
            </a:r>
            <a:r>
              <a:rPr lang="es-ES" sz="1600" dirty="0">
                <a:latin typeface="Action Sans"/>
                <a:cs typeface="Arial" panose="020B0604020202020204" pitchFamily="34" charset="0"/>
              </a:rPr>
              <a:t> si no ha conseguido titular.</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Necesidad de más o menos </a:t>
            </a:r>
            <a:r>
              <a:rPr lang="es-ES" sz="1600" b="1" dirty="0">
                <a:latin typeface="Action Sans"/>
                <a:cs typeface="Arial" panose="020B0604020202020204" pitchFamily="34" charset="0"/>
              </a:rPr>
              <a:t>adaptaciones</a:t>
            </a:r>
            <a:r>
              <a:rPr lang="es-ES" sz="1600" dirty="0">
                <a:latin typeface="Action Sans"/>
                <a:cs typeface="Arial" panose="020B0604020202020204" pitchFamily="34" charset="0"/>
              </a:rPr>
              <a:t> que no todas las empresas, puestos y compañeros entienden.</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Posible disparidad entre lo que quiero y lo que puedo</a:t>
            </a:r>
            <a:r>
              <a:rPr lang="es-ES" sz="1600" dirty="0">
                <a:latin typeface="Action Sans"/>
                <a:cs typeface="Arial" panose="020B0604020202020204" pitchFamily="34" charset="0"/>
              </a:rPr>
              <a:t>. Por ejemplo, la persona puede desear ir a la universidad como su hermano y ser médico.</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A veces no se les tiene en cuenta en cuanto a sus gustos y preferencias</a:t>
            </a:r>
            <a:r>
              <a:rPr lang="es-ES" sz="1600" dirty="0">
                <a:latin typeface="Action Sans"/>
                <a:cs typeface="Arial" panose="020B0604020202020204" pitchFamily="34" charset="0"/>
              </a:rPr>
              <a:t>, aunque cada vez se trabaja más con PCP.</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La posibilidad de tener </a:t>
            </a:r>
            <a:r>
              <a:rPr lang="es-ES" sz="1600" b="1" dirty="0">
                <a:latin typeface="Action Sans"/>
                <a:cs typeface="Arial" panose="020B0604020202020204" pitchFamily="34" charset="0"/>
              </a:rPr>
              <a:t>dinero propio</a:t>
            </a:r>
            <a:r>
              <a:rPr lang="es-ES" sz="1600" dirty="0">
                <a:latin typeface="Action Sans"/>
                <a:cs typeface="Arial" panose="020B0604020202020204" pitchFamily="34" charset="0"/>
              </a:rPr>
              <a:t> hace que en algunos casos se puedan convertir en personas más susceptibles de engaños y abusos, y por otra deseen administrar su capital sin haber un buen trabajo previo de gestión del dinero o de salud personal (</a:t>
            </a:r>
            <a:r>
              <a:rPr lang="es-ES" sz="1600" dirty="0" err="1">
                <a:latin typeface="Action Sans"/>
                <a:cs typeface="Arial" panose="020B0604020202020204" pitchFamily="34" charset="0"/>
              </a:rPr>
              <a:t>p.e</a:t>
            </a:r>
            <a:r>
              <a:rPr lang="es-ES" sz="1600" dirty="0">
                <a:latin typeface="Action Sans"/>
                <a:cs typeface="Arial" panose="020B0604020202020204" pitchFamily="34" charset="0"/>
              </a:rPr>
              <a:t>. personas que compran y comen únicamente comida basura).</a:t>
            </a:r>
          </a:p>
        </p:txBody>
      </p:sp>
      <p:sp>
        <p:nvSpPr>
          <p:cNvPr id="4" name="CuadroTexto 3">
            <a:extLst>
              <a:ext uri="{FF2B5EF4-FFF2-40B4-BE49-F238E27FC236}">
                <a16:creationId xmlns:a16="http://schemas.microsoft.com/office/drawing/2014/main" id="{29CEC66A-9AAA-CC6C-F9BA-00977694B25C}"/>
              </a:ext>
            </a:extLst>
          </p:cNvPr>
          <p:cNvSpPr txBox="1"/>
          <p:nvPr/>
        </p:nvSpPr>
        <p:spPr>
          <a:xfrm>
            <a:off x="6826102" y="321546"/>
            <a:ext cx="4880113" cy="584775"/>
          </a:xfrm>
          <a:prstGeom prst="rect">
            <a:avLst/>
          </a:prstGeom>
          <a:noFill/>
        </p:spPr>
        <p:txBody>
          <a:bodyPr wrap="square">
            <a:spAutoFit/>
          </a:bodyPr>
          <a:lstStyle/>
          <a:p>
            <a:pPr algn="ctr"/>
            <a:r>
              <a:rPr lang="es-ES" sz="1600" b="1" i="1" dirty="0">
                <a:solidFill>
                  <a:schemeClr val="accent5">
                    <a:lumMod val="75000"/>
                  </a:schemeClr>
                </a:solidFill>
                <a:latin typeface="Action Sans"/>
                <a:cs typeface="Arial" panose="020B0604020202020204" pitchFamily="34" charset="0"/>
              </a:rPr>
              <a:t>Menos de 1/3 de los adultos con tea tienen un empleo remunerado y muy pocos aceden a la universidad,</a:t>
            </a:r>
          </a:p>
        </p:txBody>
      </p:sp>
      <p:sp>
        <p:nvSpPr>
          <p:cNvPr id="6" name="CuadroTexto 5">
            <a:extLst>
              <a:ext uri="{FF2B5EF4-FFF2-40B4-BE49-F238E27FC236}">
                <a16:creationId xmlns:a16="http://schemas.microsoft.com/office/drawing/2014/main" id="{BF32A9E6-A349-4B02-A3E9-5D98BA2AF0AF}"/>
              </a:ext>
            </a:extLst>
          </p:cNvPr>
          <p:cNvSpPr txBox="1"/>
          <p:nvPr/>
        </p:nvSpPr>
        <p:spPr>
          <a:xfrm>
            <a:off x="6826102" y="1290794"/>
            <a:ext cx="5167116" cy="1569660"/>
          </a:xfrm>
          <a:prstGeom prst="rect">
            <a:avLst/>
          </a:prstGeom>
          <a:noFill/>
        </p:spPr>
        <p:txBody>
          <a:bodyPr wrap="square">
            <a:spAutoFit/>
          </a:bodyPr>
          <a:lstStyle/>
          <a:p>
            <a:pPr algn="ctr"/>
            <a:r>
              <a:rPr lang="es-ES" sz="1600" b="1" i="1" dirty="0">
                <a:solidFill>
                  <a:schemeClr val="accent5">
                    <a:lumMod val="75000"/>
                  </a:schemeClr>
                </a:solidFill>
                <a:latin typeface="Action Sans"/>
                <a:cs typeface="Arial" panose="020B0604020202020204" pitchFamily="34" charset="0"/>
              </a:rPr>
              <a:t>Las personas con autismo que no presenten graves problemas cognitivos y no tengan asociada ninguna otra patología, tienen grandes probabilidades de mantener una vida adulta relativamente normal y autónoma, con un trabajo estable y una familia. Así lo demuestra un estudio realizado por la Washington </a:t>
            </a:r>
            <a:r>
              <a:rPr lang="es-ES" sz="1600" b="1" i="1" dirty="0" err="1">
                <a:solidFill>
                  <a:schemeClr val="accent5">
                    <a:lumMod val="75000"/>
                  </a:schemeClr>
                </a:solidFill>
                <a:latin typeface="Action Sans"/>
                <a:cs typeface="Arial" panose="020B0604020202020204" pitchFamily="34" charset="0"/>
              </a:rPr>
              <a:t>University</a:t>
            </a:r>
            <a:r>
              <a:rPr lang="es-ES" sz="1600" b="1" i="1" dirty="0">
                <a:solidFill>
                  <a:schemeClr val="accent5">
                    <a:lumMod val="75000"/>
                  </a:schemeClr>
                </a:solidFill>
                <a:latin typeface="Action Sans"/>
                <a:cs typeface="Arial" panose="020B0604020202020204" pitchFamily="34" charset="0"/>
              </a:rPr>
              <a:t> de Estados Unidos.</a:t>
            </a:r>
          </a:p>
        </p:txBody>
      </p:sp>
      <p:sp>
        <p:nvSpPr>
          <p:cNvPr id="3" name="object 7">
            <a:extLst>
              <a:ext uri="{FF2B5EF4-FFF2-40B4-BE49-F238E27FC236}">
                <a16:creationId xmlns:a16="http://schemas.microsoft.com/office/drawing/2014/main" id="{87A8FA7B-1FCE-710E-9733-48F5C5EF34DC}"/>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5" name="object 7">
            <a:extLst>
              <a:ext uri="{FF2B5EF4-FFF2-40B4-BE49-F238E27FC236}">
                <a16:creationId xmlns:a16="http://schemas.microsoft.com/office/drawing/2014/main" id="{1E4E88DB-AA6F-7B15-5F4C-7AE349A3FB74}"/>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Trabajo</a:t>
            </a:r>
            <a:endParaRPr lang="es-ES" sz="3000" dirty="0">
              <a:latin typeface="Action Sans"/>
            </a:endParaRPr>
          </a:p>
        </p:txBody>
      </p:sp>
    </p:spTree>
    <p:extLst>
      <p:ext uri="{BB962C8B-B14F-4D97-AF65-F5344CB8AC3E}">
        <p14:creationId xmlns:p14="http://schemas.microsoft.com/office/powerpoint/2010/main" val="3408041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2AD5189-EDF4-3806-ECD6-44A3694920EE}"/>
              </a:ext>
            </a:extLst>
          </p:cNvPr>
          <p:cNvSpPr txBox="1"/>
          <p:nvPr/>
        </p:nvSpPr>
        <p:spPr>
          <a:xfrm>
            <a:off x="7333540" y="652450"/>
            <a:ext cx="4518322" cy="4961870"/>
          </a:xfrm>
          <a:prstGeom prst="roundRect">
            <a:avLst/>
          </a:prstGeom>
          <a:gradFill flip="none" rotWithShape="1">
            <a:gsLst>
              <a:gs pos="0">
                <a:srgbClr val="99DADF">
                  <a:shade val="30000"/>
                  <a:satMod val="115000"/>
                </a:srgbClr>
              </a:gs>
              <a:gs pos="50000">
                <a:srgbClr val="99DADF">
                  <a:shade val="67500"/>
                  <a:satMod val="115000"/>
                </a:srgbClr>
              </a:gs>
              <a:gs pos="100000">
                <a:srgbClr val="99DADF">
                  <a:shade val="100000"/>
                  <a:satMod val="115000"/>
                </a:srgbClr>
              </a:gs>
            </a:gsLst>
            <a:path path="circle">
              <a:fillToRect l="100000" b="100000"/>
            </a:path>
            <a:tileRect t="-100000" r="-100000"/>
          </a:gradFill>
        </p:spPr>
        <p:style>
          <a:lnRef idx="2">
            <a:schemeClr val="accent1"/>
          </a:lnRef>
          <a:fillRef idx="1">
            <a:schemeClr val="lt1"/>
          </a:fillRef>
          <a:effectRef idx="0">
            <a:schemeClr val="accent1"/>
          </a:effectRef>
          <a:fontRef idx="minor">
            <a:schemeClr val="dk1"/>
          </a:fontRef>
        </p:style>
        <p:txBody>
          <a:bodyPr wrap="square">
            <a:spAutoFit/>
          </a:bodyPr>
          <a:lstStyle/>
          <a:p>
            <a:r>
              <a:rPr lang="es-ES" sz="2400" dirty="0">
                <a:latin typeface="Action Sans"/>
                <a:cs typeface="Arial" panose="020B0604020202020204" pitchFamily="34" charset="0"/>
              </a:rPr>
              <a:t>Los autores </a:t>
            </a:r>
            <a:r>
              <a:rPr lang="es-ES" sz="2400" dirty="0" err="1">
                <a:latin typeface="Action Sans"/>
                <a:cs typeface="Arial" panose="020B0604020202020204" pitchFamily="34" charset="0"/>
              </a:rPr>
              <a:t>Parham</a:t>
            </a:r>
            <a:r>
              <a:rPr lang="es-ES" sz="2400" dirty="0">
                <a:latin typeface="Action Sans"/>
                <a:cs typeface="Arial" panose="020B0604020202020204" pitchFamily="34" charset="0"/>
              </a:rPr>
              <a:t> y Fazio en el año 1997, definen </a:t>
            </a:r>
            <a:r>
              <a:rPr lang="es-ES" sz="2400" b="1" dirty="0">
                <a:latin typeface="Action Sans"/>
                <a:cs typeface="Arial" panose="020B0604020202020204" pitchFamily="34" charset="0"/>
              </a:rPr>
              <a:t>Ocio y Tiempo libre</a:t>
            </a:r>
            <a:r>
              <a:rPr lang="es-ES" sz="2400" dirty="0">
                <a:latin typeface="Action Sans"/>
                <a:cs typeface="Arial" panose="020B0604020202020204" pitchFamily="34" charset="0"/>
              </a:rPr>
              <a:t> como “</a:t>
            </a:r>
            <a:r>
              <a:rPr lang="es-ES" sz="2400" i="1" dirty="0">
                <a:latin typeface="Action Sans"/>
                <a:cs typeface="Arial" panose="020B0604020202020204" pitchFamily="34" charset="0"/>
              </a:rPr>
              <a:t>Una actividad no obligatoria que está </a:t>
            </a:r>
            <a:r>
              <a:rPr lang="es-ES" sz="2400" b="1" i="1" dirty="0">
                <a:latin typeface="Action Sans"/>
                <a:cs typeface="Arial" panose="020B0604020202020204" pitchFamily="34" charset="0"/>
              </a:rPr>
              <a:t>intrínsecamente motivada </a:t>
            </a:r>
            <a:r>
              <a:rPr lang="es-ES" sz="2400" i="1" dirty="0">
                <a:latin typeface="Action Sans"/>
                <a:cs typeface="Arial" panose="020B0604020202020204" pitchFamily="34" charset="0"/>
              </a:rPr>
              <a:t>y en la cual se participa durante un tiempo discrecional o libre, es decir, un tiempo no comprometido con ocupaciones obligatorias tales como el trabajo/educación, el cuidado personal o dormir</a:t>
            </a:r>
            <a:r>
              <a:rPr lang="es-ES" sz="2400" dirty="0">
                <a:latin typeface="Action Sans"/>
                <a:cs typeface="Arial" panose="020B0604020202020204" pitchFamily="34" charset="0"/>
              </a:rPr>
              <a:t>”</a:t>
            </a:r>
          </a:p>
        </p:txBody>
      </p:sp>
      <p:sp>
        <p:nvSpPr>
          <p:cNvPr id="7" name="CuadroTexto 6">
            <a:extLst>
              <a:ext uri="{FF2B5EF4-FFF2-40B4-BE49-F238E27FC236}">
                <a16:creationId xmlns:a16="http://schemas.microsoft.com/office/drawing/2014/main" id="{A14BC45F-FDC2-6096-FAFE-E32B0ED3E957}"/>
              </a:ext>
            </a:extLst>
          </p:cNvPr>
          <p:cNvSpPr txBox="1"/>
          <p:nvPr/>
        </p:nvSpPr>
        <p:spPr>
          <a:xfrm>
            <a:off x="434479" y="1985614"/>
            <a:ext cx="6640504" cy="3788858"/>
          </a:xfrm>
          <a:prstGeom prst="rect">
            <a:avLst/>
          </a:prstGeom>
          <a:noFill/>
        </p:spPr>
        <p:txBody>
          <a:bodyPr wrap="square">
            <a:spAutoFit/>
          </a:bodyPr>
          <a:lstStyle/>
          <a:p>
            <a:pPr>
              <a:lnSpc>
                <a:spcPct val="150000"/>
              </a:lnSpc>
            </a:pPr>
            <a:r>
              <a:rPr lang="es-ES" dirty="0">
                <a:latin typeface="Action Sans"/>
                <a:cs typeface="Arial" panose="020B0604020202020204" pitchFamily="34" charset="0"/>
              </a:rPr>
              <a:t>El </a:t>
            </a:r>
            <a:r>
              <a:rPr lang="es-ES" b="1" dirty="0">
                <a:latin typeface="Action Sans"/>
                <a:cs typeface="Arial" panose="020B0604020202020204" pitchFamily="34" charset="0"/>
              </a:rPr>
              <a:t>tiempo libre</a:t>
            </a:r>
            <a:r>
              <a:rPr lang="es-ES" dirty="0">
                <a:latin typeface="Action Sans"/>
                <a:cs typeface="Arial" panose="020B0604020202020204" pitchFamily="34" charset="0"/>
              </a:rPr>
              <a:t> es un componente importante de la </a:t>
            </a:r>
            <a:r>
              <a:rPr lang="es-ES" b="1" dirty="0">
                <a:latin typeface="Action Sans"/>
                <a:cs typeface="Arial" panose="020B0604020202020204" pitchFamily="34" charset="0"/>
              </a:rPr>
              <a:t>vida familiar y social</a:t>
            </a:r>
            <a:r>
              <a:rPr lang="es-ES" dirty="0">
                <a:latin typeface="Action Sans"/>
                <a:cs typeface="Arial" panose="020B0604020202020204" pitchFamily="34" charset="0"/>
              </a:rPr>
              <a:t>, ya que da </a:t>
            </a:r>
            <a:r>
              <a:rPr lang="es-ES" b="1" dirty="0">
                <a:latin typeface="Action Sans"/>
                <a:cs typeface="Arial" panose="020B0604020202020204" pitchFamily="34" charset="0"/>
              </a:rPr>
              <a:t>oportunidades</a:t>
            </a:r>
            <a:r>
              <a:rPr lang="es-ES" dirty="0">
                <a:latin typeface="Action Sans"/>
                <a:cs typeface="Arial" panose="020B0604020202020204" pitchFamily="34" charset="0"/>
              </a:rPr>
              <a:t> para que los miembros que la conforman </a:t>
            </a:r>
            <a:r>
              <a:rPr lang="es-ES" b="1" dirty="0">
                <a:latin typeface="Action Sans"/>
                <a:cs typeface="Arial" panose="020B0604020202020204" pitchFamily="34" charset="0"/>
              </a:rPr>
              <a:t>interactúen, se comuniquen y aprendan juntos</a:t>
            </a:r>
            <a:r>
              <a:rPr lang="es-ES" dirty="0">
                <a:latin typeface="Action Sans"/>
                <a:cs typeface="Arial" panose="020B0604020202020204" pitchFamily="34" charset="0"/>
              </a:rPr>
              <a:t> durante las actividades que se realicen en conjunto. </a:t>
            </a:r>
          </a:p>
          <a:p>
            <a:pPr>
              <a:lnSpc>
                <a:spcPct val="150000"/>
              </a:lnSpc>
            </a:pPr>
            <a:endParaRPr lang="es-ES" dirty="0">
              <a:latin typeface="Action Sans"/>
              <a:cs typeface="Arial" panose="020B0604020202020204" pitchFamily="34" charset="0"/>
            </a:endParaRPr>
          </a:p>
          <a:p>
            <a:pPr>
              <a:lnSpc>
                <a:spcPct val="150000"/>
              </a:lnSpc>
            </a:pPr>
            <a:r>
              <a:rPr lang="es-ES" dirty="0">
                <a:latin typeface="Action Sans"/>
                <a:cs typeface="Arial" panose="020B0604020202020204" pitchFamily="34" charset="0"/>
              </a:rPr>
              <a:t>Sin embargo, en algunas familias con hijos con autismo, la necesidad de una </a:t>
            </a:r>
            <a:r>
              <a:rPr lang="es-ES" u="sng" dirty="0">
                <a:latin typeface="Action Sans"/>
                <a:cs typeface="Arial" panose="020B0604020202020204" pitchFamily="34" charset="0"/>
              </a:rPr>
              <a:t>rutina, las dificultades en el procesamiento sensorial y las conductas repetitivas relacionadas con la inflexibilidad </a:t>
            </a:r>
            <a:r>
              <a:rPr lang="es-ES" dirty="0">
                <a:latin typeface="Action Sans"/>
                <a:cs typeface="Arial" panose="020B0604020202020204" pitchFamily="34" charset="0"/>
              </a:rPr>
              <a:t>pueden interferir en el ocio. </a:t>
            </a:r>
          </a:p>
        </p:txBody>
      </p:sp>
      <p:sp>
        <p:nvSpPr>
          <p:cNvPr id="2" name="object 7">
            <a:extLst>
              <a:ext uri="{FF2B5EF4-FFF2-40B4-BE49-F238E27FC236}">
                <a16:creationId xmlns:a16="http://schemas.microsoft.com/office/drawing/2014/main" id="{F6C73F4E-7B12-A841-C2DB-D771AE09696C}"/>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3" name="object 7">
            <a:extLst>
              <a:ext uri="{FF2B5EF4-FFF2-40B4-BE49-F238E27FC236}">
                <a16:creationId xmlns:a16="http://schemas.microsoft.com/office/drawing/2014/main" id="{B5C46533-DE43-D2C2-1D43-A99D86B7745D}"/>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Ocio</a:t>
            </a:r>
            <a:endParaRPr lang="es-ES" sz="3000" dirty="0">
              <a:latin typeface="Action Sans"/>
            </a:endParaRPr>
          </a:p>
        </p:txBody>
      </p:sp>
    </p:spTree>
    <p:extLst>
      <p:ext uri="{BB962C8B-B14F-4D97-AF65-F5344CB8AC3E}">
        <p14:creationId xmlns:p14="http://schemas.microsoft.com/office/powerpoint/2010/main" val="1837312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B6B8748-D786-30D3-829D-998AF15963BB}"/>
              </a:ext>
            </a:extLst>
          </p:cNvPr>
          <p:cNvSpPr txBox="1"/>
          <p:nvPr/>
        </p:nvSpPr>
        <p:spPr>
          <a:xfrm>
            <a:off x="566530" y="1973596"/>
            <a:ext cx="11280913" cy="3539430"/>
          </a:xfrm>
          <a:prstGeom prst="rect">
            <a:avLst/>
          </a:prstGeom>
          <a:noFill/>
        </p:spPr>
        <p:txBody>
          <a:bodyPr wrap="square">
            <a:spAutoFit/>
          </a:bodyPr>
          <a:lstStyle/>
          <a:p>
            <a:pPr algn="l" fontAlgn="base"/>
            <a:r>
              <a:rPr lang="es-ES" sz="1600" dirty="0">
                <a:latin typeface="Action Sans"/>
                <a:cs typeface="Arial" panose="020B0604020202020204" pitchFamily="34" charset="0"/>
              </a:rPr>
              <a:t>El modelo central y de equilibrio del ocio familiar (</a:t>
            </a:r>
            <a:r>
              <a:rPr lang="es-ES" sz="1600" i="1" dirty="0">
                <a:latin typeface="Action Sans"/>
                <a:cs typeface="Arial" panose="020B0604020202020204" pitchFamily="34" charset="0"/>
              </a:rPr>
              <a:t>Zabriskie y McCormick, 2001</a:t>
            </a:r>
            <a:r>
              <a:rPr lang="es-ES" sz="1600" dirty="0">
                <a:latin typeface="Action Sans"/>
                <a:cs typeface="Arial" panose="020B0604020202020204" pitchFamily="34" charset="0"/>
              </a:rPr>
              <a:t>) clasifica las actividades de ocio familiar en dos grupos principales:</a:t>
            </a:r>
          </a:p>
          <a:p>
            <a:pPr algn="l" fontAlgn="base"/>
            <a:endParaRPr lang="es-ES" sz="1600" dirty="0">
              <a:latin typeface="Action Sans"/>
              <a:cs typeface="Arial" panose="020B0604020202020204" pitchFamily="34" charset="0"/>
            </a:endParaRPr>
          </a:p>
          <a:p>
            <a:pPr marL="1391444" fontAlgn="base">
              <a:buFont typeface="Wingdings" panose="05000000000000000000" pitchFamily="2" charset="2"/>
              <a:buChar char="Ø"/>
            </a:pPr>
            <a:r>
              <a:rPr lang="es-ES" sz="1600" b="1" dirty="0">
                <a:latin typeface="Action Sans"/>
                <a:cs typeface="Arial" panose="020B0604020202020204" pitchFamily="34" charset="0"/>
              </a:rPr>
              <a:t> Las actividades básicas.</a:t>
            </a:r>
            <a:endParaRPr lang="es-ES" sz="1600" dirty="0">
              <a:latin typeface="Action Sans"/>
              <a:cs typeface="Arial" panose="020B0604020202020204" pitchFamily="34" charset="0"/>
            </a:endParaRPr>
          </a:p>
          <a:p>
            <a:pPr marL="1391444" fontAlgn="base">
              <a:buFont typeface="Wingdings" panose="05000000000000000000" pitchFamily="2" charset="2"/>
              <a:buChar char="Ø"/>
            </a:pPr>
            <a:r>
              <a:rPr lang="es-ES" sz="1600" b="1" dirty="0">
                <a:latin typeface="Action Sans"/>
                <a:cs typeface="Arial" panose="020B0604020202020204" pitchFamily="34" charset="0"/>
              </a:rPr>
              <a:t>Las actividades de equilibrio.</a:t>
            </a:r>
          </a:p>
          <a:p>
            <a:pPr marL="1391444" fontAlgn="base">
              <a:buFont typeface="Wingdings" panose="05000000000000000000" pitchFamily="2" charset="2"/>
              <a:buChar char="Ø"/>
            </a:pPr>
            <a:endParaRPr lang="es-ES" sz="1600" dirty="0">
              <a:latin typeface="Action Sans"/>
              <a:cs typeface="Arial" panose="020B0604020202020204" pitchFamily="34" charset="0"/>
            </a:endParaRPr>
          </a:p>
          <a:p>
            <a:pPr algn="l" fontAlgn="base"/>
            <a:r>
              <a:rPr lang="es-ES" sz="1600" dirty="0">
                <a:latin typeface="Action Sans"/>
                <a:cs typeface="Arial" panose="020B0604020202020204" pitchFamily="34" charset="0"/>
              </a:rPr>
              <a:t>Las </a:t>
            </a:r>
            <a:r>
              <a:rPr lang="es-ES" sz="1600" b="1" dirty="0">
                <a:latin typeface="Action Sans"/>
                <a:cs typeface="Arial" panose="020B0604020202020204" pitchFamily="34" charset="0"/>
              </a:rPr>
              <a:t>actividades de ocio básicas</a:t>
            </a:r>
            <a:r>
              <a:rPr lang="es-ES" sz="1600" dirty="0">
                <a:latin typeface="Action Sans"/>
                <a:cs typeface="Arial" panose="020B0604020202020204" pitchFamily="34" charset="0"/>
              </a:rPr>
              <a:t> son frecuentes, generalmente de bajo coste y, a menudo, se llevan a cabo dentro del domicilio familiar; incluyen actividades como comidas familiares, jugar a la pelota en la urbanización o en el barrio y salir a dar un paseo. </a:t>
            </a:r>
          </a:p>
          <a:p>
            <a:pPr algn="l" fontAlgn="base"/>
            <a:r>
              <a:rPr lang="es-ES" sz="1600" dirty="0">
                <a:latin typeface="Action Sans"/>
                <a:cs typeface="Arial" panose="020B0604020202020204" pitchFamily="34" charset="0"/>
              </a:rPr>
              <a:t>Estas actividades normalmente ofrecen oportunidades para que los miembros de la familia pasen tiempo juntos durante las rutinas familiares.</a:t>
            </a:r>
          </a:p>
          <a:p>
            <a:pPr algn="l" fontAlgn="base"/>
            <a:endParaRPr lang="es-ES" sz="1600" dirty="0">
              <a:latin typeface="Action Sans"/>
              <a:cs typeface="Arial" panose="020B0604020202020204" pitchFamily="34" charset="0"/>
            </a:endParaRPr>
          </a:p>
          <a:p>
            <a:pPr algn="l" fontAlgn="base"/>
            <a:r>
              <a:rPr lang="es-ES" sz="1600" dirty="0">
                <a:latin typeface="Action Sans"/>
                <a:cs typeface="Arial" panose="020B0604020202020204" pitchFamily="34" charset="0"/>
              </a:rPr>
              <a:t>Por otro lado, las </a:t>
            </a:r>
            <a:r>
              <a:rPr lang="es-ES" sz="1600" b="1" dirty="0">
                <a:latin typeface="Action Sans"/>
                <a:cs typeface="Arial" panose="020B0604020202020204" pitchFamily="34" charset="0"/>
              </a:rPr>
              <a:t>actividades de equilibrio</a:t>
            </a:r>
            <a:r>
              <a:rPr lang="es-ES" sz="1600" dirty="0">
                <a:latin typeface="Action Sans"/>
                <a:cs typeface="Arial" panose="020B0604020202020204" pitchFamily="34" charset="0"/>
              </a:rPr>
              <a:t> son menos frecuentes. A menudo tienen lugar fuera del domicilio y por lo general implican una mayor planificación y/o coste. Estas actividades incluyen las vacaciones familiares, salidas comunitarias o cenar en un restaurante. Suelen brindar oportunidades a las familias para afrontar juntos nuevas experiencias y retos. </a:t>
            </a:r>
          </a:p>
        </p:txBody>
      </p:sp>
      <p:sp>
        <p:nvSpPr>
          <p:cNvPr id="2" name="object 7">
            <a:extLst>
              <a:ext uri="{FF2B5EF4-FFF2-40B4-BE49-F238E27FC236}">
                <a16:creationId xmlns:a16="http://schemas.microsoft.com/office/drawing/2014/main" id="{666167DF-7611-FDED-2B97-0A9EAAB64E8D}"/>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4" name="object 7">
            <a:extLst>
              <a:ext uri="{FF2B5EF4-FFF2-40B4-BE49-F238E27FC236}">
                <a16:creationId xmlns:a16="http://schemas.microsoft.com/office/drawing/2014/main" id="{C32F6698-E804-9950-0947-F910877DB8EE}"/>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Ocio</a:t>
            </a:r>
            <a:endParaRPr lang="es-ES" sz="3000" dirty="0">
              <a:latin typeface="Action Sans"/>
            </a:endParaRPr>
          </a:p>
        </p:txBody>
      </p:sp>
    </p:spTree>
    <p:extLst>
      <p:ext uri="{BB962C8B-B14F-4D97-AF65-F5344CB8AC3E}">
        <p14:creationId xmlns:p14="http://schemas.microsoft.com/office/powerpoint/2010/main" val="399448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B0CE-4E9B-EC3D-2373-2722D08676C5}"/>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8E11C95B-A775-E676-386B-5AD2B0426877}"/>
              </a:ext>
            </a:extLst>
          </p:cNvPr>
          <p:cNvSpPr txBox="1"/>
          <p:nvPr/>
        </p:nvSpPr>
        <p:spPr>
          <a:xfrm>
            <a:off x="586067" y="244549"/>
            <a:ext cx="3943403" cy="2126864"/>
          </a:xfrm>
          <a:prstGeom prst="rect">
            <a:avLst/>
          </a:prstGeom>
          <a:noFill/>
        </p:spPr>
        <p:txBody>
          <a:bodyPr wrap="square">
            <a:spAutoFit/>
          </a:bodyPr>
          <a:lstStyle/>
          <a:p>
            <a:pPr algn="ctr">
              <a:lnSpc>
                <a:spcPct val="150000"/>
              </a:lnSpc>
            </a:pPr>
            <a:r>
              <a:rPr lang="es-ES" dirty="0">
                <a:solidFill>
                  <a:srgbClr val="4C4C4C"/>
                </a:solidFill>
                <a:latin typeface="Action Sans"/>
                <a:cs typeface="Arial" panose="020B0604020202020204" pitchFamily="34" charset="0"/>
              </a:rPr>
              <a:t>Las diferentes etapas de la adolescencia van a variar mucho de unos individuos a otros, e incluso por género, aunque se puede dividir, de forma práctica, en tres etapas diferentes:</a:t>
            </a:r>
          </a:p>
        </p:txBody>
      </p:sp>
      <p:sp>
        <p:nvSpPr>
          <p:cNvPr id="9" name="CuadroTexto 8">
            <a:extLst>
              <a:ext uri="{FF2B5EF4-FFF2-40B4-BE49-F238E27FC236}">
                <a16:creationId xmlns:a16="http://schemas.microsoft.com/office/drawing/2014/main" id="{F041F712-F1FE-5FA3-2C5D-0C4675242307}"/>
              </a:ext>
            </a:extLst>
          </p:cNvPr>
          <p:cNvSpPr txBox="1"/>
          <p:nvPr/>
        </p:nvSpPr>
        <p:spPr>
          <a:xfrm>
            <a:off x="1604755" y="5662269"/>
            <a:ext cx="10268712" cy="307777"/>
          </a:xfrm>
          <a:prstGeom prst="rect">
            <a:avLst/>
          </a:prstGeom>
          <a:noFill/>
        </p:spPr>
        <p:txBody>
          <a:bodyPr wrap="square">
            <a:spAutoFit/>
          </a:bodyPr>
          <a:lstStyle/>
          <a:p>
            <a:pPr algn="just"/>
            <a:r>
              <a:rPr lang="es-ES" sz="1400" dirty="0">
                <a:solidFill>
                  <a:srgbClr val="4C4C4C"/>
                </a:solidFill>
                <a:latin typeface="Action Sans"/>
                <a:cs typeface="Arial" panose="020B0604020202020204" pitchFamily="34" charset="0"/>
              </a:rPr>
              <a:t>Anterior a estas etapas, se encuentra la edad entre los 8 y 11 años, que se considera como una </a:t>
            </a:r>
            <a:r>
              <a:rPr lang="es-ES" sz="1400" b="1" dirty="0">
                <a:solidFill>
                  <a:srgbClr val="4C4C4C"/>
                </a:solidFill>
                <a:latin typeface="Action Sans"/>
                <a:cs typeface="Arial" panose="020B0604020202020204" pitchFamily="34" charset="0"/>
              </a:rPr>
              <a:t>etapa infantil de transición</a:t>
            </a:r>
            <a:r>
              <a:rPr lang="es-ES" sz="1400" dirty="0">
                <a:solidFill>
                  <a:srgbClr val="4C4C4C"/>
                </a:solidFill>
                <a:latin typeface="Action Sans"/>
                <a:cs typeface="Arial" panose="020B0604020202020204" pitchFamily="34" charset="0"/>
              </a:rPr>
              <a:t>.</a:t>
            </a:r>
          </a:p>
        </p:txBody>
      </p:sp>
      <p:pic>
        <p:nvPicPr>
          <p:cNvPr id="1026" name="Picture 2" descr="ETAPAS DE LA ADOLESCENCIA - Paco Franco">
            <a:extLst>
              <a:ext uri="{FF2B5EF4-FFF2-40B4-BE49-F238E27FC236}">
                <a16:creationId xmlns:a16="http://schemas.microsoft.com/office/drawing/2014/main" id="{3A53E48E-34A4-B697-95A3-E97BF9A34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1" y="244549"/>
            <a:ext cx="6826376" cy="2275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028" name="CuadroTexto 4">
            <a:extLst>
              <a:ext uri="{FF2B5EF4-FFF2-40B4-BE49-F238E27FC236}">
                <a16:creationId xmlns:a16="http://schemas.microsoft.com/office/drawing/2014/main" id="{6D9FF769-D43A-DB5D-9AE1-43831733C79D}"/>
              </a:ext>
            </a:extLst>
          </p:cNvPr>
          <p:cNvGraphicFramePr/>
          <p:nvPr>
            <p:extLst>
              <p:ext uri="{D42A27DB-BD31-4B8C-83A1-F6EECF244321}">
                <p14:modId xmlns:p14="http://schemas.microsoft.com/office/powerpoint/2010/main" val="1037606876"/>
              </p:ext>
            </p:extLst>
          </p:nvPr>
        </p:nvGraphicFramePr>
        <p:xfrm>
          <a:off x="973836" y="2760005"/>
          <a:ext cx="9289090" cy="281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8963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D29F192-2C09-E672-B425-616B874B6238}"/>
              </a:ext>
            </a:extLst>
          </p:cNvPr>
          <p:cNvSpPr txBox="1"/>
          <p:nvPr/>
        </p:nvSpPr>
        <p:spPr>
          <a:xfrm>
            <a:off x="672622" y="2278248"/>
            <a:ext cx="10759426" cy="3373359"/>
          </a:xfrm>
          <a:prstGeom prst="rect">
            <a:avLst/>
          </a:prstGeom>
          <a:noFill/>
        </p:spPr>
        <p:txBody>
          <a:bodyPr wrap="square">
            <a:spAutoFit/>
          </a:bodyPr>
          <a:lstStyle/>
          <a:p>
            <a:pPr>
              <a:lnSpc>
                <a:spcPct val="150000"/>
              </a:lnSpc>
            </a:pPr>
            <a:r>
              <a:rPr lang="es-ES" b="1" dirty="0">
                <a:solidFill>
                  <a:srgbClr val="2B2B2B"/>
                </a:solidFill>
                <a:latin typeface="Action Sans"/>
                <a:cs typeface="Arial" panose="020B0604020202020204" pitchFamily="34" charset="0"/>
              </a:rPr>
              <a:t>Se ha demostrado que la participación en actividades de ocio favorece las relaciones sociales, el desarrollo de competencias y el bienestar emocional, </a:t>
            </a:r>
            <a:r>
              <a:rPr lang="es-ES" dirty="0">
                <a:solidFill>
                  <a:srgbClr val="2B2B2B"/>
                </a:solidFill>
                <a:latin typeface="Action Sans"/>
                <a:cs typeface="Arial" panose="020B0604020202020204" pitchFamily="34" charset="0"/>
              </a:rPr>
              <a:t>pero las personas con Trastorno del Espectro del Autismo (TEA) </a:t>
            </a:r>
            <a:r>
              <a:rPr lang="es-ES" b="1" dirty="0">
                <a:solidFill>
                  <a:srgbClr val="2B2B2B"/>
                </a:solidFill>
                <a:latin typeface="Action Sans"/>
                <a:cs typeface="Arial" panose="020B0604020202020204" pitchFamily="34" charset="0"/>
              </a:rPr>
              <a:t>no acceden fácilmente a estas oportunidades</a:t>
            </a:r>
            <a:r>
              <a:rPr lang="es-ES" dirty="0">
                <a:solidFill>
                  <a:srgbClr val="2B2B2B"/>
                </a:solidFill>
                <a:latin typeface="Action Sans"/>
                <a:cs typeface="Arial" panose="020B0604020202020204" pitchFamily="34" charset="0"/>
              </a:rPr>
              <a:t>, debido a factores tales como:</a:t>
            </a:r>
          </a:p>
          <a:p>
            <a:pPr>
              <a:lnSpc>
                <a:spcPct val="150000"/>
              </a:lnSpc>
            </a:pPr>
            <a:endParaRPr lang="es-ES" dirty="0">
              <a:solidFill>
                <a:srgbClr val="2B2B2B"/>
              </a:solidFill>
              <a:latin typeface="Action Sans"/>
              <a:cs typeface="Arial" panose="020B0604020202020204" pitchFamily="34" charset="0"/>
            </a:endParaRPr>
          </a:p>
          <a:p>
            <a:pPr>
              <a:lnSpc>
                <a:spcPct val="150000"/>
              </a:lnSpc>
            </a:pPr>
            <a:r>
              <a:rPr lang="es-ES" dirty="0">
                <a:solidFill>
                  <a:srgbClr val="2B2B2B"/>
                </a:solidFill>
                <a:latin typeface="Action Sans"/>
                <a:cs typeface="Arial" panose="020B0604020202020204" pitchFamily="34" charset="0"/>
              </a:rPr>
              <a:t>1) dificultades de accesibilidad, 2) habilidades sociales, 3) aspectos del entorno social o aspectos individuales relacionados con algunas características del propio trastorno; como pueden ser: obsesiones y fijaciones, rigidez o intereses restringidos, entre otras </a:t>
            </a:r>
            <a:r>
              <a:rPr lang="es-ES" i="1" dirty="0">
                <a:solidFill>
                  <a:srgbClr val="2B2B2B"/>
                </a:solidFill>
                <a:latin typeface="Action Sans"/>
                <a:cs typeface="Arial" panose="020B0604020202020204" pitchFamily="34" charset="0"/>
              </a:rPr>
              <a:t>(Badia y Longo, 2009; King et al., 2009; </a:t>
            </a:r>
            <a:r>
              <a:rPr lang="es-ES" i="1" dirty="0" err="1">
                <a:solidFill>
                  <a:srgbClr val="2B2B2B"/>
                </a:solidFill>
                <a:latin typeface="Action Sans"/>
                <a:cs typeface="Arial" panose="020B0604020202020204" pitchFamily="34" charset="0"/>
              </a:rPr>
              <a:t>Baron</a:t>
            </a:r>
            <a:r>
              <a:rPr lang="es-ES" i="1" dirty="0">
                <a:solidFill>
                  <a:srgbClr val="2B2B2B"/>
                </a:solidFill>
                <a:latin typeface="Action Sans"/>
                <a:cs typeface="Arial" panose="020B0604020202020204" pitchFamily="34" charset="0"/>
              </a:rPr>
              <a:t>-Cohen, 2017, visto en </a:t>
            </a:r>
            <a:r>
              <a:rPr lang="es-ES" i="1" dirty="0" err="1">
                <a:solidFill>
                  <a:srgbClr val="2B2B2B"/>
                </a:solidFill>
                <a:latin typeface="Action Sans"/>
                <a:cs typeface="Arial" panose="020B0604020202020204" pitchFamily="34" charset="0"/>
              </a:rPr>
              <a:t>Vidriales</a:t>
            </a:r>
            <a:r>
              <a:rPr lang="es-ES" i="1" dirty="0">
                <a:solidFill>
                  <a:srgbClr val="2B2B2B"/>
                </a:solidFill>
                <a:latin typeface="Action Sans"/>
                <a:cs typeface="Arial" panose="020B0604020202020204" pitchFamily="34" charset="0"/>
              </a:rPr>
              <a:t>, Hernández, Plaza, Gutiérrez y Cuesta, 2017).</a:t>
            </a:r>
            <a:endParaRPr lang="es-ES" dirty="0">
              <a:latin typeface="Action Sans"/>
              <a:cs typeface="Arial" panose="020B0604020202020204" pitchFamily="34" charset="0"/>
            </a:endParaRPr>
          </a:p>
        </p:txBody>
      </p:sp>
      <p:sp>
        <p:nvSpPr>
          <p:cNvPr id="5" name="CuadroTexto 4">
            <a:extLst>
              <a:ext uri="{FF2B5EF4-FFF2-40B4-BE49-F238E27FC236}">
                <a16:creationId xmlns:a16="http://schemas.microsoft.com/office/drawing/2014/main" id="{77BE8A14-B414-7541-5477-C473EF3AB10B}"/>
              </a:ext>
            </a:extLst>
          </p:cNvPr>
          <p:cNvSpPr txBox="1"/>
          <p:nvPr/>
        </p:nvSpPr>
        <p:spPr>
          <a:xfrm rot="537189">
            <a:off x="7006088" y="830813"/>
            <a:ext cx="4762536" cy="794802"/>
          </a:xfrm>
          <a:prstGeom prst="wave">
            <a:avLst/>
          </a:prstGeom>
          <a:solidFill>
            <a:srgbClr val="42BAC3"/>
          </a:solidFill>
        </p:spPr>
        <p:txBody>
          <a:bodyPr wrap="square" rtlCol="0">
            <a:spAutoFit/>
          </a:bodyPr>
          <a:lstStyle/>
          <a:p>
            <a:pPr algn="ctr"/>
            <a:r>
              <a:rPr lang="es-ES" sz="2000" dirty="0">
                <a:latin typeface="Action Sans"/>
                <a:cs typeface="Arial" panose="020B0604020202020204" pitchFamily="34" charset="0"/>
              </a:rPr>
              <a:t>DERECHO DE TODAS LAS PERSONAS</a:t>
            </a:r>
          </a:p>
        </p:txBody>
      </p:sp>
      <p:sp>
        <p:nvSpPr>
          <p:cNvPr id="2" name="object 7">
            <a:extLst>
              <a:ext uri="{FF2B5EF4-FFF2-40B4-BE49-F238E27FC236}">
                <a16:creationId xmlns:a16="http://schemas.microsoft.com/office/drawing/2014/main" id="{45CBDA50-8AAE-5677-1E5E-EEC6DA137373}"/>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a:t>
            </a:r>
            <a:endParaRPr lang="es-ES" sz="4000" dirty="0">
              <a:latin typeface="Action Sans"/>
            </a:endParaRPr>
          </a:p>
        </p:txBody>
      </p:sp>
      <p:sp>
        <p:nvSpPr>
          <p:cNvPr id="3" name="object 7">
            <a:extLst>
              <a:ext uri="{FF2B5EF4-FFF2-40B4-BE49-F238E27FC236}">
                <a16:creationId xmlns:a16="http://schemas.microsoft.com/office/drawing/2014/main" id="{7B9BB289-7873-9B4A-61EA-175536C0E9BF}"/>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Estudios</a:t>
            </a:r>
            <a:endParaRPr lang="es-ES" sz="3000" dirty="0">
              <a:latin typeface="Action Sans"/>
            </a:endParaRPr>
          </a:p>
        </p:txBody>
      </p:sp>
    </p:spTree>
    <p:extLst>
      <p:ext uri="{BB962C8B-B14F-4D97-AF65-F5344CB8AC3E}">
        <p14:creationId xmlns:p14="http://schemas.microsoft.com/office/powerpoint/2010/main" val="669330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4F2364-6155-C88D-5FF7-FC609D6A1385}"/>
              </a:ext>
            </a:extLst>
          </p:cNvPr>
          <p:cNvSpPr txBox="1"/>
          <p:nvPr/>
        </p:nvSpPr>
        <p:spPr>
          <a:xfrm>
            <a:off x="487686" y="2114147"/>
            <a:ext cx="11216627" cy="3416320"/>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Action Sans"/>
                <a:cs typeface="Arial" panose="020B0604020202020204" pitchFamily="34" charset="0"/>
              </a:rPr>
              <a:t>Limitado. Personas bastantes autónomas que necesitan cierta supervisión / personas completamente independientes que sienten que no encajan.</a:t>
            </a:r>
          </a:p>
          <a:p>
            <a:pPr marL="285750" indent="-285750">
              <a:buFont typeface="Arial" panose="020B0604020202020204" pitchFamily="34" charset="0"/>
              <a:buChar char="•"/>
            </a:pPr>
            <a:endParaRPr lang="es-ES" dirty="0">
              <a:latin typeface="Action Sans"/>
              <a:cs typeface="Arial" panose="020B0604020202020204" pitchFamily="34" charset="0"/>
            </a:endParaRPr>
          </a:p>
          <a:p>
            <a:pPr marL="1657350" lvl="3" indent="-285750">
              <a:buFont typeface="Arial" panose="020B0604020202020204" pitchFamily="34" charset="0"/>
              <a:buChar char="•"/>
            </a:pPr>
            <a:r>
              <a:rPr lang="es-ES" b="1" i="1" dirty="0">
                <a:solidFill>
                  <a:schemeClr val="accent5">
                    <a:lumMod val="75000"/>
                  </a:schemeClr>
                </a:solidFill>
                <a:latin typeface="Action Sans"/>
                <a:cs typeface="Arial" panose="020B0604020202020204" pitchFamily="34" charset="0"/>
              </a:rPr>
              <a:t>La madre de Daniel busca un amigo para él porque su hermano se ha ido de Erasmus. (18 años).</a:t>
            </a:r>
          </a:p>
          <a:p>
            <a:pPr marL="1657350" lvl="3" indent="-285750">
              <a:buFont typeface="Arial" panose="020B0604020202020204" pitchFamily="34" charset="0"/>
              <a:buChar char="•"/>
            </a:pPr>
            <a:endParaRPr lang="es-ES" b="1" i="1" dirty="0">
              <a:solidFill>
                <a:schemeClr val="accent5">
                  <a:lumMod val="75000"/>
                </a:schemeClr>
              </a:solidFill>
              <a:latin typeface="Action Sans"/>
              <a:cs typeface="Arial" panose="020B0604020202020204" pitchFamily="34" charset="0"/>
            </a:endParaRPr>
          </a:p>
          <a:p>
            <a:pPr marL="1657350" lvl="3" indent="-285750">
              <a:buFont typeface="Arial" panose="020B0604020202020204" pitchFamily="34" charset="0"/>
              <a:buChar char="•"/>
            </a:pPr>
            <a:r>
              <a:rPr lang="es-ES" b="1" i="1" dirty="0">
                <a:solidFill>
                  <a:schemeClr val="accent5">
                    <a:lumMod val="75000"/>
                  </a:schemeClr>
                </a:solidFill>
                <a:latin typeface="Action Sans"/>
                <a:cs typeface="Arial" panose="020B0604020202020204" pitchFamily="34" charset="0"/>
              </a:rPr>
              <a:t>Bruce no puede salir con los chicos que le hacen caso, porque se aprovechan de él. (11 años).</a:t>
            </a:r>
          </a:p>
          <a:p>
            <a:pPr marL="1657350" lvl="3" indent="-285750">
              <a:buFont typeface="Arial" panose="020B0604020202020204" pitchFamily="34" charset="0"/>
              <a:buChar char="•"/>
            </a:pPr>
            <a:endParaRPr lang="es-ES" b="1" i="1" dirty="0">
              <a:solidFill>
                <a:schemeClr val="accent5">
                  <a:lumMod val="75000"/>
                </a:schemeClr>
              </a:solidFill>
              <a:latin typeface="Action Sans"/>
              <a:cs typeface="Arial" panose="020B0604020202020204" pitchFamily="34" charset="0"/>
            </a:endParaRPr>
          </a:p>
          <a:p>
            <a:pPr marL="1657350" lvl="3" indent="-285750">
              <a:buFont typeface="Arial" panose="020B0604020202020204" pitchFamily="34" charset="0"/>
              <a:buChar char="•"/>
            </a:pPr>
            <a:r>
              <a:rPr lang="es-ES" b="1" i="1" dirty="0">
                <a:solidFill>
                  <a:schemeClr val="accent5">
                    <a:lumMod val="75000"/>
                  </a:schemeClr>
                </a:solidFill>
                <a:latin typeface="Action Sans"/>
                <a:cs typeface="Arial" panose="020B0604020202020204" pitchFamily="34" charset="0"/>
              </a:rPr>
              <a:t>Algunas personas de la clase de Paula sienten pena por ella, y la invitan a su cumpleaños (11 años), pero aunque tiene un cuerpo muy desarrollado no puede ir de campamentos porque es despreocupada e infantil y por tanto muy vulnerable.</a:t>
            </a:r>
          </a:p>
          <a:p>
            <a:pPr marL="1657350" lvl="3" indent="-285750">
              <a:buFont typeface="Arial" panose="020B0604020202020204" pitchFamily="34" charset="0"/>
              <a:buChar char="•"/>
            </a:pPr>
            <a:endParaRPr lang="es-ES" b="1" i="1" dirty="0">
              <a:solidFill>
                <a:schemeClr val="accent5">
                  <a:lumMod val="75000"/>
                </a:schemeClr>
              </a:solidFill>
              <a:latin typeface="Action Sans"/>
              <a:cs typeface="Arial" panose="020B0604020202020204" pitchFamily="34" charset="0"/>
            </a:endParaRPr>
          </a:p>
          <a:p>
            <a:pPr marL="1657350" lvl="3" indent="-285750">
              <a:buFont typeface="Arial" panose="020B0604020202020204" pitchFamily="34" charset="0"/>
              <a:buChar char="•"/>
            </a:pPr>
            <a:r>
              <a:rPr lang="es-ES" b="1" i="1" dirty="0">
                <a:solidFill>
                  <a:schemeClr val="accent5">
                    <a:lumMod val="75000"/>
                  </a:schemeClr>
                </a:solidFill>
                <a:latin typeface="Action Sans"/>
                <a:cs typeface="Arial" panose="020B0604020202020204" pitchFamily="34" charset="0"/>
              </a:rPr>
              <a:t>El ocio de Miguel (15 años) es únicamente deportivo y solitario. Se ha intentado suicidar.</a:t>
            </a:r>
          </a:p>
        </p:txBody>
      </p:sp>
      <p:sp>
        <p:nvSpPr>
          <p:cNvPr id="2" name="Rectángulo 1">
            <a:extLst>
              <a:ext uri="{FF2B5EF4-FFF2-40B4-BE49-F238E27FC236}">
                <a16:creationId xmlns:a16="http://schemas.microsoft.com/office/drawing/2014/main" id="{3D936700-A0D2-4536-4356-99069FA7B27A}"/>
              </a:ext>
            </a:extLst>
          </p:cNvPr>
          <p:cNvSpPr/>
          <p:nvPr/>
        </p:nvSpPr>
        <p:spPr>
          <a:xfrm rot="630971">
            <a:off x="8139453" y="814363"/>
            <a:ext cx="2234844" cy="661720"/>
          </a:xfrm>
          <a:prstGeom prst="rect">
            <a:avLst/>
          </a:prstGeom>
          <a:noFill/>
          <a:ln>
            <a:solidFill>
              <a:schemeClr val="accent4">
                <a:lumMod val="50000"/>
              </a:schemeClr>
            </a:solidFill>
          </a:ln>
        </p:spPr>
        <p:txBody>
          <a:bodyPr wrap="none" lIns="45720" tIns="22860" rIns="45720" bIns="2286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REALIDAD</a:t>
            </a:r>
          </a:p>
        </p:txBody>
      </p:sp>
      <p:sp>
        <p:nvSpPr>
          <p:cNvPr id="4" name="object 7">
            <a:extLst>
              <a:ext uri="{FF2B5EF4-FFF2-40B4-BE49-F238E27FC236}">
                <a16:creationId xmlns:a16="http://schemas.microsoft.com/office/drawing/2014/main" id="{2C6451EC-C173-6CFA-CFEF-C8B1C2092365}"/>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5" name="object 7">
            <a:extLst>
              <a:ext uri="{FF2B5EF4-FFF2-40B4-BE49-F238E27FC236}">
                <a16:creationId xmlns:a16="http://schemas.microsoft.com/office/drawing/2014/main" id="{5E48AB97-934D-C331-373B-FDD8210BC5C1}"/>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Estudios</a:t>
            </a:r>
            <a:endParaRPr lang="es-ES" sz="3000" dirty="0">
              <a:latin typeface="Action Sans"/>
            </a:endParaRPr>
          </a:p>
        </p:txBody>
      </p:sp>
    </p:spTree>
    <p:extLst>
      <p:ext uri="{BB962C8B-B14F-4D97-AF65-F5344CB8AC3E}">
        <p14:creationId xmlns:p14="http://schemas.microsoft.com/office/powerpoint/2010/main" val="1450489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4F2364-6155-C88D-5FF7-FC609D6A1385}"/>
              </a:ext>
            </a:extLst>
          </p:cNvPr>
          <p:cNvSpPr txBox="1"/>
          <p:nvPr/>
        </p:nvSpPr>
        <p:spPr>
          <a:xfrm>
            <a:off x="366490" y="2274614"/>
            <a:ext cx="4775430" cy="2862322"/>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Action Sans"/>
                <a:cs typeface="Arial" panose="020B0604020202020204" pitchFamily="34" charset="0"/>
              </a:rPr>
              <a:t>Preferencia por pasar su tiempo libre con Tecnología.</a:t>
            </a:r>
          </a:p>
          <a:p>
            <a:pPr marL="285750" indent="-285750">
              <a:buFont typeface="Arial" panose="020B0604020202020204" pitchFamily="34" charset="0"/>
              <a:buChar char="•"/>
            </a:pPr>
            <a:endParaRPr lang="es-ES" dirty="0">
              <a:latin typeface="Action Sans"/>
              <a:cs typeface="Arial" panose="020B0604020202020204" pitchFamily="34" charset="0"/>
            </a:endParaRPr>
          </a:p>
          <a:p>
            <a:pPr marL="285750" indent="-285750">
              <a:buFont typeface="Arial" panose="020B0604020202020204" pitchFamily="34" charset="0"/>
              <a:buChar char="•"/>
            </a:pPr>
            <a:r>
              <a:rPr lang="es-ES" dirty="0">
                <a:latin typeface="Action Sans"/>
                <a:cs typeface="Arial" panose="020B0604020202020204" pitchFamily="34" charset="0"/>
              </a:rPr>
              <a:t>Buscar refugio en las redes sociales.</a:t>
            </a:r>
          </a:p>
          <a:p>
            <a:pPr marL="285750" indent="-285750">
              <a:buFont typeface="Arial" panose="020B0604020202020204" pitchFamily="34" charset="0"/>
              <a:buChar char="•"/>
            </a:pPr>
            <a:endParaRPr lang="es-ES" dirty="0">
              <a:latin typeface="Action Sans"/>
              <a:cs typeface="Arial" panose="020B0604020202020204" pitchFamily="34" charset="0"/>
            </a:endParaRPr>
          </a:p>
          <a:p>
            <a:pPr marL="285750" indent="-285750">
              <a:buFont typeface="Arial" panose="020B0604020202020204" pitchFamily="34" charset="0"/>
              <a:buChar char="•"/>
            </a:pPr>
            <a:r>
              <a:rPr lang="es-ES" dirty="0">
                <a:latin typeface="Action Sans"/>
                <a:cs typeface="Arial" panose="020B0604020202020204" pitchFamily="34" charset="0"/>
              </a:rPr>
              <a:t>Deportes, preferentemente en solitario. Vía de descarga.</a:t>
            </a:r>
          </a:p>
          <a:p>
            <a:pPr marL="285750" indent="-285750">
              <a:buFont typeface="Arial" panose="020B0604020202020204" pitchFamily="34" charset="0"/>
              <a:buChar char="•"/>
            </a:pPr>
            <a:endParaRPr lang="es-ES" dirty="0">
              <a:latin typeface="Action Sans"/>
              <a:cs typeface="Arial" panose="020B0604020202020204" pitchFamily="34" charset="0"/>
            </a:endParaRPr>
          </a:p>
          <a:p>
            <a:pPr marL="285750" indent="-285750">
              <a:buFont typeface="Arial" panose="020B0604020202020204" pitchFamily="34" charset="0"/>
              <a:buChar char="•"/>
            </a:pPr>
            <a:r>
              <a:rPr lang="es-ES" dirty="0">
                <a:latin typeface="Action Sans"/>
                <a:cs typeface="Arial" panose="020B0604020202020204" pitchFamily="34" charset="0"/>
              </a:rPr>
              <a:t>Afecta a toda la familia, especialmente a los hermanos.</a:t>
            </a:r>
          </a:p>
        </p:txBody>
      </p:sp>
      <p:pic>
        <p:nvPicPr>
          <p:cNvPr id="2050" name="Picture 2">
            <a:extLst>
              <a:ext uri="{FF2B5EF4-FFF2-40B4-BE49-F238E27FC236}">
                <a16:creationId xmlns:a16="http://schemas.microsoft.com/office/drawing/2014/main" id="{F2A1CB78-CA1F-AF12-89F2-5E9A897D2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781" y="203665"/>
            <a:ext cx="5826734" cy="27151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Asociación Amo, Autismo Zona Oriental de Huesca y Otros Trastornos">
            <a:extLst>
              <a:ext uri="{FF2B5EF4-FFF2-40B4-BE49-F238E27FC236}">
                <a16:creationId xmlns:a16="http://schemas.microsoft.com/office/drawing/2014/main" id="{277BED42-F826-888A-5764-7D5CF3126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5" y="2381831"/>
            <a:ext cx="1190625" cy="795338"/>
          </a:xfrm>
          <a:prstGeom prst="rect">
            <a:avLst/>
          </a:prstGeom>
          <a:noFill/>
          <a:extLst>
            <a:ext uri="{909E8E84-426E-40DD-AFC4-6F175D3DCCD1}">
              <a14:hiddenFill xmlns:a14="http://schemas.microsoft.com/office/drawing/2010/main">
                <a:solidFill>
                  <a:srgbClr val="FFFFFF"/>
                </a:solidFill>
              </a14:hiddenFill>
            </a:ext>
          </a:extLst>
        </p:spPr>
      </p:pic>
      <p:pic>
        <p:nvPicPr>
          <p:cNvPr id="5" name="Elementos multimedia en línea 4" title="DIRECTO # 45: AUTISMO Y REDES SOCIALES ¿REALMENTE NOS AYUDAN?">
            <a:hlinkClick r:id="" action="ppaction://media"/>
            <a:extLst>
              <a:ext uri="{FF2B5EF4-FFF2-40B4-BE49-F238E27FC236}">
                <a16:creationId xmlns:a16="http://schemas.microsoft.com/office/drawing/2014/main" id="{FB35C33B-7315-6745-BB91-4FEAC8C2FA03}"/>
              </a:ext>
            </a:extLst>
          </p:cNvPr>
          <p:cNvPicPr>
            <a:picLocks noRot="1" noChangeAspect="1"/>
          </p:cNvPicPr>
          <p:nvPr>
            <a:videoFile r:link="rId1"/>
          </p:nvPr>
        </p:nvPicPr>
        <p:blipFill>
          <a:blip r:embed="rId5"/>
          <a:stretch>
            <a:fillRect/>
          </a:stretch>
        </p:blipFill>
        <p:spPr>
          <a:xfrm>
            <a:off x="6987106" y="3384685"/>
            <a:ext cx="4250084" cy="2401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bject 7">
            <a:extLst>
              <a:ext uri="{FF2B5EF4-FFF2-40B4-BE49-F238E27FC236}">
                <a16:creationId xmlns:a16="http://schemas.microsoft.com/office/drawing/2014/main" id="{98C40044-F721-D6AD-9C08-B2C3B1F75F4D}"/>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4" name="object 7">
            <a:extLst>
              <a:ext uri="{FF2B5EF4-FFF2-40B4-BE49-F238E27FC236}">
                <a16:creationId xmlns:a16="http://schemas.microsoft.com/office/drawing/2014/main" id="{78DA4543-0397-7EA9-18A3-6F48C4F688E6}"/>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Estudios</a:t>
            </a:r>
            <a:endParaRPr lang="es-ES" sz="3000" dirty="0">
              <a:latin typeface="Action Sans"/>
            </a:endParaRPr>
          </a:p>
        </p:txBody>
      </p:sp>
    </p:spTree>
    <p:extLst>
      <p:ext uri="{BB962C8B-B14F-4D97-AF65-F5344CB8AC3E}">
        <p14:creationId xmlns:p14="http://schemas.microsoft.com/office/powerpoint/2010/main" val="76581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os multimedia en línea 3" title="Entrevista | Nico, adolescente con Asperger, habla sobre el síndrome">
            <a:hlinkClick r:id="" action="ppaction://media"/>
            <a:extLst>
              <a:ext uri="{FF2B5EF4-FFF2-40B4-BE49-F238E27FC236}">
                <a16:creationId xmlns:a16="http://schemas.microsoft.com/office/drawing/2014/main" id="{437BA0FA-DCA8-D924-5A82-8966CAB5CD47}"/>
              </a:ext>
            </a:extLst>
          </p:cNvPr>
          <p:cNvPicPr>
            <a:picLocks noRot="1" noChangeAspect="1"/>
          </p:cNvPicPr>
          <p:nvPr>
            <a:videoFile r:link="rId1"/>
          </p:nvPr>
        </p:nvPicPr>
        <p:blipFill>
          <a:blip r:embed="rId3"/>
          <a:stretch>
            <a:fillRect/>
          </a:stretch>
        </p:blipFill>
        <p:spPr>
          <a:xfrm>
            <a:off x="463536" y="2160323"/>
            <a:ext cx="6436995" cy="3636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descr="Pizarrón blanco con texto en letras negras sobre fondo blanco&#10;&#10;Descripción generada automáticamente">
            <a:extLst>
              <a:ext uri="{FF2B5EF4-FFF2-40B4-BE49-F238E27FC236}">
                <a16:creationId xmlns:a16="http://schemas.microsoft.com/office/drawing/2014/main" id="{1DAA1CDC-6056-26DC-F11B-51E4504CB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927531" y="719106"/>
            <a:ext cx="3168504" cy="23856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descr="Un dibujo de un pizarrón blanco&#10;&#10;Descripción generada automáticamente con confianza media">
            <a:extLst>
              <a:ext uri="{FF2B5EF4-FFF2-40B4-BE49-F238E27FC236}">
                <a16:creationId xmlns:a16="http://schemas.microsoft.com/office/drawing/2014/main" id="{5A85A9D8-59AC-6E14-90B8-B890C6BBE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414899" y="719106"/>
            <a:ext cx="3168505" cy="23856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Un dibujo de una persona&#10;&#10;Descripción generada automáticamente con confianza baja">
            <a:extLst>
              <a:ext uri="{FF2B5EF4-FFF2-40B4-BE49-F238E27FC236}">
                <a16:creationId xmlns:a16="http://schemas.microsoft.com/office/drawing/2014/main" id="{0D7AC02F-291B-46BF-C636-61D197667F78}"/>
              </a:ext>
            </a:extLst>
          </p:cNvPr>
          <p:cNvPicPr>
            <a:picLocks noChangeAspect="1"/>
          </p:cNvPicPr>
          <p:nvPr/>
        </p:nvPicPr>
        <p:blipFill rotWithShape="1">
          <a:blip r:embed="rId6">
            <a:extLst>
              <a:ext uri="{28A0092B-C50C-407E-A947-70E740481C1C}">
                <a14:useLocalDpi xmlns:a14="http://schemas.microsoft.com/office/drawing/2010/main" val="0"/>
              </a:ext>
            </a:extLst>
          </a:blip>
          <a:srcRect t="20110" b="2187"/>
          <a:stretch/>
        </p:blipFill>
        <p:spPr>
          <a:xfrm>
            <a:off x="8659449" y="3545418"/>
            <a:ext cx="2293707" cy="31685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CuadroTexto 1">
            <a:extLst>
              <a:ext uri="{FF2B5EF4-FFF2-40B4-BE49-F238E27FC236}">
                <a16:creationId xmlns:a16="http://schemas.microsoft.com/office/drawing/2014/main" id="{EDD74705-4858-66F4-CC55-0F40984A057E}"/>
              </a:ext>
            </a:extLst>
          </p:cNvPr>
          <p:cNvSpPr txBox="1"/>
          <p:nvPr/>
        </p:nvSpPr>
        <p:spPr>
          <a:xfrm>
            <a:off x="3429000" y="1807398"/>
            <a:ext cx="3687418" cy="307777"/>
          </a:xfrm>
          <a:prstGeom prst="rect">
            <a:avLst/>
          </a:prstGeom>
          <a:noFill/>
        </p:spPr>
        <p:txBody>
          <a:bodyPr wrap="square" rtlCol="0">
            <a:spAutoFit/>
          </a:bodyPr>
          <a:lstStyle/>
          <a:p>
            <a:pPr algn="ctr"/>
            <a:r>
              <a:rPr lang="es-ES" sz="1400" i="1" dirty="0">
                <a:solidFill>
                  <a:schemeClr val="accent5">
                    <a:lumMod val="75000"/>
                  </a:schemeClr>
                </a:solidFill>
                <a:latin typeface="Action Sans"/>
                <a:cs typeface="Arial" panose="020B0604020202020204" pitchFamily="34" charset="0"/>
              </a:rPr>
              <a:t>Descubriendo su propio diagnóstico</a:t>
            </a:r>
          </a:p>
        </p:txBody>
      </p:sp>
      <p:sp>
        <p:nvSpPr>
          <p:cNvPr id="3" name="object 7">
            <a:extLst>
              <a:ext uri="{FF2B5EF4-FFF2-40B4-BE49-F238E27FC236}">
                <a16:creationId xmlns:a16="http://schemas.microsoft.com/office/drawing/2014/main" id="{F1557ADB-1CC4-A131-FF1D-E5BF18933AD5}"/>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a:t>
            </a:r>
            <a:endParaRPr lang="es-ES" sz="4000" dirty="0">
              <a:latin typeface="Action Sans"/>
            </a:endParaRPr>
          </a:p>
        </p:txBody>
      </p:sp>
      <p:sp>
        <p:nvSpPr>
          <p:cNvPr id="5" name="object 7">
            <a:extLst>
              <a:ext uri="{FF2B5EF4-FFF2-40B4-BE49-F238E27FC236}">
                <a16:creationId xmlns:a16="http://schemas.microsoft.com/office/drawing/2014/main" id="{A0D387E2-9C6C-3B84-E15F-8071AF98D74C}"/>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Social</a:t>
            </a:r>
            <a:endParaRPr lang="es-ES" sz="3000" dirty="0">
              <a:latin typeface="Action Sans"/>
            </a:endParaRPr>
          </a:p>
        </p:txBody>
      </p:sp>
    </p:spTree>
    <p:extLst>
      <p:ext uri="{BB962C8B-B14F-4D97-AF65-F5344CB8AC3E}">
        <p14:creationId xmlns:p14="http://schemas.microsoft.com/office/powerpoint/2010/main" val="34967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B9F2D-B797-1F09-9A2E-8C96DFD6F74F}"/>
            </a:ext>
          </a:extLst>
        </p:cNvPr>
        <p:cNvGrpSpPr/>
        <p:nvPr/>
      </p:nvGrpSpPr>
      <p:grpSpPr>
        <a:xfrm>
          <a:off x="0" y="0"/>
          <a:ext cx="0" cy="0"/>
          <a:chOff x="0" y="0"/>
          <a:chExt cx="0" cy="0"/>
        </a:xfrm>
      </p:grpSpPr>
      <p:pic>
        <p:nvPicPr>
          <p:cNvPr id="1026" name="Picture 2" descr="La ciencia de enamorarse #habiaspensado - YouTube">
            <a:extLst>
              <a:ext uri="{FF2B5EF4-FFF2-40B4-BE49-F238E27FC236}">
                <a16:creationId xmlns:a16="http://schemas.microsoft.com/office/drawing/2014/main" id="{754756EE-E7C3-E1AC-44C0-D06FB5B7D33A}"/>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504414" y="382417"/>
            <a:ext cx="11031912" cy="61778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Imagen 7" descr="Logotipo, nombre de la empresa&#10;&#10;Descripción generada automáticamente">
            <a:extLst>
              <a:ext uri="{FF2B5EF4-FFF2-40B4-BE49-F238E27FC236}">
                <a16:creationId xmlns:a16="http://schemas.microsoft.com/office/drawing/2014/main" id="{FA8FBF53-591B-7F4B-3BE2-01C5E1863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9"/>
            <a:ext cx="2007115" cy="1420086"/>
          </a:xfrm>
          <a:prstGeom prst="rect">
            <a:avLst/>
          </a:prstGeom>
        </p:spPr>
      </p:pic>
      <p:sp>
        <p:nvSpPr>
          <p:cNvPr id="5" name="Subtítulo 4">
            <a:extLst>
              <a:ext uri="{FF2B5EF4-FFF2-40B4-BE49-F238E27FC236}">
                <a16:creationId xmlns:a16="http://schemas.microsoft.com/office/drawing/2014/main" id="{46594C08-0D5D-1DD1-C7B2-D5363FE336CA}"/>
              </a:ext>
            </a:extLst>
          </p:cNvPr>
          <p:cNvSpPr txBox="1">
            <a:spLocks/>
          </p:cNvSpPr>
          <p:nvPr/>
        </p:nvSpPr>
        <p:spPr>
          <a:xfrm>
            <a:off x="1524000" y="1145917"/>
            <a:ext cx="9144000" cy="49678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FACD03"/>
              </a:buClr>
              <a:buFont typeface="Arial" panose="020B0604020202020204" pitchFamily="34" charset="0"/>
              <a:buNone/>
              <a:defRPr sz="2800" b="0" i="0" kern="1200">
                <a:solidFill>
                  <a:schemeClr val="tx1"/>
                </a:solidFill>
                <a:latin typeface="Action Sans" pitchFamily="2" charset="77"/>
                <a:ea typeface="+mn-ea"/>
                <a:cs typeface="+mn-cs"/>
              </a:defRPr>
            </a:lvl1pPr>
            <a:lvl2pPr marL="685800" indent="-228600" algn="l" defTabSz="914400" rtl="0" eaLnBrk="1" latinLnBrk="0" hangingPunct="1">
              <a:lnSpc>
                <a:spcPct val="90000"/>
              </a:lnSpc>
              <a:spcBef>
                <a:spcPts val="500"/>
              </a:spcBef>
              <a:buClr>
                <a:srgbClr val="42BAC3"/>
              </a:buClr>
              <a:buFont typeface="Arial" panose="020B0604020202020204" pitchFamily="34" charset="0"/>
              <a:buChar char="•"/>
              <a:defRPr sz="2400" b="0" i="0" kern="1200">
                <a:solidFill>
                  <a:schemeClr val="tx1"/>
                </a:solidFill>
                <a:latin typeface="Action Sans" pitchFamily="2" charset="77"/>
                <a:ea typeface="+mn-ea"/>
                <a:cs typeface="+mn-cs"/>
              </a:defRPr>
            </a:lvl2pPr>
            <a:lvl3pPr marL="1143000" indent="-228600" algn="l" defTabSz="914400" rtl="0" eaLnBrk="1" latinLnBrk="0" hangingPunct="1">
              <a:lnSpc>
                <a:spcPct val="90000"/>
              </a:lnSpc>
              <a:spcBef>
                <a:spcPts val="500"/>
              </a:spcBef>
              <a:buClr>
                <a:srgbClr val="42BAC3"/>
              </a:buClr>
              <a:buFont typeface="Arial" panose="020B0604020202020204" pitchFamily="34" charset="0"/>
              <a:buChar char="•"/>
              <a:defRPr sz="2000" b="0" i="0" kern="1200">
                <a:solidFill>
                  <a:schemeClr val="tx1"/>
                </a:solidFill>
                <a:latin typeface="Action Sans" pitchFamily="2" charset="77"/>
                <a:ea typeface="+mn-ea"/>
                <a:cs typeface="+mn-cs"/>
              </a:defRPr>
            </a:lvl3pPr>
            <a:lvl4pPr marL="1600200" indent="-228600" algn="l" defTabSz="914400" rtl="0" eaLnBrk="1" latinLnBrk="0" hangingPunct="1">
              <a:lnSpc>
                <a:spcPct val="90000"/>
              </a:lnSpc>
              <a:spcBef>
                <a:spcPts val="500"/>
              </a:spcBef>
              <a:buClr>
                <a:srgbClr val="42BAC3"/>
              </a:buClr>
              <a:buFont typeface="Arial" panose="020B0604020202020204" pitchFamily="34" charset="0"/>
              <a:buChar char="•"/>
              <a:defRPr sz="1800" b="0" i="0" kern="1200">
                <a:solidFill>
                  <a:schemeClr val="tx1"/>
                </a:solidFill>
                <a:latin typeface="Action Sans" pitchFamily="2" charset="77"/>
                <a:ea typeface="+mn-ea"/>
                <a:cs typeface="+mn-cs"/>
              </a:defRPr>
            </a:lvl4pPr>
            <a:lvl5pPr marL="2057400" indent="-228600" algn="l" defTabSz="914400" rtl="0" eaLnBrk="1" latinLnBrk="0" hangingPunct="1">
              <a:lnSpc>
                <a:spcPct val="90000"/>
              </a:lnSpc>
              <a:spcBef>
                <a:spcPts val="500"/>
              </a:spcBef>
              <a:buClr>
                <a:srgbClr val="42BAC3"/>
              </a:buClr>
              <a:buFont typeface="Arial" panose="020B0604020202020204" pitchFamily="34" charset="0"/>
              <a:buChar char="•"/>
              <a:defRPr sz="1800" b="0" i="0" kern="1200">
                <a:solidFill>
                  <a:schemeClr val="tx1"/>
                </a:solidFill>
                <a:latin typeface="Action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3500"/>
              <a:t>HISTORIA SOCIAL</a:t>
            </a:r>
          </a:p>
          <a:p>
            <a:pPr algn="ctr"/>
            <a:endParaRPr lang="es-ES" sz="3500"/>
          </a:p>
          <a:p>
            <a:pPr algn="ctr"/>
            <a:endParaRPr lang="es-ES" sz="3500"/>
          </a:p>
          <a:p>
            <a:pPr algn="ctr"/>
            <a:endParaRPr lang="es-ES" sz="3500"/>
          </a:p>
          <a:p>
            <a:pPr algn="ctr"/>
            <a:endParaRPr lang="es-ES"/>
          </a:p>
          <a:p>
            <a:pPr algn="ctr"/>
            <a:r>
              <a:rPr lang="es-ES" sz="6000"/>
              <a:t>HACERSE MAYOR Y EL AMOR</a:t>
            </a:r>
            <a:endParaRPr lang="es-ES" sz="6000" dirty="0"/>
          </a:p>
        </p:txBody>
      </p:sp>
    </p:spTree>
    <p:extLst>
      <p:ext uri="{BB962C8B-B14F-4D97-AF65-F5344CB8AC3E}">
        <p14:creationId xmlns:p14="http://schemas.microsoft.com/office/powerpoint/2010/main" val="41624693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DC882-C1C0-DDFC-FAA5-27CBB250410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8E844076-736A-6EFD-2972-77BB60463A1F}"/>
              </a:ext>
            </a:extLst>
          </p:cNvPr>
          <p:cNvSpPr txBox="1">
            <a:spLocks/>
          </p:cNvSpPr>
          <p:nvPr/>
        </p:nvSpPr>
        <p:spPr>
          <a:xfrm>
            <a:off x="1003558" y="4851965"/>
            <a:ext cx="1071939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000" dirty="0">
                <a:latin typeface="Arial" panose="020B0604020202020204" pitchFamily="34" charset="0"/>
                <a:cs typeface="Arial" panose="020B0604020202020204" pitchFamily="34" charset="0"/>
              </a:rPr>
              <a:t>TODAS LAS PERSONAS CUANDO CUMPLEN AÑOS Y CRECEN VAN PASANDO ETAPAS Y CADA ETAPA SUPONE UNOS CAMBIOS: </a:t>
            </a:r>
          </a:p>
          <a:p>
            <a:pPr algn="ctr">
              <a:lnSpc>
                <a:spcPct val="150000"/>
              </a:lnSpc>
            </a:pPr>
            <a:r>
              <a:rPr lang="es-ES" sz="2000" b="1" dirty="0">
                <a:latin typeface="Arial" panose="020B0604020202020204" pitchFamily="34" charset="0"/>
                <a:cs typeface="Arial" panose="020B0604020202020204" pitchFamily="34" charset="0"/>
              </a:rPr>
              <a:t>INFANCIA – ADOLESCENCIA – JUVENTUD – MADUREZ - VEJEZ</a:t>
            </a:r>
            <a:br>
              <a:rPr lang="es-ES" sz="2000" dirty="0">
                <a:latin typeface="Arial" panose="020B0604020202020204" pitchFamily="34" charset="0"/>
                <a:cs typeface="Arial" panose="020B0604020202020204" pitchFamily="34" charset="0"/>
              </a:rPr>
            </a:br>
            <a:endParaRPr lang="es-ES" sz="20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4816B0D8-76C4-A47F-C8C1-515527335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882" y="170109"/>
            <a:ext cx="7720236" cy="434691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 nombre de la empresa&#10;&#10;Descripción generada automáticamente">
            <a:extLst>
              <a:ext uri="{FF2B5EF4-FFF2-40B4-BE49-F238E27FC236}">
                <a16:creationId xmlns:a16="http://schemas.microsoft.com/office/drawing/2014/main" id="{157DA22D-3389-4B7A-D029-CC05A4921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9"/>
            <a:ext cx="2007115" cy="1420086"/>
          </a:xfrm>
          <a:prstGeom prst="rect">
            <a:avLst/>
          </a:prstGeom>
        </p:spPr>
      </p:pic>
    </p:spTree>
    <p:extLst>
      <p:ext uri="{BB962C8B-B14F-4D97-AF65-F5344CB8AC3E}">
        <p14:creationId xmlns:p14="http://schemas.microsoft.com/office/powerpoint/2010/main" val="73522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6C058-9EBF-6215-4639-3946333AC7C5}"/>
            </a:ext>
          </a:extLst>
        </p:cNvPr>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3DBAB0D9-CC74-77DC-EAA0-2845BBB52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9"/>
            <a:ext cx="2007115" cy="1420086"/>
          </a:xfrm>
          <a:prstGeom prst="rect">
            <a:avLst/>
          </a:prstGeom>
        </p:spPr>
      </p:pic>
      <p:sp>
        <p:nvSpPr>
          <p:cNvPr id="3" name="Título 1">
            <a:extLst>
              <a:ext uri="{FF2B5EF4-FFF2-40B4-BE49-F238E27FC236}">
                <a16:creationId xmlns:a16="http://schemas.microsoft.com/office/drawing/2014/main" id="{A97BDEB8-F98E-D491-EB6B-09C5B8CA1761}"/>
              </a:ext>
            </a:extLst>
          </p:cNvPr>
          <p:cNvSpPr txBox="1">
            <a:spLocks/>
          </p:cNvSpPr>
          <p:nvPr/>
        </p:nvSpPr>
        <p:spPr>
          <a:xfrm>
            <a:off x="870097" y="3154640"/>
            <a:ext cx="10963940" cy="1325563"/>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Action Sans" pitchFamily="2" charset="77"/>
                <a:ea typeface="+mj-ea"/>
                <a:cs typeface="+mj-cs"/>
              </a:defRPr>
            </a:lvl1pPr>
          </a:lstStyle>
          <a:p>
            <a:br>
              <a:rPr lang="es-ES" sz="2000" dirty="0">
                <a:latin typeface="Arial" panose="020B0604020202020204" pitchFamily="34" charset="0"/>
                <a:cs typeface="Arial" panose="020B0604020202020204" pitchFamily="34" charset="0"/>
              </a:rPr>
            </a:br>
            <a:r>
              <a:rPr lang="es-ES" sz="2000" dirty="0">
                <a:latin typeface="Arial" panose="020B0604020202020204" pitchFamily="34" charset="0"/>
                <a:cs typeface="Arial" panose="020B0604020202020204" pitchFamily="34" charset="0"/>
              </a:rPr>
              <a:t>ALGUNOS CAMBIOS SE VEN Y POR ESO SE ENTIENDEN MUY BIEN, COMO LOS CAMBIOS EN NUESTRO CUERPO.</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r>
              <a:rPr lang="es-ES" sz="2000" dirty="0">
                <a:latin typeface="Arial" panose="020B0604020202020204" pitchFamily="34" charset="0"/>
                <a:cs typeface="Arial" panose="020B0604020202020204" pitchFamily="34" charset="0"/>
              </a:rPr>
              <a:t>PERO HAY OTROS CAMBIOS QUE NO SE VEN Y SON DÍFÍCILES DE ENTENDER, COMO LOS CAMBIOS EN LOS PENSAMIENTOS (LO QUE PENSAMOS) Y EN LOS SENTIMIENTOS (LO QUE SENTIMOS).</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r>
              <a:rPr lang="es-ES" sz="2000" dirty="0">
                <a:latin typeface="Arial" panose="020B0604020202020204" pitchFamily="34" charset="0"/>
                <a:cs typeface="Arial" panose="020B0604020202020204" pitchFamily="34" charset="0"/>
              </a:rPr>
              <a:t>TAMBIÉN SON DIFÍCILES DE ENTENDER LAS NORMAS SOCIALES (CÓMO TENEMOS QUE COMPORTARNOS) Y LO QUE ESTÁ BIEN Y NO.</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endParaRPr lang="es-ES" sz="20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7215F44B-3D20-1563-BC44-73964E879B0A}"/>
              </a:ext>
            </a:extLst>
          </p:cNvPr>
          <p:cNvPicPr>
            <a:picLocks noChangeAspect="1"/>
          </p:cNvPicPr>
          <p:nvPr/>
        </p:nvPicPr>
        <p:blipFill>
          <a:blip r:embed="rId3"/>
          <a:stretch>
            <a:fillRect/>
          </a:stretch>
        </p:blipFill>
        <p:spPr>
          <a:xfrm>
            <a:off x="1169800" y="932786"/>
            <a:ext cx="1271920" cy="1271920"/>
          </a:xfrm>
          <a:prstGeom prst="rect">
            <a:avLst/>
          </a:prstGeom>
        </p:spPr>
      </p:pic>
      <p:pic>
        <p:nvPicPr>
          <p:cNvPr id="6" name="Imagen 5">
            <a:extLst>
              <a:ext uri="{FF2B5EF4-FFF2-40B4-BE49-F238E27FC236}">
                <a16:creationId xmlns:a16="http://schemas.microsoft.com/office/drawing/2014/main" id="{822AB293-DACB-F220-18BF-F40EA17BED6E}"/>
              </a:ext>
            </a:extLst>
          </p:cNvPr>
          <p:cNvPicPr>
            <a:picLocks noChangeAspect="1"/>
          </p:cNvPicPr>
          <p:nvPr/>
        </p:nvPicPr>
        <p:blipFill>
          <a:blip r:embed="rId3"/>
          <a:stretch>
            <a:fillRect/>
          </a:stretch>
        </p:blipFill>
        <p:spPr>
          <a:xfrm>
            <a:off x="6243083" y="923262"/>
            <a:ext cx="1271920" cy="1271920"/>
          </a:xfrm>
          <a:prstGeom prst="rect">
            <a:avLst/>
          </a:prstGeom>
        </p:spPr>
      </p:pic>
      <p:cxnSp>
        <p:nvCxnSpPr>
          <p:cNvPr id="8" name="Conector recto 7">
            <a:extLst>
              <a:ext uri="{FF2B5EF4-FFF2-40B4-BE49-F238E27FC236}">
                <a16:creationId xmlns:a16="http://schemas.microsoft.com/office/drawing/2014/main" id="{D2EF51D4-AB78-0522-651F-1668AEFE89EA}"/>
              </a:ext>
            </a:extLst>
          </p:cNvPr>
          <p:cNvCxnSpPr/>
          <p:nvPr/>
        </p:nvCxnSpPr>
        <p:spPr>
          <a:xfrm>
            <a:off x="6241313" y="923262"/>
            <a:ext cx="1286539" cy="12719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147F0848-4611-3A55-AF29-4186B6FAFF14}"/>
              </a:ext>
            </a:extLst>
          </p:cNvPr>
          <p:cNvCxnSpPr/>
          <p:nvPr/>
        </p:nvCxnSpPr>
        <p:spPr>
          <a:xfrm flipH="1">
            <a:off x="6243083" y="923263"/>
            <a:ext cx="1271920" cy="13627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F5BB4A2E-5B9B-9793-53F2-356DDC4ED8BE}"/>
              </a:ext>
            </a:extLst>
          </p:cNvPr>
          <p:cNvPicPr>
            <a:picLocks noChangeAspect="1"/>
          </p:cNvPicPr>
          <p:nvPr/>
        </p:nvPicPr>
        <p:blipFill>
          <a:blip r:embed="rId4"/>
          <a:stretch>
            <a:fillRect/>
          </a:stretch>
        </p:blipFill>
        <p:spPr>
          <a:xfrm>
            <a:off x="7908852" y="79744"/>
            <a:ext cx="1706083" cy="1706083"/>
          </a:xfrm>
          <a:prstGeom prst="rect">
            <a:avLst/>
          </a:prstGeom>
        </p:spPr>
      </p:pic>
      <p:pic>
        <p:nvPicPr>
          <p:cNvPr id="14" name="Imagen 13">
            <a:extLst>
              <a:ext uri="{FF2B5EF4-FFF2-40B4-BE49-F238E27FC236}">
                <a16:creationId xmlns:a16="http://schemas.microsoft.com/office/drawing/2014/main" id="{00E59EDE-708C-EBF3-6A60-E6987ACF376A}"/>
              </a:ext>
            </a:extLst>
          </p:cNvPr>
          <p:cNvPicPr>
            <a:picLocks noChangeAspect="1"/>
          </p:cNvPicPr>
          <p:nvPr/>
        </p:nvPicPr>
        <p:blipFill>
          <a:blip r:embed="rId5"/>
          <a:stretch>
            <a:fillRect/>
          </a:stretch>
        </p:blipFill>
        <p:spPr>
          <a:xfrm>
            <a:off x="9995935" y="323961"/>
            <a:ext cx="1706083" cy="1706083"/>
          </a:xfrm>
          <a:prstGeom prst="rect">
            <a:avLst/>
          </a:prstGeom>
        </p:spPr>
      </p:pic>
      <p:pic>
        <p:nvPicPr>
          <p:cNvPr id="16" name="Imagen 15">
            <a:extLst>
              <a:ext uri="{FF2B5EF4-FFF2-40B4-BE49-F238E27FC236}">
                <a16:creationId xmlns:a16="http://schemas.microsoft.com/office/drawing/2014/main" id="{D98F3CFD-52E9-4ED3-30FD-725241FDD1D1}"/>
              </a:ext>
            </a:extLst>
          </p:cNvPr>
          <p:cNvPicPr>
            <a:picLocks noChangeAspect="1"/>
          </p:cNvPicPr>
          <p:nvPr/>
        </p:nvPicPr>
        <p:blipFill>
          <a:blip r:embed="rId6"/>
          <a:stretch>
            <a:fillRect/>
          </a:stretch>
        </p:blipFill>
        <p:spPr>
          <a:xfrm>
            <a:off x="8886827" y="1611164"/>
            <a:ext cx="1271921" cy="1271921"/>
          </a:xfrm>
          <a:prstGeom prst="rect">
            <a:avLst/>
          </a:prstGeom>
        </p:spPr>
      </p:pic>
      <p:pic>
        <p:nvPicPr>
          <p:cNvPr id="18" name="Imagen 17">
            <a:extLst>
              <a:ext uri="{FF2B5EF4-FFF2-40B4-BE49-F238E27FC236}">
                <a16:creationId xmlns:a16="http://schemas.microsoft.com/office/drawing/2014/main" id="{04B470BA-5704-D4AE-94F4-89EF8E21E0D5}"/>
              </a:ext>
            </a:extLst>
          </p:cNvPr>
          <p:cNvPicPr>
            <a:picLocks noChangeAspect="1"/>
          </p:cNvPicPr>
          <p:nvPr/>
        </p:nvPicPr>
        <p:blipFill>
          <a:blip r:embed="rId7"/>
          <a:stretch>
            <a:fillRect/>
          </a:stretch>
        </p:blipFill>
        <p:spPr>
          <a:xfrm>
            <a:off x="3040025" y="329610"/>
            <a:ext cx="1206352" cy="1206352"/>
          </a:xfrm>
          <a:prstGeom prst="rect">
            <a:avLst/>
          </a:prstGeom>
        </p:spPr>
      </p:pic>
      <p:pic>
        <p:nvPicPr>
          <p:cNvPr id="20" name="Imagen 19">
            <a:extLst>
              <a:ext uri="{FF2B5EF4-FFF2-40B4-BE49-F238E27FC236}">
                <a16:creationId xmlns:a16="http://schemas.microsoft.com/office/drawing/2014/main" id="{229B73E6-B999-376E-89CE-396F2B442403}"/>
              </a:ext>
            </a:extLst>
          </p:cNvPr>
          <p:cNvPicPr>
            <a:picLocks noChangeAspect="1"/>
          </p:cNvPicPr>
          <p:nvPr/>
        </p:nvPicPr>
        <p:blipFill>
          <a:blip r:embed="rId8"/>
          <a:stretch>
            <a:fillRect/>
          </a:stretch>
        </p:blipFill>
        <p:spPr>
          <a:xfrm>
            <a:off x="2742101" y="1868450"/>
            <a:ext cx="1115072" cy="1115072"/>
          </a:xfrm>
          <a:prstGeom prst="rect">
            <a:avLst/>
          </a:prstGeom>
        </p:spPr>
      </p:pic>
    </p:spTree>
    <p:extLst>
      <p:ext uri="{BB962C8B-B14F-4D97-AF65-F5344CB8AC3E}">
        <p14:creationId xmlns:p14="http://schemas.microsoft.com/office/powerpoint/2010/main" val="3401629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9429-F5CA-F848-BA3C-3FF10006E5C1}"/>
            </a:ext>
          </a:extLst>
        </p:cNvPr>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128EE2B9-E185-B495-E9A4-64E99BADC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9"/>
            <a:ext cx="2007115" cy="1420086"/>
          </a:xfrm>
          <a:prstGeom prst="rect">
            <a:avLst/>
          </a:prstGeom>
        </p:spPr>
      </p:pic>
      <p:sp>
        <p:nvSpPr>
          <p:cNvPr id="4" name="Título 1">
            <a:extLst>
              <a:ext uri="{FF2B5EF4-FFF2-40B4-BE49-F238E27FC236}">
                <a16:creationId xmlns:a16="http://schemas.microsoft.com/office/drawing/2014/main" id="{A97BDEB8-F98E-D491-EB6B-09C5B8CA1761}"/>
              </a:ext>
            </a:extLst>
          </p:cNvPr>
          <p:cNvSpPr txBox="1">
            <a:spLocks/>
          </p:cNvSpPr>
          <p:nvPr/>
        </p:nvSpPr>
        <p:spPr>
          <a:xfrm>
            <a:off x="1003558" y="2347883"/>
            <a:ext cx="10719391" cy="1325563"/>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Action Sans" pitchFamily="2" charset="77"/>
                <a:ea typeface="+mj-ea"/>
                <a:cs typeface="+mj-cs"/>
              </a:defRPr>
            </a:lvl1pPr>
          </a:lstStyle>
          <a:p>
            <a:r>
              <a:rPr lang="es-ES" sz="2000" dirty="0">
                <a:latin typeface="Arial" panose="020B0604020202020204" pitchFamily="34" charset="0"/>
                <a:cs typeface="Arial" panose="020B0604020202020204" pitchFamily="34" charset="0"/>
              </a:rPr>
              <a:t>BRUCE ESTÁ CRECIENDO. </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r>
              <a:rPr lang="es-ES" sz="2000" dirty="0">
                <a:latin typeface="Arial" panose="020B0604020202020204" pitchFamily="34" charset="0"/>
                <a:cs typeface="Arial" panose="020B0604020202020204" pitchFamily="34" charset="0"/>
              </a:rPr>
              <a:t>EL CUERPO DE BRUCE ESTÁ CAMBIANDO. LE VA SALIENDO PELO EN EL PUBIS, EN LAS AXILAS Y EN LA CARA. SU VOZ CAMBIA. SU PENE CAMBIA Y SE LE PONDRÁ DURO MUCHAS VECES.</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r>
              <a:rPr lang="es-ES" sz="2000" dirty="0">
                <a:latin typeface="Arial" panose="020B0604020202020204" pitchFamily="34" charset="0"/>
                <a:cs typeface="Arial" panose="020B0604020202020204" pitchFamily="34" charset="0"/>
              </a:rPr>
              <a:t>LOS SENTIMIENTOS DE BRUCE ESTÁN CAMBIANDO. QUIERE ESTAR CON AMIGOS Y AMIGAS. HABRÁ CHICAS QUE LE GUSTEN ESPECIALMENTE. HAY DÍAS QUE SE SIENTE RARO O ENFADADO Y NO SABRÁ POR QUÉ.</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r>
              <a:rPr lang="es-ES" sz="2000" dirty="0">
                <a:latin typeface="Arial" panose="020B0604020202020204" pitchFamily="34" charset="0"/>
                <a:cs typeface="Arial" panose="020B0604020202020204" pitchFamily="34" charset="0"/>
              </a:rPr>
              <a:t>LAS RELACIONES DE BRUCE ESTÁN CAMBIANDO. A VECES QUERRÁ ESTAR CON AMIGOS Y AMIGAS. A VECES QUERRÁ ESTAR SOLO. Y A VECES NO QUERRÁ HACER COSAS CON SU MADRE NI CON SU PADRE.</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endParaRPr lang="es-ES" sz="2000"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00E59EDE-708C-EBF3-6A60-E6987ACF376A}"/>
              </a:ext>
            </a:extLst>
          </p:cNvPr>
          <p:cNvPicPr>
            <a:picLocks noChangeAspect="1"/>
          </p:cNvPicPr>
          <p:nvPr/>
        </p:nvPicPr>
        <p:blipFill>
          <a:blip r:embed="rId3"/>
          <a:stretch>
            <a:fillRect/>
          </a:stretch>
        </p:blipFill>
        <p:spPr>
          <a:xfrm>
            <a:off x="3660039" y="292393"/>
            <a:ext cx="1706083" cy="1706083"/>
          </a:xfrm>
          <a:prstGeom prst="rect">
            <a:avLst/>
          </a:prstGeom>
        </p:spPr>
      </p:pic>
      <p:pic>
        <p:nvPicPr>
          <p:cNvPr id="9" name="Imagen 8">
            <a:extLst>
              <a:ext uri="{FF2B5EF4-FFF2-40B4-BE49-F238E27FC236}">
                <a16:creationId xmlns:a16="http://schemas.microsoft.com/office/drawing/2014/main" id="{E7A369BB-7D98-7497-B8CF-A216B55EC99B}"/>
              </a:ext>
            </a:extLst>
          </p:cNvPr>
          <p:cNvPicPr>
            <a:picLocks noChangeAspect="1"/>
          </p:cNvPicPr>
          <p:nvPr/>
        </p:nvPicPr>
        <p:blipFill>
          <a:blip r:embed="rId4"/>
          <a:stretch>
            <a:fillRect/>
          </a:stretch>
        </p:blipFill>
        <p:spPr>
          <a:xfrm>
            <a:off x="2272930" y="712661"/>
            <a:ext cx="1131924" cy="1131924"/>
          </a:xfrm>
          <a:prstGeom prst="rect">
            <a:avLst/>
          </a:prstGeom>
        </p:spPr>
      </p:pic>
      <p:pic>
        <p:nvPicPr>
          <p:cNvPr id="11" name="Imagen 10">
            <a:extLst>
              <a:ext uri="{FF2B5EF4-FFF2-40B4-BE49-F238E27FC236}">
                <a16:creationId xmlns:a16="http://schemas.microsoft.com/office/drawing/2014/main" id="{CE9DAF75-B768-2A1C-768C-AFD0D35A0275}"/>
              </a:ext>
            </a:extLst>
          </p:cNvPr>
          <p:cNvPicPr>
            <a:picLocks noChangeAspect="1"/>
          </p:cNvPicPr>
          <p:nvPr/>
        </p:nvPicPr>
        <p:blipFill>
          <a:blip r:embed="rId5"/>
          <a:stretch>
            <a:fillRect/>
          </a:stretch>
        </p:blipFill>
        <p:spPr>
          <a:xfrm>
            <a:off x="5667154" y="387482"/>
            <a:ext cx="1782283" cy="1782283"/>
          </a:xfrm>
          <a:prstGeom prst="rect">
            <a:avLst/>
          </a:prstGeom>
        </p:spPr>
      </p:pic>
      <p:pic>
        <p:nvPicPr>
          <p:cNvPr id="15" name="Imagen 14">
            <a:extLst>
              <a:ext uri="{FF2B5EF4-FFF2-40B4-BE49-F238E27FC236}">
                <a16:creationId xmlns:a16="http://schemas.microsoft.com/office/drawing/2014/main" id="{C76056FF-6C00-0CB5-EC04-8F1EB7CFBFC3}"/>
              </a:ext>
            </a:extLst>
          </p:cNvPr>
          <p:cNvPicPr>
            <a:picLocks noChangeAspect="1"/>
          </p:cNvPicPr>
          <p:nvPr/>
        </p:nvPicPr>
        <p:blipFill>
          <a:blip r:embed="rId6"/>
          <a:stretch>
            <a:fillRect/>
          </a:stretch>
        </p:blipFill>
        <p:spPr>
          <a:xfrm>
            <a:off x="7957146" y="387482"/>
            <a:ext cx="1782283" cy="1782283"/>
          </a:xfrm>
          <a:prstGeom prst="rect">
            <a:avLst/>
          </a:prstGeom>
        </p:spPr>
      </p:pic>
      <p:pic>
        <p:nvPicPr>
          <p:cNvPr id="19" name="Imagen 18">
            <a:extLst>
              <a:ext uri="{FF2B5EF4-FFF2-40B4-BE49-F238E27FC236}">
                <a16:creationId xmlns:a16="http://schemas.microsoft.com/office/drawing/2014/main" id="{6A0DF942-38A6-F852-BF16-E789E4778F05}"/>
              </a:ext>
            </a:extLst>
          </p:cNvPr>
          <p:cNvPicPr>
            <a:picLocks noChangeAspect="1"/>
          </p:cNvPicPr>
          <p:nvPr/>
        </p:nvPicPr>
        <p:blipFill>
          <a:blip r:embed="rId7"/>
          <a:stretch>
            <a:fillRect/>
          </a:stretch>
        </p:blipFill>
        <p:spPr>
          <a:xfrm>
            <a:off x="10247137" y="545025"/>
            <a:ext cx="1331722" cy="1331722"/>
          </a:xfrm>
          <a:prstGeom prst="rect">
            <a:avLst/>
          </a:prstGeom>
        </p:spPr>
      </p:pic>
    </p:spTree>
    <p:extLst>
      <p:ext uri="{BB962C8B-B14F-4D97-AF65-F5344CB8AC3E}">
        <p14:creationId xmlns:p14="http://schemas.microsoft.com/office/powerpoint/2010/main" val="1050527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42E7C-4288-5523-966D-2942FD17654F}"/>
            </a:ext>
          </a:extLst>
        </p:cNvPr>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CF2B95DE-C41E-47DD-BF7B-AA3B4A5DC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9"/>
            <a:ext cx="2007115" cy="1420086"/>
          </a:xfrm>
          <a:prstGeom prst="rect">
            <a:avLst/>
          </a:prstGeom>
        </p:spPr>
      </p:pic>
      <p:sp>
        <p:nvSpPr>
          <p:cNvPr id="3" name="Título 1">
            <a:extLst>
              <a:ext uri="{FF2B5EF4-FFF2-40B4-BE49-F238E27FC236}">
                <a16:creationId xmlns:a16="http://schemas.microsoft.com/office/drawing/2014/main" id="{8E844076-736A-6EFD-2972-77BB60463A1F}"/>
              </a:ext>
            </a:extLst>
          </p:cNvPr>
          <p:cNvSpPr txBox="1">
            <a:spLocks/>
          </p:cNvSpPr>
          <p:nvPr/>
        </p:nvSpPr>
        <p:spPr>
          <a:xfrm>
            <a:off x="870098" y="5433699"/>
            <a:ext cx="1071939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ES" sz="2000" dirty="0">
                <a:latin typeface="Arial" panose="020B0604020202020204" pitchFamily="34" charset="0"/>
                <a:cs typeface="Arial" panose="020B0604020202020204" pitchFamily="34" charset="0"/>
              </a:rPr>
              <a:t>A ESTOS CAMBIOS SE LE LLAMA ADOLESCENCIA Y TODAS LAS PERSONAS (CHICOS Y CHICAS) PASAN POR ESTA ETAPA.</a:t>
            </a:r>
            <a:br>
              <a:rPr lang="es-ES" sz="2000" dirty="0">
                <a:latin typeface="Arial" panose="020B0604020202020204" pitchFamily="34" charset="0"/>
                <a:cs typeface="Arial" panose="020B0604020202020204" pitchFamily="34" charset="0"/>
              </a:rPr>
            </a:br>
            <a:br>
              <a:rPr lang="es-ES" sz="2000" dirty="0">
                <a:latin typeface="Arial" panose="020B0604020202020204" pitchFamily="34" charset="0"/>
                <a:cs typeface="Arial" panose="020B0604020202020204" pitchFamily="34" charset="0"/>
              </a:rPr>
            </a:br>
            <a:endParaRPr lang="es-ES" sz="2000" dirty="0">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7FCF350F-EECF-F5EE-F53E-E9E37D92A67B}"/>
              </a:ext>
            </a:extLst>
          </p:cNvPr>
          <p:cNvPicPr>
            <a:picLocks noChangeAspect="1"/>
          </p:cNvPicPr>
          <p:nvPr/>
        </p:nvPicPr>
        <p:blipFill>
          <a:blip r:embed="rId3"/>
          <a:stretch>
            <a:fillRect/>
          </a:stretch>
        </p:blipFill>
        <p:spPr>
          <a:xfrm>
            <a:off x="1883766" y="339849"/>
            <a:ext cx="8424468" cy="4626358"/>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Entrada de lápiz 13">
                <a:extLst>
                  <a:ext uri="{FF2B5EF4-FFF2-40B4-BE49-F238E27FC236}">
                    <a16:creationId xmlns:a16="http://schemas.microsoft.com/office/drawing/2014/main" id="{013EF31A-6696-AED6-DB6B-9D1DC310C55A}"/>
                  </a:ext>
                </a:extLst>
              </p14:cNvPr>
              <p14:cNvContentPartPr/>
              <p14:nvPr/>
            </p14:nvContentPartPr>
            <p14:xfrm>
              <a:off x="4755790" y="3429000"/>
              <a:ext cx="2468160" cy="1728360"/>
            </p14:xfrm>
          </p:contentPart>
        </mc:Choice>
        <mc:Fallback xmlns="">
          <p:pic>
            <p:nvPicPr>
              <p:cNvPr id="14" name="Entrada de lápiz 13">
                <a:extLst>
                  <a:ext uri="{FF2B5EF4-FFF2-40B4-BE49-F238E27FC236}">
                    <a16:creationId xmlns:a16="http://schemas.microsoft.com/office/drawing/2014/main" id="{013EF31A-6696-AED6-DB6B-9D1DC310C55A}"/>
                  </a:ext>
                </a:extLst>
              </p:cNvPr>
              <p:cNvPicPr/>
              <p:nvPr/>
            </p:nvPicPr>
            <p:blipFill>
              <a:blip r:embed="rId5"/>
              <a:stretch>
                <a:fillRect/>
              </a:stretch>
            </p:blipFill>
            <p:spPr>
              <a:xfrm>
                <a:off x="4746790" y="3420000"/>
                <a:ext cx="2485800" cy="1746000"/>
              </a:xfrm>
              <a:prstGeom prst="rect">
                <a:avLst/>
              </a:prstGeom>
            </p:spPr>
          </p:pic>
        </mc:Fallback>
      </mc:AlternateContent>
    </p:spTree>
    <p:extLst>
      <p:ext uri="{BB962C8B-B14F-4D97-AF65-F5344CB8AC3E}">
        <p14:creationId xmlns:p14="http://schemas.microsoft.com/office/powerpoint/2010/main" val="1947689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7162-A4CC-ECE8-FEF6-7D2CFC0BD390}"/>
            </a:ext>
          </a:extLst>
        </p:cNvPr>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FC678653-9241-46BE-9D4F-0097A6A96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9"/>
            <a:ext cx="2007115" cy="1420086"/>
          </a:xfrm>
          <a:prstGeom prst="rect">
            <a:avLst/>
          </a:prstGeom>
        </p:spPr>
      </p:pic>
      <p:pic>
        <p:nvPicPr>
          <p:cNvPr id="1026" name="Picture 2" descr="Adolescencia (Cuadro Comparativo) | PDF">
            <a:extLst>
              <a:ext uri="{FF2B5EF4-FFF2-40B4-BE49-F238E27FC236}">
                <a16:creationId xmlns:a16="http://schemas.microsoft.com/office/drawing/2014/main" id="{F26CC7B8-5EF8-93A4-0EAA-7A6C7F304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9" t="12286" r="2725" b="5318"/>
          <a:stretch/>
        </p:blipFill>
        <p:spPr bwMode="auto">
          <a:xfrm>
            <a:off x="7065046" y="180584"/>
            <a:ext cx="4572149" cy="545484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6BB678E9-42EE-53B6-68D0-59D87CDFB92A}"/>
              </a:ext>
            </a:extLst>
          </p:cNvPr>
          <p:cNvSpPr txBox="1"/>
          <p:nvPr/>
        </p:nvSpPr>
        <p:spPr>
          <a:xfrm>
            <a:off x="1136218" y="1435678"/>
            <a:ext cx="5093574" cy="400110"/>
          </a:xfrm>
          <a:prstGeom prst="rect">
            <a:avLst/>
          </a:prstGeom>
          <a:noFill/>
        </p:spPr>
        <p:txBody>
          <a:bodyPr wrap="none" rtlCol="0">
            <a:spAutoFit/>
          </a:bodyPr>
          <a:lstStyle/>
          <a:p>
            <a:r>
              <a:rPr lang="es-ES" sz="2000" dirty="0">
                <a:latin typeface="Arial" panose="020B0604020202020204" pitchFamily="34" charset="0"/>
                <a:cs typeface="Arial" panose="020B0604020202020204" pitchFamily="34" charset="0"/>
              </a:rPr>
              <a:t>¿QUÉ OCURRE EN LA ADOLESCENCIA?</a:t>
            </a:r>
          </a:p>
        </p:txBody>
      </p:sp>
      <p:sp>
        <p:nvSpPr>
          <p:cNvPr id="6" name="CuadroTexto 5">
            <a:extLst>
              <a:ext uri="{FF2B5EF4-FFF2-40B4-BE49-F238E27FC236}">
                <a16:creationId xmlns:a16="http://schemas.microsoft.com/office/drawing/2014/main" id="{49BEE818-80D4-40A6-8031-560D935D6E8F}"/>
              </a:ext>
            </a:extLst>
          </p:cNvPr>
          <p:cNvSpPr txBox="1"/>
          <p:nvPr/>
        </p:nvSpPr>
        <p:spPr>
          <a:xfrm>
            <a:off x="554805" y="2340973"/>
            <a:ext cx="5753529" cy="3539430"/>
          </a:xfrm>
          <a:prstGeom prst="rect">
            <a:avLst/>
          </a:prstGeom>
          <a:noFill/>
        </p:spPr>
        <p:txBody>
          <a:bodyPr wrap="square" rtlCol="0">
            <a:spAutoFit/>
          </a:bodyPr>
          <a:lstStyle/>
          <a:p>
            <a:pPr marL="285750" indent="-285750">
              <a:buFont typeface="Wingdings" panose="05000000000000000000" pitchFamily="2" charset="2"/>
              <a:buChar char="§"/>
            </a:pPr>
            <a:r>
              <a:rPr lang="es-ES" sz="1600" dirty="0"/>
              <a:t>HAY CHICAS O CHICOS QUE NOS GUSTAN DE MANERA DIFERENTE:</a:t>
            </a:r>
          </a:p>
          <a:p>
            <a:pPr marL="742950" lvl="1" indent="-285750">
              <a:buFont typeface="Wingdings" panose="05000000000000000000" pitchFamily="2" charset="2"/>
              <a:buChar char="§"/>
            </a:pPr>
            <a:r>
              <a:rPr lang="es-ES" sz="1600" dirty="0"/>
              <a:t>QUEREMOS ESTAR CON ELLOS, PERO NOS DA VERGÜENZA. </a:t>
            </a:r>
          </a:p>
          <a:p>
            <a:pPr marL="742950" lvl="1" indent="-285750">
              <a:buFont typeface="Wingdings" panose="05000000000000000000" pitchFamily="2" charset="2"/>
              <a:buChar char="§"/>
            </a:pPr>
            <a:r>
              <a:rPr lang="es-ES" sz="1600" dirty="0"/>
              <a:t>NOS DAN GANAS DE BESARLES O ABRAZARLES.</a:t>
            </a:r>
          </a:p>
          <a:p>
            <a:pPr marL="742950" lvl="1" indent="-285750">
              <a:buFont typeface="Wingdings" panose="05000000000000000000" pitchFamily="2" charset="2"/>
              <a:buChar char="§"/>
            </a:pPr>
            <a:r>
              <a:rPr lang="es-ES" sz="1600" dirty="0"/>
              <a:t>QUEREMOS QUE SIENTAN LO MISMO HACIA NOSOTROS.</a:t>
            </a:r>
          </a:p>
          <a:p>
            <a:pPr marL="742950" lvl="1" indent="-285750">
              <a:buFont typeface="Wingdings" panose="05000000000000000000" pitchFamily="2" charset="2"/>
              <a:buChar char="§"/>
            </a:pPr>
            <a:r>
              <a:rPr lang="es-ES" sz="1600" dirty="0"/>
              <a:t>NOS DA UN POQUITO DE MIEDO SI ELLOS NO SIENTEN LO MISMO.</a:t>
            </a:r>
          </a:p>
          <a:p>
            <a:pPr marL="742950" lvl="1" indent="-285750">
              <a:buFont typeface="Wingdings" panose="05000000000000000000" pitchFamily="2" charset="2"/>
              <a:buChar char="§"/>
            </a:pPr>
            <a:endParaRPr lang="es-ES" sz="1600" dirty="0"/>
          </a:p>
          <a:p>
            <a:pPr marL="0" lvl="1" algn="just">
              <a:buFont typeface="Wingdings" panose="05000000000000000000" pitchFamily="2" charset="2"/>
              <a:buChar char="§"/>
            </a:pPr>
            <a:r>
              <a:rPr lang="es-ES" sz="1600" dirty="0"/>
              <a:t> A VECES HACEMOS TONTERÍAS PARA SER EL PROTAGONISTA Y QUE TODOS NOS MIREN.</a:t>
            </a:r>
          </a:p>
          <a:p>
            <a:pPr marL="0" lvl="1">
              <a:buFont typeface="Wingdings" panose="05000000000000000000" pitchFamily="2" charset="2"/>
              <a:buChar char="§"/>
            </a:pPr>
            <a:endParaRPr lang="es-ES" sz="1600" dirty="0"/>
          </a:p>
          <a:p>
            <a:pPr marL="0" lvl="1">
              <a:buFont typeface="Wingdings" panose="05000000000000000000" pitchFamily="2" charset="2"/>
              <a:buChar char="§"/>
            </a:pPr>
            <a:r>
              <a:rPr lang="es-ES" sz="1600" dirty="0"/>
              <a:t> NOS CUESTA MUCHO HABLAR DE LO QUE SENTIMOS.</a:t>
            </a:r>
          </a:p>
          <a:p>
            <a:pPr marL="285750" lvl="1" indent="-285750">
              <a:buFont typeface="Wingdings" panose="05000000000000000000" pitchFamily="2" charset="2"/>
              <a:buChar char="§"/>
            </a:pPr>
            <a:endParaRPr lang="es-ES" sz="1600" dirty="0"/>
          </a:p>
        </p:txBody>
      </p:sp>
    </p:spTree>
    <p:extLst>
      <p:ext uri="{BB962C8B-B14F-4D97-AF65-F5344CB8AC3E}">
        <p14:creationId xmlns:p14="http://schemas.microsoft.com/office/powerpoint/2010/main" val="1722061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CFCF3-D72C-8852-D9DA-E8858AB710F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46A51434-64D8-CD34-1AE8-C13C27EF1894}"/>
              </a:ext>
            </a:extLst>
          </p:cNvPr>
          <p:cNvSpPr txBox="1"/>
          <p:nvPr/>
        </p:nvSpPr>
        <p:spPr>
          <a:xfrm>
            <a:off x="490843" y="1521603"/>
            <a:ext cx="3727174" cy="2805063"/>
          </a:xfrm>
          <a:prstGeom prst="rect">
            <a:avLst/>
          </a:prstGeom>
          <a:noFill/>
        </p:spPr>
        <p:txBody>
          <a:bodyPr wrap="square" rtlCol="0">
            <a:spAutoFit/>
          </a:bodyPr>
          <a:lstStyle/>
          <a:p>
            <a:pPr>
              <a:lnSpc>
                <a:spcPct val="150000"/>
              </a:lnSpc>
            </a:pPr>
            <a:r>
              <a:rPr lang="es-ES" sz="2400" dirty="0">
                <a:latin typeface="Action Sans"/>
                <a:cs typeface="Arial" panose="020B0604020202020204" pitchFamily="34" charset="0"/>
              </a:rPr>
              <a:t>La adolescencia se inicia con la </a:t>
            </a:r>
            <a:r>
              <a:rPr lang="es-ES" sz="2400" b="1" dirty="0">
                <a:latin typeface="Action Sans"/>
                <a:cs typeface="Arial" panose="020B0604020202020204" pitchFamily="34" charset="0"/>
              </a:rPr>
              <a:t>pubertad</a:t>
            </a:r>
            <a:r>
              <a:rPr lang="es-ES" sz="2400" dirty="0">
                <a:latin typeface="Action Sans"/>
                <a:cs typeface="Arial" panose="020B0604020202020204" pitchFamily="34" charset="0"/>
              </a:rPr>
              <a:t>, que es el conjunto de </a:t>
            </a:r>
            <a:r>
              <a:rPr lang="es-ES" sz="2400" b="1" dirty="0">
                <a:latin typeface="Action Sans"/>
                <a:cs typeface="Arial" panose="020B0604020202020204" pitchFamily="34" charset="0"/>
              </a:rPr>
              <a:t>cambios físicos </a:t>
            </a:r>
            <a:r>
              <a:rPr lang="es-ES" sz="2400" dirty="0">
                <a:latin typeface="Action Sans"/>
                <a:cs typeface="Arial" panose="020B0604020202020204" pitchFamily="34" charset="0"/>
              </a:rPr>
              <a:t>que tienen lugar en el organismo.</a:t>
            </a:r>
          </a:p>
        </p:txBody>
      </p:sp>
      <p:pic>
        <p:nvPicPr>
          <p:cNvPr id="8" name="Imagen 7" descr="Diagrama&#10;&#10;Descripción generada automáticamente">
            <a:extLst>
              <a:ext uri="{FF2B5EF4-FFF2-40B4-BE49-F238E27FC236}">
                <a16:creationId xmlns:a16="http://schemas.microsoft.com/office/drawing/2014/main" id="{4F358285-BD52-F741-8993-07DC2952100B}"/>
              </a:ext>
            </a:extLst>
          </p:cNvPr>
          <p:cNvPicPr>
            <a:picLocks noChangeAspect="1"/>
          </p:cNvPicPr>
          <p:nvPr/>
        </p:nvPicPr>
        <p:blipFill rotWithShape="1">
          <a:blip r:embed="rId2">
            <a:extLst>
              <a:ext uri="{28A0092B-C50C-407E-A947-70E740481C1C}">
                <a14:useLocalDpi xmlns:a14="http://schemas.microsoft.com/office/drawing/2010/main" val="0"/>
              </a:ext>
            </a:extLst>
          </a:blip>
          <a:srcRect t="13514" b="13462"/>
          <a:stretch/>
        </p:blipFill>
        <p:spPr>
          <a:xfrm rot="16200000">
            <a:off x="5460320" y="-440753"/>
            <a:ext cx="5583740" cy="72487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Elipse 1">
            <a:extLst>
              <a:ext uri="{FF2B5EF4-FFF2-40B4-BE49-F238E27FC236}">
                <a16:creationId xmlns:a16="http://schemas.microsoft.com/office/drawing/2014/main" id="{51BBD404-0272-D71D-1DB4-E5BAE6BF377D}"/>
              </a:ext>
            </a:extLst>
          </p:cNvPr>
          <p:cNvSpPr/>
          <p:nvPr/>
        </p:nvSpPr>
        <p:spPr>
          <a:xfrm>
            <a:off x="2053829" y="2371060"/>
            <a:ext cx="2273623" cy="14558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p>
        </p:txBody>
      </p:sp>
    </p:spTree>
    <p:extLst>
      <p:ext uri="{BB962C8B-B14F-4D97-AF65-F5344CB8AC3E}">
        <p14:creationId xmlns:p14="http://schemas.microsoft.com/office/powerpoint/2010/main" val="1251935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D0968-88C9-BE22-A186-DDBB085C5321}"/>
            </a:ext>
          </a:extLst>
        </p:cNvPr>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17BB46FC-4202-EE36-4221-F90BB0051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9"/>
            <a:ext cx="2007115" cy="1420086"/>
          </a:xfrm>
          <a:prstGeom prst="rect">
            <a:avLst/>
          </a:prstGeom>
        </p:spPr>
      </p:pic>
      <p:sp>
        <p:nvSpPr>
          <p:cNvPr id="3" name="Título 1">
            <a:extLst>
              <a:ext uri="{FF2B5EF4-FFF2-40B4-BE49-F238E27FC236}">
                <a16:creationId xmlns:a16="http://schemas.microsoft.com/office/drawing/2014/main" id="{A97BDEB8-F98E-D491-EB6B-09C5B8CA1761}"/>
              </a:ext>
            </a:extLst>
          </p:cNvPr>
          <p:cNvSpPr txBox="1">
            <a:spLocks/>
          </p:cNvSpPr>
          <p:nvPr/>
        </p:nvSpPr>
        <p:spPr>
          <a:xfrm>
            <a:off x="870098" y="4517029"/>
            <a:ext cx="10719391" cy="1325563"/>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Action Sans" pitchFamily="2" charset="77"/>
                <a:ea typeface="+mj-ea"/>
                <a:cs typeface="+mj-cs"/>
              </a:defRPr>
            </a:lvl1pPr>
          </a:lstStyle>
          <a:p>
            <a:br>
              <a:rPr lang="es-ES" sz="2000">
                <a:latin typeface="Arial" panose="020B0604020202020204" pitchFamily="34" charset="0"/>
                <a:cs typeface="Arial" panose="020B0604020202020204" pitchFamily="34" charset="0"/>
              </a:rPr>
            </a:br>
            <a:br>
              <a:rPr lang="es-ES" sz="2000">
                <a:latin typeface="Arial" panose="020B0604020202020204" pitchFamily="34" charset="0"/>
                <a:cs typeface="Arial" panose="020B0604020202020204" pitchFamily="34" charset="0"/>
              </a:rPr>
            </a:br>
            <a:br>
              <a:rPr lang="es-ES" sz="2000">
                <a:latin typeface="Arial" panose="020B0604020202020204" pitchFamily="34" charset="0"/>
                <a:cs typeface="Arial" panose="020B0604020202020204" pitchFamily="34" charset="0"/>
              </a:rPr>
            </a:br>
            <a:br>
              <a:rPr lang="es-ES" sz="2000">
                <a:latin typeface="Arial" panose="020B0604020202020204" pitchFamily="34" charset="0"/>
                <a:cs typeface="Arial" panose="020B0604020202020204" pitchFamily="34" charset="0"/>
              </a:rPr>
            </a:br>
            <a:endParaRPr lang="es-ES" sz="200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BB678E9-42EE-53B6-68D0-59D87CDFB92A}"/>
              </a:ext>
            </a:extLst>
          </p:cNvPr>
          <p:cNvSpPr txBox="1"/>
          <p:nvPr/>
        </p:nvSpPr>
        <p:spPr>
          <a:xfrm>
            <a:off x="3623656" y="525580"/>
            <a:ext cx="4944687" cy="400110"/>
          </a:xfrm>
          <a:prstGeom prst="rect">
            <a:avLst/>
          </a:prstGeom>
          <a:noFill/>
          <a:ln>
            <a:solidFill>
              <a:schemeClr val="tx1"/>
            </a:solidFill>
          </a:ln>
        </p:spPr>
        <p:txBody>
          <a:bodyPr wrap="none" rtlCol="0">
            <a:spAutoFit/>
          </a:bodyPr>
          <a:lstStyle/>
          <a:p>
            <a:r>
              <a:rPr lang="es-ES" sz="2000" dirty="0">
                <a:latin typeface="Arial" panose="020B0604020202020204" pitchFamily="34" charset="0"/>
                <a:cs typeface="Arial" panose="020B0604020202020204" pitchFamily="34" charset="0"/>
              </a:rPr>
              <a:t>CUANDO NOS GUSTA OTRA PERSONA</a:t>
            </a:r>
          </a:p>
        </p:txBody>
      </p:sp>
      <p:sp>
        <p:nvSpPr>
          <p:cNvPr id="4" name="Flecha: hacia abajo 3">
            <a:extLst>
              <a:ext uri="{FF2B5EF4-FFF2-40B4-BE49-F238E27FC236}">
                <a16:creationId xmlns:a16="http://schemas.microsoft.com/office/drawing/2014/main" id="{09B9CBD6-9CB9-96F5-077B-01A430478773}"/>
              </a:ext>
            </a:extLst>
          </p:cNvPr>
          <p:cNvSpPr/>
          <p:nvPr/>
        </p:nvSpPr>
        <p:spPr>
          <a:xfrm>
            <a:off x="5904614" y="1049182"/>
            <a:ext cx="304801" cy="5138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6" name="CuadroTexto 5">
            <a:extLst>
              <a:ext uri="{FF2B5EF4-FFF2-40B4-BE49-F238E27FC236}">
                <a16:creationId xmlns:a16="http://schemas.microsoft.com/office/drawing/2014/main" id="{F78CA752-585E-E90F-A3ED-2A7718CB354C}"/>
              </a:ext>
            </a:extLst>
          </p:cNvPr>
          <p:cNvSpPr txBox="1"/>
          <p:nvPr/>
        </p:nvSpPr>
        <p:spPr>
          <a:xfrm>
            <a:off x="3888312" y="1663124"/>
            <a:ext cx="3249031" cy="738664"/>
          </a:xfrm>
          <a:prstGeom prst="rect">
            <a:avLst/>
          </a:prstGeom>
          <a:noFill/>
          <a:ln>
            <a:solidFill>
              <a:schemeClr val="tx1"/>
            </a:solidFill>
          </a:ln>
        </p:spPr>
        <p:txBody>
          <a:bodyPr wrap="none" rtlCol="0">
            <a:spAutoFit/>
          </a:bodyPr>
          <a:lstStyle/>
          <a:p>
            <a:pPr marL="342900" indent="-342900">
              <a:buFont typeface="Arial" panose="020B0604020202020204" pitchFamily="34" charset="0"/>
              <a:buChar char="•"/>
            </a:pPr>
            <a:r>
              <a:rPr lang="es-ES" sz="1400" dirty="0">
                <a:latin typeface="Arial" panose="020B0604020202020204" pitchFamily="34" charset="0"/>
                <a:cs typeface="Arial" panose="020B0604020202020204" pitchFamily="34" charset="0"/>
              </a:rPr>
              <a:t>LA CUIDAMOS</a:t>
            </a:r>
          </a:p>
          <a:p>
            <a:pPr marL="342900" indent="-342900">
              <a:buFont typeface="Arial" panose="020B0604020202020204" pitchFamily="34" charset="0"/>
              <a:buChar char="•"/>
            </a:pPr>
            <a:r>
              <a:rPr lang="es-ES" sz="1400" dirty="0">
                <a:latin typeface="Arial" panose="020B0604020202020204" pitchFamily="34" charset="0"/>
                <a:cs typeface="Arial" panose="020B0604020202020204" pitchFamily="34" charset="0"/>
              </a:rPr>
              <a:t>HACEMOS DETALLES BONITOS</a:t>
            </a:r>
          </a:p>
          <a:p>
            <a:pPr marL="342900" indent="-342900">
              <a:buFont typeface="Arial" panose="020B0604020202020204" pitchFamily="34" charset="0"/>
              <a:buChar char="•"/>
            </a:pPr>
            <a:r>
              <a:rPr lang="es-ES" sz="1400" dirty="0">
                <a:latin typeface="Arial" panose="020B0604020202020204" pitchFamily="34" charset="0"/>
                <a:cs typeface="Arial" panose="020B0604020202020204" pitchFamily="34" charset="0"/>
              </a:rPr>
              <a:t>QUEREMOS GUSTARLE</a:t>
            </a:r>
          </a:p>
        </p:txBody>
      </p:sp>
      <p:sp>
        <p:nvSpPr>
          <p:cNvPr id="8" name="Flecha: hacia abajo 7">
            <a:extLst>
              <a:ext uri="{FF2B5EF4-FFF2-40B4-BE49-F238E27FC236}">
                <a16:creationId xmlns:a16="http://schemas.microsoft.com/office/drawing/2014/main" id="{876679EB-BB06-4B6B-0C58-5A776760A180}"/>
              </a:ext>
            </a:extLst>
          </p:cNvPr>
          <p:cNvSpPr/>
          <p:nvPr/>
        </p:nvSpPr>
        <p:spPr>
          <a:xfrm rot="2978375">
            <a:off x="4834445" y="2602929"/>
            <a:ext cx="382772" cy="7868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9" name="Flecha: hacia abajo 8">
            <a:extLst>
              <a:ext uri="{FF2B5EF4-FFF2-40B4-BE49-F238E27FC236}">
                <a16:creationId xmlns:a16="http://schemas.microsoft.com/office/drawing/2014/main" id="{E678788F-1331-381F-91A6-1C901C5D6A38}"/>
              </a:ext>
            </a:extLst>
          </p:cNvPr>
          <p:cNvSpPr/>
          <p:nvPr/>
        </p:nvSpPr>
        <p:spPr>
          <a:xfrm rot="18492484">
            <a:off x="6919003" y="2591527"/>
            <a:ext cx="382772" cy="7868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10" name="CuadroTexto 9">
            <a:extLst>
              <a:ext uri="{FF2B5EF4-FFF2-40B4-BE49-F238E27FC236}">
                <a16:creationId xmlns:a16="http://schemas.microsoft.com/office/drawing/2014/main" id="{4CBE4160-A36D-AEE9-6EC5-259B9D9FD5DC}"/>
              </a:ext>
            </a:extLst>
          </p:cNvPr>
          <p:cNvSpPr txBox="1"/>
          <p:nvPr/>
        </p:nvSpPr>
        <p:spPr>
          <a:xfrm>
            <a:off x="1180214" y="3030437"/>
            <a:ext cx="3379377" cy="523220"/>
          </a:xfrm>
          <a:prstGeom prst="rect">
            <a:avLst/>
          </a:prstGeom>
          <a:noFill/>
          <a:ln>
            <a:solidFill>
              <a:schemeClr val="tx1"/>
            </a:solidFill>
          </a:ln>
        </p:spPr>
        <p:txBody>
          <a:bodyPr wrap="square" rtlCol="0">
            <a:spAutoFit/>
          </a:bodyPr>
          <a:lstStyle/>
          <a:p>
            <a:r>
              <a:rPr lang="es-ES" sz="1400" dirty="0">
                <a:latin typeface="Arial" panose="020B0604020202020204" pitchFamily="34" charset="0"/>
                <a:cs typeface="Arial" panose="020B0604020202020204" pitchFamily="34" charset="0"/>
              </a:rPr>
              <a:t>A LA OTRA PERSONA TAMBIEN LE GUSTAMOS</a:t>
            </a:r>
          </a:p>
        </p:txBody>
      </p:sp>
      <p:sp>
        <p:nvSpPr>
          <p:cNvPr id="11" name="CuadroTexto 10">
            <a:extLst>
              <a:ext uri="{FF2B5EF4-FFF2-40B4-BE49-F238E27FC236}">
                <a16:creationId xmlns:a16="http://schemas.microsoft.com/office/drawing/2014/main" id="{5D62A5F9-A521-3411-0D50-65644D4598B5}"/>
              </a:ext>
            </a:extLst>
          </p:cNvPr>
          <p:cNvSpPr txBox="1"/>
          <p:nvPr/>
        </p:nvSpPr>
        <p:spPr>
          <a:xfrm>
            <a:off x="7632411" y="2999659"/>
            <a:ext cx="3379377" cy="523220"/>
          </a:xfrm>
          <a:prstGeom prst="rect">
            <a:avLst/>
          </a:prstGeom>
          <a:noFill/>
          <a:ln>
            <a:solidFill>
              <a:schemeClr val="tx1"/>
            </a:solidFill>
          </a:ln>
        </p:spPr>
        <p:txBody>
          <a:bodyPr wrap="square" rtlCol="0">
            <a:spAutoFit/>
          </a:bodyPr>
          <a:lstStyle/>
          <a:p>
            <a:r>
              <a:rPr lang="es-ES" sz="1400" dirty="0">
                <a:latin typeface="Arial" panose="020B0604020202020204" pitchFamily="34" charset="0"/>
                <a:cs typeface="Arial" panose="020B0604020202020204" pitchFamily="34" charset="0"/>
              </a:rPr>
              <a:t>A LA OTRA PERSONA </a:t>
            </a:r>
            <a:r>
              <a:rPr lang="es-ES" sz="1400" b="1" dirty="0">
                <a:solidFill>
                  <a:srgbClr val="FF0000"/>
                </a:solidFill>
                <a:latin typeface="Arial" panose="020B0604020202020204" pitchFamily="34" charset="0"/>
                <a:cs typeface="Arial" panose="020B0604020202020204" pitchFamily="34" charset="0"/>
              </a:rPr>
              <a:t>NO</a:t>
            </a:r>
            <a:r>
              <a:rPr lang="es-ES" sz="1400" dirty="0">
                <a:latin typeface="Arial" panose="020B0604020202020204" pitchFamily="34" charset="0"/>
                <a:cs typeface="Arial" panose="020B0604020202020204" pitchFamily="34" charset="0"/>
              </a:rPr>
              <a:t> LE GUSTAMOS</a:t>
            </a:r>
          </a:p>
        </p:txBody>
      </p:sp>
      <p:sp>
        <p:nvSpPr>
          <p:cNvPr id="13" name="CuadroTexto 12">
            <a:extLst>
              <a:ext uri="{FF2B5EF4-FFF2-40B4-BE49-F238E27FC236}">
                <a16:creationId xmlns:a16="http://schemas.microsoft.com/office/drawing/2014/main" id="{2923750E-44D3-4D28-675B-186A2AB3DFF4}"/>
              </a:ext>
            </a:extLst>
          </p:cNvPr>
          <p:cNvSpPr txBox="1"/>
          <p:nvPr/>
        </p:nvSpPr>
        <p:spPr>
          <a:xfrm>
            <a:off x="1394669" y="4329206"/>
            <a:ext cx="2223109" cy="307777"/>
          </a:xfrm>
          <a:prstGeom prst="rect">
            <a:avLst/>
          </a:prstGeom>
          <a:noFill/>
          <a:ln>
            <a:solidFill>
              <a:schemeClr val="tx1"/>
            </a:solidFill>
          </a:ln>
        </p:spPr>
        <p:txBody>
          <a:bodyPr wrap="none" rtlCol="0">
            <a:spAutoFit/>
          </a:bodyPr>
          <a:lstStyle/>
          <a:p>
            <a:r>
              <a:rPr lang="es-ES" sz="1400" dirty="0">
                <a:latin typeface="Arial" panose="020B0604020202020204" pitchFamily="34" charset="0"/>
                <a:cs typeface="Arial" panose="020B0604020202020204" pitchFamily="34" charset="0"/>
              </a:rPr>
              <a:t>ESTAMOS CONTENTOS</a:t>
            </a:r>
          </a:p>
        </p:txBody>
      </p:sp>
      <p:sp>
        <p:nvSpPr>
          <p:cNvPr id="15" name="CuadroTexto 14">
            <a:extLst>
              <a:ext uri="{FF2B5EF4-FFF2-40B4-BE49-F238E27FC236}">
                <a16:creationId xmlns:a16="http://schemas.microsoft.com/office/drawing/2014/main" id="{FCCA6F1D-C24A-4739-11E7-5177796E9849}"/>
              </a:ext>
            </a:extLst>
          </p:cNvPr>
          <p:cNvSpPr txBox="1"/>
          <p:nvPr/>
        </p:nvSpPr>
        <p:spPr>
          <a:xfrm>
            <a:off x="7911721" y="4381280"/>
            <a:ext cx="3100066" cy="230832"/>
          </a:xfrm>
          <a:prstGeom prst="rect">
            <a:avLst/>
          </a:prstGeom>
          <a:noFill/>
          <a:ln>
            <a:solidFill>
              <a:schemeClr val="tx1"/>
            </a:solidFill>
          </a:ln>
        </p:spPr>
        <p:txBody>
          <a:bodyPr wrap="square" rtlCol="0">
            <a:spAutoFit/>
          </a:bodyPr>
          <a:lstStyle/>
          <a:p>
            <a:r>
              <a:rPr lang="es-ES" sz="900" dirty="0">
                <a:latin typeface="Arial" panose="020B0604020202020204" pitchFamily="34" charset="0"/>
                <a:cs typeface="Arial" panose="020B0604020202020204" pitchFamily="34" charset="0"/>
              </a:rPr>
              <a:t>NOS MOLESTA, PERO LO RESPETAMOS</a:t>
            </a:r>
          </a:p>
        </p:txBody>
      </p:sp>
      <p:sp>
        <p:nvSpPr>
          <p:cNvPr id="17" name="Flecha: hacia abajo 16">
            <a:extLst>
              <a:ext uri="{FF2B5EF4-FFF2-40B4-BE49-F238E27FC236}">
                <a16:creationId xmlns:a16="http://schemas.microsoft.com/office/drawing/2014/main" id="{96D1809B-2EB5-2164-8D20-03ED742F405A}"/>
              </a:ext>
            </a:extLst>
          </p:cNvPr>
          <p:cNvSpPr/>
          <p:nvPr/>
        </p:nvSpPr>
        <p:spPr>
          <a:xfrm rot="2978375">
            <a:off x="1772150" y="4731391"/>
            <a:ext cx="283783" cy="5228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18" name="Flecha: hacia abajo 17">
            <a:extLst>
              <a:ext uri="{FF2B5EF4-FFF2-40B4-BE49-F238E27FC236}">
                <a16:creationId xmlns:a16="http://schemas.microsoft.com/office/drawing/2014/main" id="{B9862A93-2A87-09B7-CF77-9E67A161E8BF}"/>
              </a:ext>
            </a:extLst>
          </p:cNvPr>
          <p:cNvSpPr/>
          <p:nvPr/>
        </p:nvSpPr>
        <p:spPr>
          <a:xfrm rot="18492484">
            <a:off x="3762677" y="4699534"/>
            <a:ext cx="254336" cy="5833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19" name="Flecha: hacia abajo 18">
            <a:extLst>
              <a:ext uri="{FF2B5EF4-FFF2-40B4-BE49-F238E27FC236}">
                <a16:creationId xmlns:a16="http://schemas.microsoft.com/office/drawing/2014/main" id="{46B5940F-0E42-51FB-D78F-F2A6B6896D98}"/>
              </a:ext>
            </a:extLst>
          </p:cNvPr>
          <p:cNvSpPr/>
          <p:nvPr/>
        </p:nvSpPr>
        <p:spPr>
          <a:xfrm>
            <a:off x="2717501" y="3798528"/>
            <a:ext cx="304801" cy="5138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20" name="Flecha: hacia abajo 19">
            <a:extLst>
              <a:ext uri="{FF2B5EF4-FFF2-40B4-BE49-F238E27FC236}">
                <a16:creationId xmlns:a16="http://schemas.microsoft.com/office/drawing/2014/main" id="{8FF6EC05-9CDC-14AA-4C44-EE9B090BE95E}"/>
              </a:ext>
            </a:extLst>
          </p:cNvPr>
          <p:cNvSpPr/>
          <p:nvPr/>
        </p:nvSpPr>
        <p:spPr>
          <a:xfrm>
            <a:off x="9169700" y="3792628"/>
            <a:ext cx="304801" cy="5138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22" name="CuadroTexto 21">
            <a:extLst>
              <a:ext uri="{FF2B5EF4-FFF2-40B4-BE49-F238E27FC236}">
                <a16:creationId xmlns:a16="http://schemas.microsoft.com/office/drawing/2014/main" id="{415C394B-BEE3-97F1-348D-B88907AA5E2D}"/>
              </a:ext>
            </a:extLst>
          </p:cNvPr>
          <p:cNvSpPr txBox="1"/>
          <p:nvPr/>
        </p:nvSpPr>
        <p:spPr>
          <a:xfrm>
            <a:off x="3041123" y="5264195"/>
            <a:ext cx="1984709" cy="584775"/>
          </a:xfrm>
          <a:prstGeom prst="rect">
            <a:avLst/>
          </a:prstGeom>
          <a:noFill/>
          <a:ln>
            <a:solidFill>
              <a:schemeClr val="tx1"/>
            </a:solidFill>
          </a:ln>
        </p:spPr>
        <p:txBody>
          <a:bodyPr wrap="square" rtlCol="0">
            <a:spAutoFit/>
          </a:bodyPr>
          <a:lstStyle/>
          <a:p>
            <a:r>
              <a:rPr lang="es-ES" sz="1600" dirty="0">
                <a:latin typeface="Arial" panose="020B0604020202020204" pitchFamily="34" charset="0"/>
                <a:cs typeface="Arial" panose="020B0604020202020204" pitchFamily="34" charset="0"/>
              </a:rPr>
              <a:t>ALGO PASA Y NOS SEPARAMOS</a:t>
            </a:r>
          </a:p>
        </p:txBody>
      </p:sp>
      <p:sp>
        <p:nvSpPr>
          <p:cNvPr id="23" name="Flecha: hacia abajo 22">
            <a:extLst>
              <a:ext uri="{FF2B5EF4-FFF2-40B4-BE49-F238E27FC236}">
                <a16:creationId xmlns:a16="http://schemas.microsoft.com/office/drawing/2014/main" id="{1A6C5441-7B97-49B4-641A-F61FCC0A3112}"/>
              </a:ext>
            </a:extLst>
          </p:cNvPr>
          <p:cNvSpPr/>
          <p:nvPr/>
        </p:nvSpPr>
        <p:spPr>
          <a:xfrm rot="16200000">
            <a:off x="5240437" y="5482151"/>
            <a:ext cx="304801" cy="5138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24" name="CuadroTexto 23">
            <a:extLst>
              <a:ext uri="{FF2B5EF4-FFF2-40B4-BE49-F238E27FC236}">
                <a16:creationId xmlns:a16="http://schemas.microsoft.com/office/drawing/2014/main" id="{07443BBD-24DD-88C2-AC06-10963133FFB4}"/>
              </a:ext>
            </a:extLst>
          </p:cNvPr>
          <p:cNvSpPr txBox="1"/>
          <p:nvPr/>
        </p:nvSpPr>
        <p:spPr>
          <a:xfrm>
            <a:off x="5813446" y="5269487"/>
            <a:ext cx="1984709" cy="830997"/>
          </a:xfrm>
          <a:prstGeom prst="rect">
            <a:avLst/>
          </a:prstGeom>
          <a:noFill/>
          <a:ln>
            <a:solidFill>
              <a:schemeClr val="tx1"/>
            </a:solidFill>
          </a:ln>
        </p:spPr>
        <p:txBody>
          <a:bodyPr wrap="square" rtlCol="0">
            <a:spAutoFit/>
          </a:bodyPr>
          <a:lstStyle/>
          <a:p>
            <a:r>
              <a:rPr lang="es-ES" sz="1600" dirty="0">
                <a:latin typeface="Arial" panose="020B0604020202020204" pitchFamily="34" charset="0"/>
                <a:cs typeface="Arial" panose="020B0604020202020204" pitchFamily="34" charset="0"/>
              </a:rPr>
              <a:t>ESTAMOS TRISTES UNOS DÍAS</a:t>
            </a:r>
          </a:p>
        </p:txBody>
      </p:sp>
      <p:sp>
        <p:nvSpPr>
          <p:cNvPr id="25" name="Flecha: hacia abajo 24">
            <a:extLst>
              <a:ext uri="{FF2B5EF4-FFF2-40B4-BE49-F238E27FC236}">
                <a16:creationId xmlns:a16="http://schemas.microsoft.com/office/drawing/2014/main" id="{7A18A038-0520-A583-AF19-8C62A921D68A}"/>
              </a:ext>
            </a:extLst>
          </p:cNvPr>
          <p:cNvSpPr/>
          <p:nvPr/>
        </p:nvSpPr>
        <p:spPr>
          <a:xfrm rot="16200000">
            <a:off x="8047227" y="5452080"/>
            <a:ext cx="304801" cy="5138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26" name="CuadroTexto 25">
            <a:extLst>
              <a:ext uri="{FF2B5EF4-FFF2-40B4-BE49-F238E27FC236}">
                <a16:creationId xmlns:a16="http://schemas.microsoft.com/office/drawing/2014/main" id="{A69FC2F9-0C8D-71F9-08E8-EAAC0DAFD9D8}"/>
              </a:ext>
            </a:extLst>
          </p:cNvPr>
          <p:cNvSpPr txBox="1"/>
          <p:nvPr/>
        </p:nvSpPr>
        <p:spPr>
          <a:xfrm>
            <a:off x="8601099" y="5510415"/>
            <a:ext cx="2417952" cy="338554"/>
          </a:xfrm>
          <a:prstGeom prst="rect">
            <a:avLst/>
          </a:prstGeom>
          <a:noFill/>
          <a:ln>
            <a:solidFill>
              <a:schemeClr val="tx1"/>
            </a:solidFill>
          </a:ln>
        </p:spPr>
        <p:txBody>
          <a:bodyPr wrap="square" rtlCol="0">
            <a:spAutoFit/>
          </a:bodyPr>
          <a:lstStyle/>
          <a:p>
            <a:r>
              <a:rPr lang="es-ES" sz="1600" dirty="0">
                <a:latin typeface="Arial" panose="020B0604020202020204" pitchFamily="34" charset="0"/>
                <a:cs typeface="Arial" panose="020B0604020202020204" pitchFamily="34" charset="0"/>
              </a:rPr>
              <a:t>LA TRISTEZA SE VA</a:t>
            </a:r>
          </a:p>
        </p:txBody>
      </p:sp>
      <p:sp>
        <p:nvSpPr>
          <p:cNvPr id="29" name="Flecha: curvada hacia la izquierda 28">
            <a:extLst>
              <a:ext uri="{FF2B5EF4-FFF2-40B4-BE49-F238E27FC236}">
                <a16:creationId xmlns:a16="http://schemas.microsoft.com/office/drawing/2014/main" id="{6C45C0B6-1E8A-9DD6-D5DB-8BA11DD51FE3}"/>
              </a:ext>
            </a:extLst>
          </p:cNvPr>
          <p:cNvSpPr/>
          <p:nvPr/>
        </p:nvSpPr>
        <p:spPr>
          <a:xfrm rot="9326813" flipH="1">
            <a:off x="9952745" y="-247032"/>
            <a:ext cx="1722293" cy="5899193"/>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3600">
              <a:solidFill>
                <a:schemeClr val="tx1"/>
              </a:solidFill>
            </a:endParaRPr>
          </a:p>
        </p:txBody>
      </p:sp>
      <p:sp>
        <p:nvSpPr>
          <p:cNvPr id="21" name="CuadroTexto 20">
            <a:extLst>
              <a:ext uri="{FF2B5EF4-FFF2-40B4-BE49-F238E27FC236}">
                <a16:creationId xmlns:a16="http://schemas.microsoft.com/office/drawing/2014/main" id="{08CE8F06-F980-09FD-F47D-3DD46F56233B}"/>
              </a:ext>
            </a:extLst>
          </p:cNvPr>
          <p:cNvSpPr txBox="1"/>
          <p:nvPr/>
        </p:nvSpPr>
        <p:spPr>
          <a:xfrm>
            <a:off x="732792" y="5270193"/>
            <a:ext cx="1984709" cy="830997"/>
          </a:xfrm>
          <a:prstGeom prst="rect">
            <a:avLst/>
          </a:prstGeom>
          <a:noFill/>
          <a:ln>
            <a:solidFill>
              <a:schemeClr val="tx1"/>
            </a:solidFill>
          </a:ln>
        </p:spPr>
        <p:txBody>
          <a:bodyPr wrap="square" rtlCol="0">
            <a:spAutoFit/>
          </a:bodyPr>
          <a:lstStyle/>
          <a:p>
            <a:r>
              <a:rPr lang="es-ES" sz="1600" dirty="0">
                <a:latin typeface="Arial" panose="020B0604020202020204" pitchFamily="34" charset="0"/>
                <a:cs typeface="Arial" panose="020B0604020202020204" pitchFamily="34" charset="0"/>
              </a:rPr>
              <a:t>NOS LLEVAMOS BIEN Y SOMOS NOVIOS</a:t>
            </a:r>
          </a:p>
        </p:txBody>
      </p:sp>
    </p:spTree>
    <p:extLst>
      <p:ext uri="{BB962C8B-B14F-4D97-AF65-F5344CB8AC3E}">
        <p14:creationId xmlns:p14="http://schemas.microsoft.com/office/powerpoint/2010/main" val="2587961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47AA-7597-B7E5-C621-732810197F1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5723F5F-9F99-78BC-98F2-2BB036F29DD7}"/>
              </a:ext>
            </a:extLst>
          </p:cNvPr>
          <p:cNvSpPr>
            <a:spLocks noGrp="1"/>
          </p:cNvSpPr>
          <p:nvPr>
            <p:ph type="title"/>
          </p:nvPr>
        </p:nvSpPr>
        <p:spPr/>
        <p:txBody>
          <a:bodyPr/>
          <a:lstStyle/>
          <a:p>
            <a:r>
              <a:rPr lang="es-ES" dirty="0"/>
              <a:t>Adolescencia y TEA Grado II y III</a:t>
            </a:r>
          </a:p>
        </p:txBody>
      </p:sp>
    </p:spTree>
    <p:extLst>
      <p:ext uri="{BB962C8B-B14F-4D97-AF65-F5344CB8AC3E}">
        <p14:creationId xmlns:p14="http://schemas.microsoft.com/office/powerpoint/2010/main" val="1143208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59053C53-630C-789F-AA90-8ECF1156441A}"/>
              </a:ext>
            </a:extLst>
          </p:cNvPr>
          <p:cNvGrpSpPr/>
          <p:nvPr/>
        </p:nvGrpSpPr>
        <p:grpSpPr>
          <a:xfrm>
            <a:off x="472629" y="2327703"/>
            <a:ext cx="6055668" cy="4083564"/>
            <a:chOff x="472629" y="2327703"/>
            <a:chExt cx="6055668" cy="4083564"/>
          </a:xfrm>
        </p:grpSpPr>
        <p:sp>
          <p:nvSpPr>
            <p:cNvPr id="10" name="Forma libre: forma 9">
              <a:extLst>
                <a:ext uri="{FF2B5EF4-FFF2-40B4-BE49-F238E27FC236}">
                  <a16:creationId xmlns:a16="http://schemas.microsoft.com/office/drawing/2014/main" id="{5604D0F8-886C-A94E-4780-7D96731FF912}"/>
                </a:ext>
              </a:extLst>
            </p:cNvPr>
            <p:cNvSpPr/>
            <p:nvPr/>
          </p:nvSpPr>
          <p:spPr>
            <a:xfrm>
              <a:off x="3840350" y="3723320"/>
              <a:ext cx="2687947" cy="2687947"/>
            </a:xfrm>
            <a:custGeom>
              <a:avLst/>
              <a:gdLst>
                <a:gd name="connsiteX0" fmla="*/ 1907916 w 2687947"/>
                <a:gd name="connsiteY0" fmla="*/ 428562 h 2687947"/>
                <a:gd name="connsiteX1" fmla="*/ 2116996 w 2687947"/>
                <a:gd name="connsiteY1" fmla="*/ 253114 h 2687947"/>
                <a:gd name="connsiteX2" fmla="*/ 2284026 w 2687947"/>
                <a:gd name="connsiteY2" fmla="*/ 393269 h 2687947"/>
                <a:gd name="connsiteX3" fmla="*/ 2147550 w 2687947"/>
                <a:gd name="connsiteY3" fmla="*/ 629639 h 2687947"/>
                <a:gd name="connsiteX4" fmla="*/ 2364394 w 2687947"/>
                <a:gd name="connsiteY4" fmla="*/ 1005223 h 2687947"/>
                <a:gd name="connsiteX5" fmla="*/ 2637334 w 2687947"/>
                <a:gd name="connsiteY5" fmla="*/ 1005216 h 2687947"/>
                <a:gd name="connsiteX6" fmla="*/ 2675197 w 2687947"/>
                <a:gd name="connsiteY6" fmla="*/ 1219946 h 2687947"/>
                <a:gd name="connsiteX7" fmla="*/ 2418714 w 2687947"/>
                <a:gd name="connsiteY7" fmla="*/ 1313290 h 2687947"/>
                <a:gd name="connsiteX8" fmla="*/ 2343405 w 2687947"/>
                <a:gd name="connsiteY8" fmla="*/ 1740389 h 2687947"/>
                <a:gd name="connsiteX9" fmla="*/ 2552494 w 2687947"/>
                <a:gd name="connsiteY9" fmla="*/ 1915826 h 2687947"/>
                <a:gd name="connsiteX10" fmla="*/ 2443473 w 2687947"/>
                <a:gd name="connsiteY10" fmla="*/ 2104657 h 2687947"/>
                <a:gd name="connsiteX11" fmla="*/ 2186996 w 2687947"/>
                <a:gd name="connsiteY11" fmla="*/ 2011299 h 2687947"/>
                <a:gd name="connsiteX12" fmla="*/ 1854772 w 2687947"/>
                <a:gd name="connsiteY12" fmla="*/ 2290068 h 2687947"/>
                <a:gd name="connsiteX13" fmla="*/ 1902174 w 2687947"/>
                <a:gd name="connsiteY13" fmla="*/ 2558860 h 2687947"/>
                <a:gd name="connsiteX14" fmla="*/ 1697281 w 2687947"/>
                <a:gd name="connsiteY14" fmla="*/ 2633435 h 2687947"/>
                <a:gd name="connsiteX15" fmla="*/ 1560817 w 2687947"/>
                <a:gd name="connsiteY15" fmla="*/ 2397059 h 2687947"/>
                <a:gd name="connsiteX16" fmla="*/ 1127129 w 2687947"/>
                <a:gd name="connsiteY16" fmla="*/ 2397059 h 2687947"/>
                <a:gd name="connsiteX17" fmla="*/ 990666 w 2687947"/>
                <a:gd name="connsiteY17" fmla="*/ 2633435 h 2687947"/>
                <a:gd name="connsiteX18" fmla="*/ 785773 w 2687947"/>
                <a:gd name="connsiteY18" fmla="*/ 2558860 h 2687947"/>
                <a:gd name="connsiteX19" fmla="*/ 833175 w 2687947"/>
                <a:gd name="connsiteY19" fmla="*/ 2290068 h 2687947"/>
                <a:gd name="connsiteX20" fmla="*/ 500951 w 2687947"/>
                <a:gd name="connsiteY20" fmla="*/ 2011299 h 2687947"/>
                <a:gd name="connsiteX21" fmla="*/ 244474 w 2687947"/>
                <a:gd name="connsiteY21" fmla="*/ 2104657 h 2687947"/>
                <a:gd name="connsiteX22" fmla="*/ 135453 w 2687947"/>
                <a:gd name="connsiteY22" fmla="*/ 1915826 h 2687947"/>
                <a:gd name="connsiteX23" fmla="*/ 344542 w 2687947"/>
                <a:gd name="connsiteY23" fmla="*/ 1740389 h 2687947"/>
                <a:gd name="connsiteX24" fmla="*/ 269233 w 2687947"/>
                <a:gd name="connsiteY24" fmla="*/ 1313290 h 2687947"/>
                <a:gd name="connsiteX25" fmla="*/ 12750 w 2687947"/>
                <a:gd name="connsiteY25" fmla="*/ 1219946 h 2687947"/>
                <a:gd name="connsiteX26" fmla="*/ 50613 w 2687947"/>
                <a:gd name="connsiteY26" fmla="*/ 1005216 h 2687947"/>
                <a:gd name="connsiteX27" fmla="*/ 323553 w 2687947"/>
                <a:gd name="connsiteY27" fmla="*/ 1005223 h 2687947"/>
                <a:gd name="connsiteX28" fmla="*/ 540397 w 2687947"/>
                <a:gd name="connsiteY28" fmla="*/ 629639 h 2687947"/>
                <a:gd name="connsiteX29" fmla="*/ 403921 w 2687947"/>
                <a:gd name="connsiteY29" fmla="*/ 393269 h 2687947"/>
                <a:gd name="connsiteX30" fmla="*/ 570951 w 2687947"/>
                <a:gd name="connsiteY30" fmla="*/ 253114 h 2687947"/>
                <a:gd name="connsiteX31" fmla="*/ 780031 w 2687947"/>
                <a:gd name="connsiteY31" fmla="*/ 428562 h 2687947"/>
                <a:gd name="connsiteX32" fmla="*/ 1187564 w 2687947"/>
                <a:gd name="connsiteY32" fmla="*/ 280232 h 2687947"/>
                <a:gd name="connsiteX33" fmla="*/ 1234952 w 2687947"/>
                <a:gd name="connsiteY33" fmla="*/ 11438 h 2687947"/>
                <a:gd name="connsiteX34" fmla="*/ 1452995 w 2687947"/>
                <a:gd name="connsiteY34" fmla="*/ 11438 h 2687947"/>
                <a:gd name="connsiteX35" fmla="*/ 1500383 w 2687947"/>
                <a:gd name="connsiteY35" fmla="*/ 280232 h 2687947"/>
                <a:gd name="connsiteX36" fmla="*/ 1907916 w 2687947"/>
                <a:gd name="connsiteY36" fmla="*/ 428562 h 268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87947" h="2687947">
                  <a:moveTo>
                    <a:pt x="1907916" y="428562"/>
                  </a:moveTo>
                  <a:lnTo>
                    <a:pt x="2116996" y="253114"/>
                  </a:lnTo>
                  <a:lnTo>
                    <a:pt x="2284026" y="393269"/>
                  </a:lnTo>
                  <a:lnTo>
                    <a:pt x="2147550" y="629639"/>
                  </a:lnTo>
                  <a:cubicBezTo>
                    <a:pt x="2244593" y="738805"/>
                    <a:pt x="2318374" y="866599"/>
                    <a:pt x="2364394" y="1005223"/>
                  </a:cubicBezTo>
                  <a:lnTo>
                    <a:pt x="2637334" y="1005216"/>
                  </a:lnTo>
                  <a:lnTo>
                    <a:pt x="2675197" y="1219946"/>
                  </a:lnTo>
                  <a:lnTo>
                    <a:pt x="2418714" y="1313290"/>
                  </a:lnTo>
                  <a:cubicBezTo>
                    <a:pt x="2422882" y="1459294"/>
                    <a:pt x="2397258" y="1604616"/>
                    <a:pt x="2343405" y="1740389"/>
                  </a:cubicBezTo>
                  <a:lnTo>
                    <a:pt x="2552494" y="1915826"/>
                  </a:lnTo>
                  <a:lnTo>
                    <a:pt x="2443473" y="2104657"/>
                  </a:lnTo>
                  <a:lnTo>
                    <a:pt x="2186996" y="2011299"/>
                  </a:lnTo>
                  <a:cubicBezTo>
                    <a:pt x="2096340" y="2125824"/>
                    <a:pt x="1983299" y="2220676"/>
                    <a:pt x="1854772" y="2290068"/>
                  </a:cubicBezTo>
                  <a:lnTo>
                    <a:pt x="1902174" y="2558860"/>
                  </a:lnTo>
                  <a:lnTo>
                    <a:pt x="1697281" y="2633435"/>
                  </a:lnTo>
                  <a:lnTo>
                    <a:pt x="1560817" y="2397059"/>
                  </a:lnTo>
                  <a:cubicBezTo>
                    <a:pt x="1417755" y="2426517"/>
                    <a:pt x="1270191" y="2426517"/>
                    <a:pt x="1127129" y="2397059"/>
                  </a:cubicBezTo>
                  <a:lnTo>
                    <a:pt x="990666" y="2633435"/>
                  </a:lnTo>
                  <a:lnTo>
                    <a:pt x="785773" y="2558860"/>
                  </a:lnTo>
                  <a:lnTo>
                    <a:pt x="833175" y="2290068"/>
                  </a:lnTo>
                  <a:cubicBezTo>
                    <a:pt x="704648" y="2220676"/>
                    <a:pt x="591607" y="2125824"/>
                    <a:pt x="500951" y="2011299"/>
                  </a:cubicBezTo>
                  <a:lnTo>
                    <a:pt x="244474" y="2104657"/>
                  </a:lnTo>
                  <a:lnTo>
                    <a:pt x="135453" y="1915826"/>
                  </a:lnTo>
                  <a:lnTo>
                    <a:pt x="344542" y="1740389"/>
                  </a:lnTo>
                  <a:cubicBezTo>
                    <a:pt x="290689" y="1604616"/>
                    <a:pt x="265065" y="1459294"/>
                    <a:pt x="269233" y="1313290"/>
                  </a:cubicBezTo>
                  <a:lnTo>
                    <a:pt x="12750" y="1219946"/>
                  </a:lnTo>
                  <a:lnTo>
                    <a:pt x="50613" y="1005216"/>
                  </a:lnTo>
                  <a:lnTo>
                    <a:pt x="323553" y="1005223"/>
                  </a:lnTo>
                  <a:cubicBezTo>
                    <a:pt x="369572" y="866599"/>
                    <a:pt x="443354" y="738805"/>
                    <a:pt x="540397" y="629639"/>
                  </a:cubicBezTo>
                  <a:lnTo>
                    <a:pt x="403921" y="393269"/>
                  </a:lnTo>
                  <a:lnTo>
                    <a:pt x="570951" y="253114"/>
                  </a:lnTo>
                  <a:lnTo>
                    <a:pt x="780031" y="428562"/>
                  </a:lnTo>
                  <a:cubicBezTo>
                    <a:pt x="904390" y="351950"/>
                    <a:pt x="1043055" y="301480"/>
                    <a:pt x="1187564" y="280232"/>
                  </a:cubicBezTo>
                  <a:lnTo>
                    <a:pt x="1234952" y="11438"/>
                  </a:lnTo>
                  <a:lnTo>
                    <a:pt x="1452995" y="11438"/>
                  </a:lnTo>
                  <a:lnTo>
                    <a:pt x="1500383" y="280232"/>
                  </a:lnTo>
                  <a:cubicBezTo>
                    <a:pt x="1644892" y="301480"/>
                    <a:pt x="1783557" y="351950"/>
                    <a:pt x="1907916" y="42856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417" tIns="662659" rIns="573417" bIns="709668"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Action Sans"/>
                </a:rPr>
                <a:t>Modalidad Educación Ordinaria</a:t>
              </a:r>
            </a:p>
          </p:txBody>
        </p:sp>
        <p:sp>
          <p:nvSpPr>
            <p:cNvPr id="12" name="Forma libre: forma 11">
              <a:extLst>
                <a:ext uri="{FF2B5EF4-FFF2-40B4-BE49-F238E27FC236}">
                  <a16:creationId xmlns:a16="http://schemas.microsoft.com/office/drawing/2014/main" id="{C2D15BA4-A323-6FC6-A3AA-C4363FB189AA}"/>
                </a:ext>
              </a:extLst>
            </p:cNvPr>
            <p:cNvSpPr/>
            <p:nvPr/>
          </p:nvSpPr>
          <p:spPr>
            <a:xfrm>
              <a:off x="1087086" y="2327703"/>
              <a:ext cx="3386051" cy="2878820"/>
            </a:xfrm>
            <a:custGeom>
              <a:avLst/>
              <a:gdLst>
                <a:gd name="connsiteX0" fmla="*/ 2587568 w 3386051"/>
                <a:gd name="connsiteY0" fmla="*/ 729132 h 2878820"/>
                <a:gd name="connsiteX1" fmla="*/ 2997019 w 3386051"/>
                <a:gd name="connsiteY1" fmla="*/ 558472 h 2878820"/>
                <a:gd name="connsiteX2" fmla="*/ 3200784 w 3386051"/>
                <a:gd name="connsiteY2" fmla="*/ 840433 h 2878820"/>
                <a:gd name="connsiteX3" fmla="*/ 2910244 w 3386051"/>
                <a:gd name="connsiteY3" fmla="*/ 1175637 h 2878820"/>
                <a:gd name="connsiteX4" fmla="*/ 2910244 w 3386051"/>
                <a:gd name="connsiteY4" fmla="*/ 1703184 h 2878820"/>
                <a:gd name="connsiteX5" fmla="*/ 3200784 w 3386051"/>
                <a:gd name="connsiteY5" fmla="*/ 2038387 h 2878820"/>
                <a:gd name="connsiteX6" fmla="*/ 2997019 w 3386051"/>
                <a:gd name="connsiteY6" fmla="*/ 2320348 h 2878820"/>
                <a:gd name="connsiteX7" fmla="*/ 2587568 w 3386051"/>
                <a:gd name="connsiteY7" fmla="*/ 2149688 h 2878820"/>
                <a:gd name="connsiteX8" fmla="*/ 2015703 w 3386051"/>
                <a:gd name="connsiteY8" fmla="*/ 2413461 h 2878820"/>
                <a:gd name="connsiteX9" fmla="*/ 1914195 w 3386051"/>
                <a:gd name="connsiteY9" fmla="*/ 2845284 h 2878820"/>
                <a:gd name="connsiteX10" fmla="*/ 1471856 w 3386051"/>
                <a:gd name="connsiteY10" fmla="*/ 2845284 h 2878820"/>
                <a:gd name="connsiteX11" fmla="*/ 1370349 w 3386051"/>
                <a:gd name="connsiteY11" fmla="*/ 2413461 h 2878820"/>
                <a:gd name="connsiteX12" fmla="*/ 798484 w 3386051"/>
                <a:gd name="connsiteY12" fmla="*/ 2149688 h 2878820"/>
                <a:gd name="connsiteX13" fmla="*/ 389032 w 3386051"/>
                <a:gd name="connsiteY13" fmla="*/ 2320348 h 2878820"/>
                <a:gd name="connsiteX14" fmla="*/ 185267 w 3386051"/>
                <a:gd name="connsiteY14" fmla="*/ 2038387 h 2878820"/>
                <a:gd name="connsiteX15" fmla="*/ 475807 w 3386051"/>
                <a:gd name="connsiteY15" fmla="*/ 1703183 h 2878820"/>
                <a:gd name="connsiteX16" fmla="*/ 475807 w 3386051"/>
                <a:gd name="connsiteY16" fmla="*/ 1175636 h 2878820"/>
                <a:gd name="connsiteX17" fmla="*/ 185267 w 3386051"/>
                <a:gd name="connsiteY17" fmla="*/ 840433 h 2878820"/>
                <a:gd name="connsiteX18" fmla="*/ 389032 w 3386051"/>
                <a:gd name="connsiteY18" fmla="*/ 558472 h 2878820"/>
                <a:gd name="connsiteX19" fmla="*/ 798483 w 3386051"/>
                <a:gd name="connsiteY19" fmla="*/ 729132 h 2878820"/>
                <a:gd name="connsiteX20" fmla="*/ 1370348 w 3386051"/>
                <a:gd name="connsiteY20" fmla="*/ 465359 h 2878820"/>
                <a:gd name="connsiteX21" fmla="*/ 1471856 w 3386051"/>
                <a:gd name="connsiteY21" fmla="*/ 33536 h 2878820"/>
                <a:gd name="connsiteX22" fmla="*/ 1914195 w 3386051"/>
                <a:gd name="connsiteY22" fmla="*/ 33536 h 2878820"/>
                <a:gd name="connsiteX23" fmla="*/ 2015702 w 3386051"/>
                <a:gd name="connsiteY23" fmla="*/ 465359 h 2878820"/>
                <a:gd name="connsiteX24" fmla="*/ 2587567 w 3386051"/>
                <a:gd name="connsiteY24" fmla="*/ 729132 h 2878820"/>
                <a:gd name="connsiteX25" fmla="*/ 2587568 w 3386051"/>
                <a:gd name="connsiteY25" fmla="*/ 729132 h 287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86051" h="2878820">
                  <a:moveTo>
                    <a:pt x="2587568" y="729132"/>
                  </a:moveTo>
                  <a:lnTo>
                    <a:pt x="2997019" y="558472"/>
                  </a:lnTo>
                  <a:lnTo>
                    <a:pt x="3200784" y="840433"/>
                  </a:lnTo>
                  <a:lnTo>
                    <a:pt x="2910244" y="1175637"/>
                  </a:lnTo>
                  <a:cubicBezTo>
                    <a:pt x="2968889" y="1348365"/>
                    <a:pt x="2968889" y="1530456"/>
                    <a:pt x="2910244" y="1703184"/>
                  </a:cubicBezTo>
                  <a:lnTo>
                    <a:pt x="3200784" y="2038387"/>
                  </a:lnTo>
                  <a:lnTo>
                    <a:pt x="2997019" y="2320348"/>
                  </a:lnTo>
                  <a:lnTo>
                    <a:pt x="2587568" y="2149688"/>
                  </a:lnTo>
                  <a:cubicBezTo>
                    <a:pt x="2429651" y="2276627"/>
                    <a:pt x="2232264" y="2367672"/>
                    <a:pt x="2015703" y="2413461"/>
                  </a:cubicBezTo>
                  <a:lnTo>
                    <a:pt x="1914195" y="2845284"/>
                  </a:lnTo>
                  <a:lnTo>
                    <a:pt x="1471856" y="2845284"/>
                  </a:lnTo>
                  <a:lnTo>
                    <a:pt x="1370349" y="2413461"/>
                  </a:lnTo>
                  <a:cubicBezTo>
                    <a:pt x="1153788" y="2367672"/>
                    <a:pt x="956400" y="2276627"/>
                    <a:pt x="798484" y="2149688"/>
                  </a:cubicBezTo>
                  <a:lnTo>
                    <a:pt x="389032" y="2320348"/>
                  </a:lnTo>
                  <a:lnTo>
                    <a:pt x="185267" y="2038387"/>
                  </a:lnTo>
                  <a:lnTo>
                    <a:pt x="475807" y="1703183"/>
                  </a:lnTo>
                  <a:cubicBezTo>
                    <a:pt x="417162" y="1530455"/>
                    <a:pt x="417162" y="1348364"/>
                    <a:pt x="475807" y="1175636"/>
                  </a:cubicBezTo>
                  <a:lnTo>
                    <a:pt x="185267" y="840433"/>
                  </a:lnTo>
                  <a:lnTo>
                    <a:pt x="389032" y="558472"/>
                  </a:lnTo>
                  <a:lnTo>
                    <a:pt x="798483" y="729132"/>
                  </a:lnTo>
                  <a:cubicBezTo>
                    <a:pt x="956400" y="602193"/>
                    <a:pt x="1153787" y="511148"/>
                    <a:pt x="1370348" y="465359"/>
                  </a:cubicBezTo>
                  <a:lnTo>
                    <a:pt x="1471856" y="33536"/>
                  </a:lnTo>
                  <a:lnTo>
                    <a:pt x="1914195" y="33536"/>
                  </a:lnTo>
                  <a:lnTo>
                    <a:pt x="2015702" y="465359"/>
                  </a:lnTo>
                  <a:cubicBezTo>
                    <a:pt x="2232263" y="511148"/>
                    <a:pt x="2429651" y="602193"/>
                    <a:pt x="2587567" y="729132"/>
                  </a:cubicBezTo>
                  <a:lnTo>
                    <a:pt x="2587568" y="7291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1503" tIns="762152" rIns="831503" bIns="762152"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Action Sans"/>
                </a:rPr>
                <a:t>Modalidad Educación Especial</a:t>
              </a:r>
            </a:p>
          </p:txBody>
        </p:sp>
        <p:sp>
          <p:nvSpPr>
            <p:cNvPr id="14" name="Flecha: circular 13">
              <a:extLst>
                <a:ext uri="{FF2B5EF4-FFF2-40B4-BE49-F238E27FC236}">
                  <a16:creationId xmlns:a16="http://schemas.microsoft.com/office/drawing/2014/main" id="{0F92F44D-99D0-34DE-BC61-F9617CB379C7}"/>
                </a:ext>
              </a:extLst>
            </p:cNvPr>
            <p:cNvSpPr/>
            <p:nvPr/>
          </p:nvSpPr>
          <p:spPr>
            <a:xfrm rot="8676344">
              <a:off x="2622260" y="5155656"/>
              <a:ext cx="723457" cy="720911"/>
            </a:xfrm>
            <a:prstGeom prst="circularArrow">
              <a:avLst>
                <a:gd name="adj1" fmla="val 4878"/>
                <a:gd name="adj2" fmla="val 312630"/>
                <a:gd name="adj3" fmla="val 3191685"/>
                <a:gd name="adj4" fmla="val 15155896"/>
                <a:gd name="adj5" fmla="val 5691"/>
              </a:avLst>
            </a:pr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s-ES"/>
            </a:p>
          </p:txBody>
        </p:sp>
        <p:sp>
          <p:nvSpPr>
            <p:cNvPr id="15" name="Forma 14">
              <a:extLst>
                <a:ext uri="{FF2B5EF4-FFF2-40B4-BE49-F238E27FC236}">
                  <a16:creationId xmlns:a16="http://schemas.microsoft.com/office/drawing/2014/main" id="{BCBBE85F-8C2F-008B-48D3-458F7B5EB0F6}"/>
                </a:ext>
              </a:extLst>
            </p:cNvPr>
            <p:cNvSpPr/>
            <p:nvPr/>
          </p:nvSpPr>
          <p:spPr>
            <a:xfrm rot="19914368">
              <a:off x="472629" y="2689663"/>
              <a:ext cx="2499791" cy="2499791"/>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s-ES"/>
            </a:p>
          </p:txBody>
        </p:sp>
      </p:grpSp>
      <p:cxnSp>
        <p:nvCxnSpPr>
          <p:cNvPr id="4" name="Conector recto 3">
            <a:extLst>
              <a:ext uri="{FF2B5EF4-FFF2-40B4-BE49-F238E27FC236}">
                <a16:creationId xmlns:a16="http://schemas.microsoft.com/office/drawing/2014/main" id="{5567CAD0-D56A-845F-AC44-B88CC3ABE4F3}"/>
              </a:ext>
            </a:extLst>
          </p:cNvPr>
          <p:cNvCxnSpPr>
            <a:cxnSpLocks/>
          </p:cNvCxnSpPr>
          <p:nvPr/>
        </p:nvCxnSpPr>
        <p:spPr>
          <a:xfrm>
            <a:off x="7929743" y="1794013"/>
            <a:ext cx="89452" cy="428563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42133F30-7705-C67F-D9DD-2AA37DE90741}"/>
              </a:ext>
            </a:extLst>
          </p:cNvPr>
          <p:cNvSpPr txBox="1"/>
          <p:nvPr/>
        </p:nvSpPr>
        <p:spPr>
          <a:xfrm>
            <a:off x="7507329" y="3259281"/>
            <a:ext cx="1023731" cy="1015663"/>
          </a:xfrm>
          <a:prstGeom prst="rect">
            <a:avLst/>
          </a:prstGeom>
          <a:noFill/>
        </p:spPr>
        <p:txBody>
          <a:bodyPr wrap="square" rtlCol="0">
            <a:spAutoFit/>
          </a:bodyPr>
          <a:lstStyle/>
          <a:p>
            <a:pPr algn="ctr"/>
            <a:r>
              <a:rPr lang="es-ES" sz="3000" dirty="0">
                <a:latin typeface="Action Sans"/>
                <a:cs typeface="Arial" panose="020B0604020202020204" pitchFamily="34" charset="0"/>
              </a:rPr>
              <a:t>21 años</a:t>
            </a:r>
          </a:p>
        </p:txBody>
      </p:sp>
      <p:pic>
        <p:nvPicPr>
          <p:cNvPr id="9" name="Imagen 8" descr="Imagen que contiene Icono&#10;&#10;Descripción generada automáticamente">
            <a:extLst>
              <a:ext uri="{FF2B5EF4-FFF2-40B4-BE49-F238E27FC236}">
                <a16:creationId xmlns:a16="http://schemas.microsoft.com/office/drawing/2014/main" id="{05309E1B-4330-F55F-957F-FC51133F4E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58640" y="1714500"/>
            <a:ext cx="3429000" cy="3429000"/>
          </a:xfrm>
          <a:prstGeom prst="rect">
            <a:avLst/>
          </a:prstGeom>
        </p:spPr>
      </p:pic>
      <p:sp>
        <p:nvSpPr>
          <p:cNvPr id="13" name="CuadroTexto 12">
            <a:extLst>
              <a:ext uri="{FF2B5EF4-FFF2-40B4-BE49-F238E27FC236}">
                <a16:creationId xmlns:a16="http://schemas.microsoft.com/office/drawing/2014/main" id="{9463E077-40CD-E206-4726-8C76BC3D21B1}"/>
              </a:ext>
            </a:extLst>
          </p:cNvPr>
          <p:cNvSpPr txBox="1"/>
          <p:nvPr/>
        </p:nvSpPr>
        <p:spPr>
          <a:xfrm>
            <a:off x="6881689" y="970055"/>
            <a:ext cx="5053387" cy="584775"/>
          </a:xfrm>
          <a:prstGeom prst="rect">
            <a:avLst/>
          </a:prstGeom>
          <a:noFill/>
          <a:ln>
            <a:solidFill>
              <a:schemeClr val="accent1"/>
            </a:solidFill>
          </a:ln>
        </p:spPr>
        <p:txBody>
          <a:bodyPr wrap="square" rtlCol="0">
            <a:spAutoFit/>
          </a:bodyPr>
          <a:lstStyle/>
          <a:p>
            <a:r>
              <a:rPr lang="es-ES" sz="1600" dirty="0">
                <a:latin typeface="Action Sans"/>
              </a:rPr>
              <a:t>Personas con alto grado de dependencia, medicadas, con conductas disruptivas, posible deterioro cognitivo grave…</a:t>
            </a:r>
          </a:p>
        </p:txBody>
      </p:sp>
      <p:sp>
        <p:nvSpPr>
          <p:cNvPr id="3" name="object 7">
            <a:extLst>
              <a:ext uri="{FF2B5EF4-FFF2-40B4-BE49-F238E27FC236}">
                <a16:creationId xmlns:a16="http://schemas.microsoft.com/office/drawing/2014/main" id="{D7917A20-A96C-FFBB-423F-1C7D7567E1E5}"/>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II y III</a:t>
            </a:r>
            <a:endParaRPr lang="es-ES" sz="4000" dirty="0">
              <a:latin typeface="Action Sans"/>
            </a:endParaRPr>
          </a:p>
        </p:txBody>
      </p:sp>
      <p:sp>
        <p:nvSpPr>
          <p:cNvPr id="6" name="object 7">
            <a:extLst>
              <a:ext uri="{FF2B5EF4-FFF2-40B4-BE49-F238E27FC236}">
                <a16:creationId xmlns:a16="http://schemas.microsoft.com/office/drawing/2014/main" id="{06D5A9B2-7927-FAF4-F50F-9FEA13A0BE9D}"/>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Estudios</a:t>
            </a:r>
            <a:endParaRPr lang="es-ES" sz="3000" dirty="0">
              <a:latin typeface="Action Sans"/>
            </a:endParaRPr>
          </a:p>
        </p:txBody>
      </p:sp>
    </p:spTree>
    <p:extLst>
      <p:ext uri="{BB962C8B-B14F-4D97-AF65-F5344CB8AC3E}">
        <p14:creationId xmlns:p14="http://schemas.microsoft.com/office/powerpoint/2010/main" val="1942584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F299A33-BDFE-E162-1123-ACCA85621892}"/>
              </a:ext>
            </a:extLst>
          </p:cNvPr>
          <p:cNvPicPr>
            <a:picLocks noChangeAspect="1"/>
          </p:cNvPicPr>
          <p:nvPr/>
        </p:nvPicPr>
        <p:blipFill>
          <a:blip r:embed="rId2"/>
          <a:stretch>
            <a:fillRect/>
          </a:stretch>
        </p:blipFill>
        <p:spPr>
          <a:xfrm>
            <a:off x="928798" y="2660053"/>
            <a:ext cx="2381250" cy="2381250"/>
          </a:xfrm>
          <a:prstGeom prst="rect">
            <a:avLst/>
          </a:prstGeom>
        </p:spPr>
      </p:pic>
      <p:pic>
        <p:nvPicPr>
          <p:cNvPr id="10" name="Imagen 9">
            <a:extLst>
              <a:ext uri="{FF2B5EF4-FFF2-40B4-BE49-F238E27FC236}">
                <a16:creationId xmlns:a16="http://schemas.microsoft.com/office/drawing/2014/main" id="{14F6C6C5-E592-A789-E52F-1B86A47B2940}"/>
              </a:ext>
            </a:extLst>
          </p:cNvPr>
          <p:cNvPicPr>
            <a:picLocks noChangeAspect="1"/>
          </p:cNvPicPr>
          <p:nvPr/>
        </p:nvPicPr>
        <p:blipFill>
          <a:blip r:embed="rId3"/>
          <a:stretch>
            <a:fillRect/>
          </a:stretch>
        </p:blipFill>
        <p:spPr>
          <a:xfrm>
            <a:off x="4905375" y="2660053"/>
            <a:ext cx="2381250" cy="2381250"/>
          </a:xfrm>
          <a:prstGeom prst="rect">
            <a:avLst/>
          </a:prstGeom>
        </p:spPr>
      </p:pic>
      <p:pic>
        <p:nvPicPr>
          <p:cNvPr id="13" name="Imagen 12">
            <a:extLst>
              <a:ext uri="{FF2B5EF4-FFF2-40B4-BE49-F238E27FC236}">
                <a16:creationId xmlns:a16="http://schemas.microsoft.com/office/drawing/2014/main" id="{2F4BAD28-BFF0-4141-6A6F-DEE33DF7E1AA}"/>
              </a:ext>
            </a:extLst>
          </p:cNvPr>
          <p:cNvPicPr>
            <a:picLocks noChangeAspect="1"/>
          </p:cNvPicPr>
          <p:nvPr/>
        </p:nvPicPr>
        <p:blipFill>
          <a:blip r:embed="rId4"/>
          <a:stretch>
            <a:fillRect/>
          </a:stretch>
        </p:blipFill>
        <p:spPr>
          <a:xfrm>
            <a:off x="8881952" y="2660053"/>
            <a:ext cx="2381250" cy="2381250"/>
          </a:xfrm>
          <a:prstGeom prst="rect">
            <a:avLst/>
          </a:prstGeom>
        </p:spPr>
      </p:pic>
      <p:sp>
        <p:nvSpPr>
          <p:cNvPr id="14" name="Flecha: a la derecha 13">
            <a:extLst>
              <a:ext uri="{FF2B5EF4-FFF2-40B4-BE49-F238E27FC236}">
                <a16:creationId xmlns:a16="http://schemas.microsoft.com/office/drawing/2014/main" id="{7EAD832E-ECC3-CBBA-44A9-17875D6B0276}"/>
              </a:ext>
            </a:extLst>
          </p:cNvPr>
          <p:cNvSpPr/>
          <p:nvPr/>
        </p:nvSpPr>
        <p:spPr>
          <a:xfrm>
            <a:off x="3633099" y="3850678"/>
            <a:ext cx="1350335" cy="4890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15" name="Flecha: a la derecha 14">
            <a:extLst>
              <a:ext uri="{FF2B5EF4-FFF2-40B4-BE49-F238E27FC236}">
                <a16:creationId xmlns:a16="http://schemas.microsoft.com/office/drawing/2014/main" id="{730C6EDA-8A37-5918-F9E4-87ABAC3EE198}"/>
              </a:ext>
            </a:extLst>
          </p:cNvPr>
          <p:cNvSpPr/>
          <p:nvPr/>
        </p:nvSpPr>
        <p:spPr>
          <a:xfrm>
            <a:off x="7615378" y="3850982"/>
            <a:ext cx="1350335" cy="4890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16" name="CuadroTexto 15">
            <a:extLst>
              <a:ext uri="{FF2B5EF4-FFF2-40B4-BE49-F238E27FC236}">
                <a16:creationId xmlns:a16="http://schemas.microsoft.com/office/drawing/2014/main" id="{8A2E4121-857A-14C2-F59F-471ED502B1FB}"/>
              </a:ext>
            </a:extLst>
          </p:cNvPr>
          <p:cNvSpPr txBox="1"/>
          <p:nvPr/>
        </p:nvSpPr>
        <p:spPr>
          <a:xfrm>
            <a:off x="672622" y="5295518"/>
            <a:ext cx="10996175" cy="769441"/>
          </a:xfrm>
          <a:prstGeom prst="rect">
            <a:avLst/>
          </a:prstGeom>
          <a:noFill/>
        </p:spPr>
        <p:txBody>
          <a:bodyPr wrap="square" rtlCol="0">
            <a:spAutoFit/>
          </a:bodyPr>
          <a:lstStyle/>
          <a:p>
            <a:pPr algn="ctr"/>
            <a:r>
              <a:rPr lang="es-ES" sz="2200" dirty="0">
                <a:latin typeface="Action Sans"/>
                <a:cs typeface="Arial" panose="020B0604020202020204" pitchFamily="34" charset="0"/>
              </a:rPr>
              <a:t>¿Hemos terminado con el modelo asistencial? / ¿Se sigue trabajando para desarrollar las capacidades de la persona?</a:t>
            </a:r>
          </a:p>
        </p:txBody>
      </p:sp>
      <p:sp>
        <p:nvSpPr>
          <p:cNvPr id="17" name="Flecha: curvada hacia abajo 16">
            <a:extLst>
              <a:ext uri="{FF2B5EF4-FFF2-40B4-BE49-F238E27FC236}">
                <a16:creationId xmlns:a16="http://schemas.microsoft.com/office/drawing/2014/main" id="{839334D9-0A5D-937C-C3C9-4FFC306E52D4}"/>
              </a:ext>
            </a:extLst>
          </p:cNvPr>
          <p:cNvSpPr/>
          <p:nvPr/>
        </p:nvSpPr>
        <p:spPr>
          <a:xfrm>
            <a:off x="3478696" y="1997765"/>
            <a:ext cx="5774635" cy="89452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solidFill>
                <a:schemeClr val="tx1"/>
              </a:solidFill>
            </a:endParaRPr>
          </a:p>
        </p:txBody>
      </p:sp>
      <p:sp>
        <p:nvSpPr>
          <p:cNvPr id="2" name="object 7">
            <a:extLst>
              <a:ext uri="{FF2B5EF4-FFF2-40B4-BE49-F238E27FC236}">
                <a16:creationId xmlns:a16="http://schemas.microsoft.com/office/drawing/2014/main" id="{19F7E8EC-A416-761E-0EA8-882AB13973C2}"/>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II y III</a:t>
            </a:r>
            <a:endParaRPr lang="es-ES" sz="4000" dirty="0">
              <a:latin typeface="Action Sans"/>
            </a:endParaRPr>
          </a:p>
        </p:txBody>
      </p:sp>
      <p:sp>
        <p:nvSpPr>
          <p:cNvPr id="3" name="object 7">
            <a:extLst>
              <a:ext uri="{FF2B5EF4-FFF2-40B4-BE49-F238E27FC236}">
                <a16:creationId xmlns:a16="http://schemas.microsoft.com/office/drawing/2014/main" id="{996CED1B-EEF2-8CA7-AC3D-3321D83E3A45}"/>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Trabajo</a:t>
            </a:r>
            <a:endParaRPr lang="es-ES" sz="3000" dirty="0">
              <a:latin typeface="Action Sans"/>
            </a:endParaRPr>
          </a:p>
        </p:txBody>
      </p:sp>
    </p:spTree>
    <p:extLst>
      <p:ext uri="{BB962C8B-B14F-4D97-AF65-F5344CB8AC3E}">
        <p14:creationId xmlns:p14="http://schemas.microsoft.com/office/powerpoint/2010/main" val="2977597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BB14371-30A2-388C-DD80-967E91BD8460}"/>
              </a:ext>
            </a:extLst>
          </p:cNvPr>
          <p:cNvSpPr txBox="1"/>
          <p:nvPr/>
        </p:nvSpPr>
        <p:spPr>
          <a:xfrm>
            <a:off x="601987" y="2443479"/>
            <a:ext cx="10988027" cy="3293209"/>
          </a:xfrm>
          <a:prstGeom prst="rect">
            <a:avLst/>
          </a:prstGeom>
          <a:noFill/>
        </p:spPr>
        <p:txBody>
          <a:bodyPr wrap="square" rtlCol="0">
            <a:spAutoFit/>
          </a:bodyPr>
          <a:lstStyle/>
          <a:p>
            <a:pPr marL="285750" indent="-285750">
              <a:buFont typeface="Wingdings" panose="05000000000000000000" pitchFamily="2" charset="2"/>
              <a:buChar char="§"/>
            </a:pPr>
            <a:r>
              <a:rPr lang="es-ES" sz="1600" dirty="0">
                <a:latin typeface="Action Sans"/>
                <a:cs typeface="Arial" panose="020B0604020202020204" pitchFamily="34" charset="0"/>
              </a:rPr>
              <a:t>Con “suerte” consiguen una plaza en un Centro de Día. No deja mucho margen a tener en cuenta las preferencias de la persona, sus puntos fuertes, su capacidad de mejora permanente…</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Familias cansadas, envejecidas y solas que necesitan sentir que dejan a su hijo/a en buena situación para cuando ya no estén.</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La independencia, la autodeterminación, el desarrollo personal suele delegarse por el buen cuidado, atención cariñosa y respetuosa y la seguridad del “para toda la vida”.</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Cuando se une a conductas disruptivas graves, se puede pasar del centro escolar a la residencia.</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Escasez de plazas públicas para centros de día especializados y residencias. “</a:t>
            </a:r>
            <a:r>
              <a:rPr lang="es-ES" sz="1600" i="1" dirty="0">
                <a:latin typeface="Action Sans"/>
                <a:cs typeface="Arial" panose="020B0604020202020204" pitchFamily="34" charset="0"/>
              </a:rPr>
              <a:t>Tendencia a pisos tutelados para que sea menos “segregador”. En realidad es casi lo mismo que una residencia pero más caro, ya que con un nivel tan alto de necesidades de apoyo, deben tener atención permanente y un bajo ratio aumenta el costo:” Daniel Comín, 2017)</a:t>
            </a:r>
          </a:p>
        </p:txBody>
      </p:sp>
      <p:sp>
        <p:nvSpPr>
          <p:cNvPr id="4" name="CuadroTexto 3">
            <a:extLst>
              <a:ext uri="{FF2B5EF4-FFF2-40B4-BE49-F238E27FC236}">
                <a16:creationId xmlns:a16="http://schemas.microsoft.com/office/drawing/2014/main" id="{F0212E12-DC50-7D33-6E09-98997D4A380A}"/>
              </a:ext>
            </a:extLst>
          </p:cNvPr>
          <p:cNvSpPr txBox="1"/>
          <p:nvPr/>
        </p:nvSpPr>
        <p:spPr>
          <a:xfrm>
            <a:off x="7196056" y="1043116"/>
            <a:ext cx="4676968" cy="954107"/>
          </a:xfrm>
          <a:prstGeom prst="rect">
            <a:avLst/>
          </a:prstGeom>
          <a:noFill/>
        </p:spPr>
        <p:txBody>
          <a:bodyPr wrap="square">
            <a:spAutoFit/>
          </a:bodyPr>
          <a:lstStyle/>
          <a:p>
            <a:pPr algn="ctr"/>
            <a:r>
              <a:rPr lang="es-ES" sz="1400" i="1" dirty="0">
                <a:solidFill>
                  <a:srgbClr val="0070C0"/>
                </a:solidFill>
                <a:latin typeface="Action Sans"/>
                <a:cs typeface="Arial" panose="020B0604020202020204" pitchFamily="34" charset="0"/>
              </a:rPr>
              <a:t>“Los casos con TEA más grave, mayor deterioro cognitivo y/o del lenguaje, aquellos con patología psiquiátrica o epilepsia asociada y en general, las mujeres con tea, tienen menor probabilidad de conseguir un trabajo”.</a:t>
            </a:r>
          </a:p>
        </p:txBody>
      </p:sp>
      <p:sp>
        <p:nvSpPr>
          <p:cNvPr id="3" name="object 7">
            <a:extLst>
              <a:ext uri="{FF2B5EF4-FFF2-40B4-BE49-F238E27FC236}">
                <a16:creationId xmlns:a16="http://schemas.microsoft.com/office/drawing/2014/main" id="{4D2DE537-6B61-F44A-1F9F-FF52186BACF5}"/>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II y III</a:t>
            </a:r>
            <a:endParaRPr lang="es-ES" sz="4000" dirty="0">
              <a:latin typeface="Action Sans"/>
            </a:endParaRPr>
          </a:p>
        </p:txBody>
      </p:sp>
      <p:sp>
        <p:nvSpPr>
          <p:cNvPr id="5" name="object 7">
            <a:extLst>
              <a:ext uri="{FF2B5EF4-FFF2-40B4-BE49-F238E27FC236}">
                <a16:creationId xmlns:a16="http://schemas.microsoft.com/office/drawing/2014/main" id="{468ABAF3-5E9A-20D6-27DF-66E067A0F077}"/>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Estudios</a:t>
            </a:r>
            <a:endParaRPr lang="es-ES" sz="3000" dirty="0">
              <a:latin typeface="Action Sans"/>
            </a:endParaRPr>
          </a:p>
        </p:txBody>
      </p:sp>
    </p:spTree>
    <p:extLst>
      <p:ext uri="{BB962C8B-B14F-4D97-AF65-F5344CB8AC3E}">
        <p14:creationId xmlns:p14="http://schemas.microsoft.com/office/powerpoint/2010/main" val="26738754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señales de autismo en adolescentes - La Mente es Maravillosa">
            <a:extLst>
              <a:ext uri="{FF2B5EF4-FFF2-40B4-BE49-F238E27FC236}">
                <a16:creationId xmlns:a16="http://schemas.microsoft.com/office/drawing/2014/main" id="{A20B93B7-91C6-F4E2-8146-18F391D43F2D}"/>
              </a:ext>
            </a:extLst>
          </p:cNvPr>
          <p:cNvPicPr>
            <a:picLocks noChangeAspect="1" noChangeArrowheads="1"/>
          </p:cNvPicPr>
          <p:nvPr/>
        </p:nvPicPr>
        <p:blipFill>
          <a:blip r:embed="rId2">
            <a:alphaModFix amt="50000"/>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5844209" y="1201558"/>
            <a:ext cx="5905230" cy="393874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5A620C4-B6FF-1BC4-EAE8-2548C838C814}"/>
              </a:ext>
            </a:extLst>
          </p:cNvPr>
          <p:cNvSpPr txBox="1"/>
          <p:nvPr/>
        </p:nvSpPr>
        <p:spPr>
          <a:xfrm>
            <a:off x="700392" y="2196180"/>
            <a:ext cx="9964296" cy="3539430"/>
          </a:xfrm>
          <a:prstGeom prst="rect">
            <a:avLst/>
          </a:prstGeom>
          <a:noFill/>
        </p:spPr>
        <p:txBody>
          <a:bodyPr wrap="square" rtlCol="0">
            <a:spAutoFit/>
          </a:bodyPr>
          <a:lstStyle/>
          <a:p>
            <a:pPr marL="285750" indent="-285750">
              <a:buFont typeface="Wingdings" panose="05000000000000000000" pitchFamily="2" charset="2"/>
              <a:buChar char="§"/>
            </a:pPr>
            <a:r>
              <a:rPr lang="es-ES" sz="1600" dirty="0">
                <a:latin typeface="Action Sans"/>
                <a:cs typeface="Arial" panose="020B0604020202020204" pitchFamily="34" charset="0"/>
              </a:rPr>
              <a:t>El ocio es confundido con los “momentos de respiro familiar”. Se convierte más en una necesidad de la familia, que en un momento de disfrute de la persona.</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Coste elevado que no todas las familias pueden permitirse.</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No existe la autodeterminación. Las personas no deciden si quieren ir a la actividad, ni lo que van a  hacer, ni con quién lo hacen.</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La persona puede convertirse en una “carga familiar”.</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El “ocio” se convierte en terapias: </a:t>
            </a:r>
            <a:r>
              <a:rPr lang="es-ES" sz="1600" dirty="0" err="1">
                <a:latin typeface="Action Sans"/>
                <a:cs typeface="Arial" panose="020B0604020202020204" pitchFamily="34" charset="0"/>
              </a:rPr>
              <a:t>equinoterapia</a:t>
            </a:r>
            <a:r>
              <a:rPr lang="es-ES" sz="1600" dirty="0">
                <a:latin typeface="Action Sans"/>
                <a:cs typeface="Arial" panose="020B0604020202020204" pitchFamily="34" charset="0"/>
              </a:rPr>
              <a:t>, hidroterapia, musicoterapia, terapia con animales, danza terapia, etc.</a:t>
            </a:r>
          </a:p>
          <a:p>
            <a:pPr marL="285750" indent="-285750">
              <a:buFont typeface="Wingdings" panose="05000000000000000000" pitchFamily="2" charset="2"/>
              <a:buChar char="§"/>
            </a:pPr>
            <a:endParaRPr lang="es-ES" sz="1600" dirty="0">
              <a:latin typeface="Action Sans"/>
              <a:cs typeface="Arial" panose="020B0604020202020204" pitchFamily="34" charset="0"/>
            </a:endParaRPr>
          </a:p>
          <a:p>
            <a:pPr marL="285750" indent="-285750">
              <a:buFont typeface="Wingdings" panose="05000000000000000000" pitchFamily="2" charset="2"/>
              <a:buChar char="§"/>
            </a:pPr>
            <a:r>
              <a:rPr lang="es-ES" sz="1600" dirty="0">
                <a:latin typeface="Action Sans"/>
                <a:cs typeface="Arial" panose="020B0604020202020204" pitchFamily="34" charset="0"/>
              </a:rPr>
              <a:t>Inactividad. </a:t>
            </a:r>
          </a:p>
        </p:txBody>
      </p:sp>
      <p:sp>
        <p:nvSpPr>
          <p:cNvPr id="4" name="object 7">
            <a:extLst>
              <a:ext uri="{FF2B5EF4-FFF2-40B4-BE49-F238E27FC236}">
                <a16:creationId xmlns:a16="http://schemas.microsoft.com/office/drawing/2014/main" id="{B6C2C6B6-E5D6-7780-FA21-FAFC662B333C}"/>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II y III</a:t>
            </a:r>
            <a:endParaRPr lang="es-ES" sz="4000" dirty="0">
              <a:latin typeface="Action Sans"/>
            </a:endParaRPr>
          </a:p>
        </p:txBody>
      </p:sp>
      <p:sp>
        <p:nvSpPr>
          <p:cNvPr id="5" name="object 7">
            <a:extLst>
              <a:ext uri="{FF2B5EF4-FFF2-40B4-BE49-F238E27FC236}">
                <a16:creationId xmlns:a16="http://schemas.microsoft.com/office/drawing/2014/main" id="{8E9C1917-4072-23CD-891F-3372BB33D500}"/>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Ocio</a:t>
            </a:r>
            <a:endParaRPr lang="es-ES" sz="3000" dirty="0">
              <a:latin typeface="Action Sans"/>
            </a:endParaRPr>
          </a:p>
        </p:txBody>
      </p:sp>
    </p:spTree>
    <p:extLst>
      <p:ext uri="{BB962C8B-B14F-4D97-AF65-F5344CB8AC3E}">
        <p14:creationId xmlns:p14="http://schemas.microsoft.com/office/powerpoint/2010/main" val="31495660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idad de vida en familias de personas con autismo">
            <a:extLst>
              <a:ext uri="{FF2B5EF4-FFF2-40B4-BE49-F238E27FC236}">
                <a16:creationId xmlns:a16="http://schemas.microsoft.com/office/drawing/2014/main" id="{18C10569-C442-FEF6-454D-3D750E8A1EC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627783" y="142344"/>
            <a:ext cx="8412832" cy="251770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E5C95E0-58F6-6207-8DB4-525FC3571B20}"/>
              </a:ext>
            </a:extLst>
          </p:cNvPr>
          <p:cNvSpPr txBox="1"/>
          <p:nvPr/>
        </p:nvSpPr>
        <p:spPr>
          <a:xfrm>
            <a:off x="700391" y="2489932"/>
            <a:ext cx="10809122" cy="3046988"/>
          </a:xfrm>
          <a:prstGeom prst="rect">
            <a:avLst/>
          </a:prstGeom>
          <a:noFill/>
        </p:spPr>
        <p:txBody>
          <a:bodyPr wrap="square" rtlCol="0">
            <a:spAutoFit/>
          </a:bodyPr>
          <a:lstStyle/>
          <a:p>
            <a:pPr marL="285750" indent="-285750">
              <a:buFont typeface="Arial" panose="020B0604020202020204" pitchFamily="34" charset="0"/>
              <a:buChar char="•"/>
            </a:pPr>
            <a:r>
              <a:rPr lang="es-ES" sz="1600" dirty="0">
                <a:latin typeface="Action Sans"/>
                <a:cs typeface="Arial" panose="020B0604020202020204" pitchFamily="34" charset="0"/>
              </a:rPr>
              <a:t>Las limitaciones de ocio de la persona suponen que su vida social se reduzca a lo que decida la familia. En muchos casos, </a:t>
            </a:r>
            <a:r>
              <a:rPr lang="es-ES" sz="1600" b="1" dirty="0">
                <a:latin typeface="Action Sans"/>
                <a:cs typeface="Arial" panose="020B0604020202020204" pitchFamily="34" charset="0"/>
              </a:rPr>
              <a:t>se reduce a la familia</a:t>
            </a:r>
            <a:r>
              <a:rPr lang="es-ES" sz="1600" dirty="0">
                <a:latin typeface="Action Sans"/>
                <a:cs typeface="Arial" panose="020B0604020202020204" pitchFamily="34" charset="0"/>
              </a:rPr>
              <a:t>.</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Falta de experiencias vitales</a:t>
            </a:r>
            <a:r>
              <a:rPr lang="es-ES" sz="1600" dirty="0">
                <a:latin typeface="Action Sans"/>
                <a:cs typeface="Arial" panose="020B0604020202020204" pitchFamily="34" charset="0"/>
              </a:rPr>
              <a:t>.</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b="1" dirty="0">
                <a:latin typeface="Action Sans"/>
                <a:cs typeface="Arial" panose="020B0604020202020204" pitchFamily="34" charset="0"/>
              </a:rPr>
              <a:t>Aislamiento de la familia a nivel social</a:t>
            </a:r>
            <a:r>
              <a:rPr lang="es-ES" sz="1600" dirty="0">
                <a:latin typeface="Action Sans"/>
                <a:cs typeface="Arial" panose="020B0604020202020204" pitchFamily="34" charset="0"/>
              </a:rPr>
              <a:t>. Este aislamiento se produce de manera bidireccional: la propia familia se aísla para no tener que enfrentarse a situaciones complicadas, como conductas disruptivas, y es aislada, tanto por familias sin hijos/as con TEA como por familias con TEA más jóvenes. El rechazo de las familias con TEA más jóvenes suele deberse al miedo ante la posibilidad de que su hijo/a esté igual en unos años llegando a cuestionar incluso las decisiones que toma.</a:t>
            </a:r>
          </a:p>
          <a:p>
            <a:pPr marL="285750" indent="-285750">
              <a:buFont typeface="Arial" panose="020B0604020202020204" pitchFamily="34" charset="0"/>
              <a:buChar char="•"/>
            </a:pPr>
            <a:endParaRPr lang="es-ES" sz="1600" dirty="0">
              <a:latin typeface="Action Sans"/>
              <a:cs typeface="Arial" panose="020B0604020202020204" pitchFamily="34" charset="0"/>
            </a:endParaRPr>
          </a:p>
          <a:p>
            <a:pPr marL="285750" indent="-285750">
              <a:buFont typeface="Arial" panose="020B0604020202020204" pitchFamily="34" charset="0"/>
              <a:buChar char="•"/>
            </a:pPr>
            <a:r>
              <a:rPr lang="es-ES" sz="1600" dirty="0">
                <a:latin typeface="Action Sans"/>
                <a:cs typeface="Arial" panose="020B0604020202020204" pitchFamily="34" charset="0"/>
              </a:rPr>
              <a:t>Tendencia a </a:t>
            </a:r>
            <a:r>
              <a:rPr lang="es-ES" sz="1600" b="1" dirty="0">
                <a:latin typeface="Action Sans"/>
                <a:cs typeface="Arial" panose="020B0604020202020204" pitchFamily="34" charset="0"/>
              </a:rPr>
              <a:t>infantilizarles</a:t>
            </a:r>
            <a:r>
              <a:rPr lang="es-ES" sz="1600" dirty="0">
                <a:latin typeface="Action Sans"/>
                <a:cs typeface="Arial" panose="020B0604020202020204" pitchFamily="34" charset="0"/>
              </a:rPr>
              <a:t> en base a su cociente intelectual o sus supuestas capacidades. No sólo con las actividades, sino también con la apariencia física o el nivel de ayuda.</a:t>
            </a:r>
          </a:p>
        </p:txBody>
      </p:sp>
      <p:sp>
        <p:nvSpPr>
          <p:cNvPr id="3" name="object 7">
            <a:extLst>
              <a:ext uri="{FF2B5EF4-FFF2-40B4-BE49-F238E27FC236}">
                <a16:creationId xmlns:a16="http://schemas.microsoft.com/office/drawing/2014/main" id="{A2BFDCA8-3E6A-31A2-DFBB-BA847B5A8471}"/>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II y III</a:t>
            </a:r>
            <a:endParaRPr lang="es-ES" sz="4000" dirty="0">
              <a:latin typeface="Action Sans"/>
            </a:endParaRPr>
          </a:p>
        </p:txBody>
      </p:sp>
      <p:sp>
        <p:nvSpPr>
          <p:cNvPr id="4" name="object 7">
            <a:extLst>
              <a:ext uri="{FF2B5EF4-FFF2-40B4-BE49-F238E27FC236}">
                <a16:creationId xmlns:a16="http://schemas.microsoft.com/office/drawing/2014/main" id="{EC4C1F59-C229-1DAC-D324-1EA0A04FCA2D}"/>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Social</a:t>
            </a:r>
            <a:endParaRPr lang="es-ES" sz="3000" dirty="0">
              <a:latin typeface="Action Sans"/>
            </a:endParaRPr>
          </a:p>
        </p:txBody>
      </p:sp>
    </p:spTree>
    <p:extLst>
      <p:ext uri="{BB962C8B-B14F-4D97-AF65-F5344CB8AC3E}">
        <p14:creationId xmlns:p14="http://schemas.microsoft.com/office/powerpoint/2010/main" val="287249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todeterminación - BibliotecaAutismo.com">
            <a:extLst>
              <a:ext uri="{FF2B5EF4-FFF2-40B4-BE49-F238E27FC236}">
                <a16:creationId xmlns:a16="http://schemas.microsoft.com/office/drawing/2014/main" id="{EBF60B95-61B2-DA6D-52DA-9F5A4A7C81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46" r="14606"/>
          <a:stretch/>
        </p:blipFill>
        <p:spPr bwMode="auto">
          <a:xfrm>
            <a:off x="7540638" y="600261"/>
            <a:ext cx="4094922" cy="40798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AA10EB9-29ED-FCCC-7B79-1AB92C8C3620}"/>
              </a:ext>
            </a:extLst>
          </p:cNvPr>
          <p:cNvSpPr txBox="1"/>
          <p:nvPr/>
        </p:nvSpPr>
        <p:spPr>
          <a:xfrm>
            <a:off x="556440" y="3734366"/>
            <a:ext cx="6241774" cy="1477328"/>
          </a:xfrm>
          <a:prstGeom prst="rect">
            <a:avLst/>
          </a:prstGeom>
          <a:noFill/>
        </p:spPr>
        <p:txBody>
          <a:bodyPr wrap="square" rtlCol="0">
            <a:spAutoFit/>
          </a:bodyPr>
          <a:lstStyle/>
          <a:p>
            <a:pPr algn="ctr"/>
            <a:r>
              <a:rPr lang="es-ES" dirty="0">
                <a:latin typeface="Action Sans"/>
                <a:cs typeface="Arial" panose="020B0604020202020204" pitchFamily="34" charset="0"/>
              </a:rPr>
              <a:t>Estigmatización de emociones.</a:t>
            </a:r>
          </a:p>
          <a:p>
            <a:pPr algn="ctr"/>
            <a:endParaRPr lang="es-ES" dirty="0">
              <a:latin typeface="Action Sans"/>
              <a:cs typeface="Arial" panose="020B0604020202020204" pitchFamily="34" charset="0"/>
            </a:endParaRPr>
          </a:p>
          <a:p>
            <a:pPr algn="ctr"/>
            <a:r>
              <a:rPr lang="es-ES" dirty="0">
                <a:latin typeface="Action Sans"/>
                <a:cs typeface="Arial" panose="020B0604020202020204" pitchFamily="34" charset="0"/>
              </a:rPr>
              <a:t>Decisiones censuradas / limitadas / mal interpretadas.</a:t>
            </a:r>
          </a:p>
          <a:p>
            <a:pPr algn="ctr"/>
            <a:endParaRPr lang="es-ES" dirty="0">
              <a:latin typeface="Action Sans"/>
              <a:cs typeface="Arial" panose="020B0604020202020204" pitchFamily="34" charset="0"/>
            </a:endParaRPr>
          </a:p>
          <a:p>
            <a:pPr algn="ctr"/>
            <a:r>
              <a:rPr lang="es-ES" dirty="0">
                <a:latin typeface="Action Sans"/>
                <a:cs typeface="Arial" panose="020B0604020202020204" pitchFamily="34" charset="0"/>
              </a:rPr>
              <a:t>Autonomía no fomentada.</a:t>
            </a:r>
          </a:p>
        </p:txBody>
      </p:sp>
      <p:sp>
        <p:nvSpPr>
          <p:cNvPr id="4" name="CuadroTexto 3">
            <a:extLst>
              <a:ext uri="{FF2B5EF4-FFF2-40B4-BE49-F238E27FC236}">
                <a16:creationId xmlns:a16="http://schemas.microsoft.com/office/drawing/2014/main" id="{F4B72F80-EB92-FC50-E847-601F6180740D}"/>
              </a:ext>
            </a:extLst>
          </p:cNvPr>
          <p:cNvSpPr txBox="1"/>
          <p:nvPr/>
        </p:nvSpPr>
        <p:spPr>
          <a:xfrm>
            <a:off x="2840312" y="2450269"/>
            <a:ext cx="4803913" cy="612934"/>
          </a:xfrm>
          <a:prstGeom prst="roundRect">
            <a:avLst/>
          </a:prstGeom>
          <a:noFill/>
        </p:spPr>
        <p:txBody>
          <a:bodyPr wrap="square" rtlCol="0">
            <a:prstTxWarp prst="textPlain">
              <a:avLst/>
            </a:prstTxWarp>
            <a:spAutoFit/>
            <a:scene3d>
              <a:camera prst="isometricOffAxis1Right"/>
              <a:lightRig rig="threePt" dir="t"/>
            </a:scene3d>
          </a:bodyPr>
          <a:lstStyle/>
          <a:p>
            <a:r>
              <a:rPr lang="es-ES" sz="3300" dirty="0">
                <a:latin typeface="Action Sans"/>
                <a:cs typeface="Arial" panose="020B0604020202020204" pitchFamily="34" charset="0"/>
              </a:rPr>
              <a:t>(a modo de reflexión)</a:t>
            </a:r>
          </a:p>
        </p:txBody>
      </p:sp>
      <mc:AlternateContent xmlns:mc="http://schemas.openxmlformats.org/markup-compatibility/2006" xmlns:p14="http://schemas.microsoft.com/office/powerpoint/2010/main">
        <mc:Choice Requires="p14">
          <p:contentPart p14:bwMode="auto" r:id="rId3">
            <p14:nvContentPartPr>
              <p14:cNvPr id="5" name="Entrada de lápiz 4">
                <a:extLst>
                  <a:ext uri="{FF2B5EF4-FFF2-40B4-BE49-F238E27FC236}">
                    <a16:creationId xmlns:a16="http://schemas.microsoft.com/office/drawing/2014/main" id="{65A6F4BB-D208-6271-E8C6-187B0F9E66EB}"/>
                  </a:ext>
                </a:extLst>
              </p14:cNvPr>
              <p14:cNvContentPartPr/>
              <p14:nvPr/>
            </p14:nvContentPartPr>
            <p14:xfrm>
              <a:off x="3001179" y="2308977"/>
              <a:ext cx="4271400" cy="428580"/>
            </p14:xfrm>
          </p:contentPart>
        </mc:Choice>
        <mc:Fallback xmlns="">
          <p:pic>
            <p:nvPicPr>
              <p:cNvPr id="5" name="Entrada de lápiz 4">
                <a:extLst>
                  <a:ext uri="{FF2B5EF4-FFF2-40B4-BE49-F238E27FC236}">
                    <a16:creationId xmlns:a16="http://schemas.microsoft.com/office/drawing/2014/main" id="{65A6F4BB-D208-6271-E8C6-187B0F9E66EB}"/>
                  </a:ext>
                </a:extLst>
              </p:cNvPr>
              <p:cNvPicPr/>
              <p:nvPr/>
            </p:nvPicPr>
            <p:blipFill>
              <a:blip r:embed="rId4"/>
              <a:stretch>
                <a:fillRect/>
              </a:stretch>
            </p:blipFill>
            <p:spPr>
              <a:xfrm>
                <a:off x="2911187" y="2129053"/>
                <a:ext cx="4451025" cy="78806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Entrada de lápiz 5">
                <a:extLst>
                  <a:ext uri="{FF2B5EF4-FFF2-40B4-BE49-F238E27FC236}">
                    <a16:creationId xmlns:a16="http://schemas.microsoft.com/office/drawing/2014/main" id="{D9F781A6-A736-6596-E17D-15B9A5EE0CC7}"/>
                  </a:ext>
                </a:extLst>
              </p14:cNvPr>
              <p14:cNvContentPartPr/>
              <p14:nvPr/>
            </p14:nvContentPartPr>
            <p14:xfrm>
              <a:off x="3011259" y="2941067"/>
              <a:ext cx="4393440" cy="388080"/>
            </p14:xfrm>
          </p:contentPart>
        </mc:Choice>
        <mc:Fallback xmlns="">
          <p:pic>
            <p:nvPicPr>
              <p:cNvPr id="6" name="Entrada de lápiz 5">
                <a:extLst>
                  <a:ext uri="{FF2B5EF4-FFF2-40B4-BE49-F238E27FC236}">
                    <a16:creationId xmlns:a16="http://schemas.microsoft.com/office/drawing/2014/main" id="{D9F781A6-A736-6596-E17D-15B9A5EE0CC7}"/>
                  </a:ext>
                </a:extLst>
              </p:cNvPr>
              <p:cNvPicPr/>
              <p:nvPr/>
            </p:nvPicPr>
            <p:blipFill>
              <a:blip r:embed="rId6"/>
              <a:stretch>
                <a:fillRect/>
              </a:stretch>
            </p:blipFill>
            <p:spPr>
              <a:xfrm>
                <a:off x="2921266" y="2761234"/>
                <a:ext cx="4573065" cy="74738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Entrada de lápiz 6">
                <a:extLst>
                  <a:ext uri="{FF2B5EF4-FFF2-40B4-BE49-F238E27FC236}">
                    <a16:creationId xmlns:a16="http://schemas.microsoft.com/office/drawing/2014/main" id="{4A5C9173-63E7-9E5E-6C37-37A5D0A20E7A}"/>
                  </a:ext>
                </a:extLst>
              </p14:cNvPr>
              <p14:cNvContentPartPr/>
              <p14:nvPr/>
            </p14:nvContentPartPr>
            <p14:xfrm>
              <a:off x="3021519" y="2656917"/>
              <a:ext cx="4441500" cy="517860"/>
            </p14:xfrm>
          </p:contentPart>
        </mc:Choice>
        <mc:Fallback xmlns="">
          <p:pic>
            <p:nvPicPr>
              <p:cNvPr id="7" name="Entrada de lápiz 6">
                <a:extLst>
                  <a:ext uri="{FF2B5EF4-FFF2-40B4-BE49-F238E27FC236}">
                    <a16:creationId xmlns:a16="http://schemas.microsoft.com/office/drawing/2014/main" id="{4A5C9173-63E7-9E5E-6C37-37A5D0A20E7A}"/>
                  </a:ext>
                </a:extLst>
              </p:cNvPr>
              <p:cNvPicPr/>
              <p:nvPr/>
            </p:nvPicPr>
            <p:blipFill>
              <a:blip r:embed="rId8"/>
              <a:stretch>
                <a:fillRect/>
              </a:stretch>
            </p:blipFill>
            <p:spPr>
              <a:xfrm>
                <a:off x="2931523" y="2476980"/>
                <a:ext cx="4621133" cy="8773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Entrada de lápiz 8">
                <a:extLst>
                  <a:ext uri="{FF2B5EF4-FFF2-40B4-BE49-F238E27FC236}">
                    <a16:creationId xmlns:a16="http://schemas.microsoft.com/office/drawing/2014/main" id="{ACD5DB8D-88BB-3BE9-4E44-9022BF5BC80D}"/>
                  </a:ext>
                </a:extLst>
              </p14:cNvPr>
              <p14:cNvContentPartPr/>
              <p14:nvPr/>
            </p14:nvContentPartPr>
            <p14:xfrm>
              <a:off x="4613640" y="2363412"/>
              <a:ext cx="2832120" cy="289440"/>
            </p14:xfrm>
          </p:contentPart>
        </mc:Choice>
        <mc:Fallback xmlns="">
          <p:pic>
            <p:nvPicPr>
              <p:cNvPr id="9" name="Entrada de lápiz 8">
                <a:extLst>
                  <a:ext uri="{FF2B5EF4-FFF2-40B4-BE49-F238E27FC236}">
                    <a16:creationId xmlns:a16="http://schemas.microsoft.com/office/drawing/2014/main" id="{ACD5DB8D-88BB-3BE9-4E44-9022BF5BC80D}"/>
                  </a:ext>
                </a:extLst>
              </p:cNvPr>
              <p:cNvPicPr/>
              <p:nvPr/>
            </p:nvPicPr>
            <p:blipFill>
              <a:blip r:embed="rId10"/>
              <a:stretch>
                <a:fillRect/>
              </a:stretch>
            </p:blipFill>
            <p:spPr>
              <a:xfrm>
                <a:off x="4523640" y="2183636"/>
                <a:ext cx="3011760" cy="648633"/>
              </a:xfrm>
              <a:prstGeom prst="rect">
                <a:avLst/>
              </a:prstGeom>
            </p:spPr>
          </p:pic>
        </mc:Fallback>
      </mc:AlternateContent>
      <p:sp>
        <p:nvSpPr>
          <p:cNvPr id="12" name="CuadroTexto 11">
            <a:extLst>
              <a:ext uri="{FF2B5EF4-FFF2-40B4-BE49-F238E27FC236}">
                <a16:creationId xmlns:a16="http://schemas.microsoft.com/office/drawing/2014/main" id="{C4D29D64-507A-A55D-53C0-59B4F191317B}"/>
              </a:ext>
            </a:extLst>
          </p:cNvPr>
          <p:cNvSpPr txBox="1"/>
          <p:nvPr/>
        </p:nvSpPr>
        <p:spPr>
          <a:xfrm>
            <a:off x="900479" y="5534836"/>
            <a:ext cx="9625060" cy="584775"/>
          </a:xfrm>
          <a:prstGeom prst="rect">
            <a:avLst/>
          </a:prstGeom>
          <a:noFill/>
        </p:spPr>
        <p:txBody>
          <a:bodyPr wrap="square">
            <a:spAutoFit/>
          </a:bodyPr>
          <a:lstStyle/>
          <a:p>
            <a:pPr algn="ctr" fontAlgn="base"/>
            <a:r>
              <a:rPr lang="es-ES" sz="1600" i="1" dirty="0">
                <a:solidFill>
                  <a:srgbClr val="0070C0"/>
                </a:solidFill>
                <a:latin typeface="Arial" panose="020B0604020202020204" pitchFamily="34" charset="0"/>
                <a:cs typeface="Arial" panose="020B0604020202020204" pitchFamily="34" charset="0"/>
              </a:rPr>
              <a:t>“</a:t>
            </a:r>
            <a:r>
              <a:rPr lang="es-ES" sz="1600" b="1" i="1" dirty="0">
                <a:solidFill>
                  <a:srgbClr val="0070C0"/>
                </a:solidFill>
                <a:latin typeface="Arial" panose="020B0604020202020204" pitchFamily="34" charset="0"/>
                <a:cs typeface="Arial" panose="020B0604020202020204" pitchFamily="34" charset="0"/>
              </a:rPr>
              <a:t>Las personas con tea tienen menos probabilidad de vivir de forma independiente incluso que sus pares con otras discapacidades</a:t>
            </a:r>
            <a:r>
              <a:rPr lang="es-ES" sz="1600" i="1" dirty="0">
                <a:solidFill>
                  <a:srgbClr val="0070C0"/>
                </a:solidFill>
                <a:latin typeface="Arial" panose="020B0604020202020204" pitchFamily="34" charset="0"/>
                <a:cs typeface="Arial" panose="020B0604020202020204" pitchFamily="34" charset="0"/>
              </a:rPr>
              <a:t>”</a:t>
            </a:r>
            <a:r>
              <a:rPr lang="es-ES" sz="1600" b="1" i="1" dirty="0">
                <a:solidFill>
                  <a:srgbClr val="0070C0"/>
                </a:solidFill>
                <a:latin typeface="Arial" panose="020B0604020202020204" pitchFamily="34" charset="0"/>
                <a:cs typeface="Arial" panose="020B0604020202020204" pitchFamily="34" charset="0"/>
              </a:rPr>
              <a:t>.</a:t>
            </a:r>
          </a:p>
        </p:txBody>
      </p:sp>
      <p:sp>
        <p:nvSpPr>
          <p:cNvPr id="2" name="object 7">
            <a:extLst>
              <a:ext uri="{FF2B5EF4-FFF2-40B4-BE49-F238E27FC236}">
                <a16:creationId xmlns:a16="http://schemas.microsoft.com/office/drawing/2014/main" id="{BB0F6FB6-DD12-6FFE-0D77-E995CB13E6A8}"/>
              </a:ext>
            </a:extLst>
          </p:cNvPr>
          <p:cNvSpPr txBox="1">
            <a:spLocks/>
          </p:cNvSpPr>
          <p:nvPr/>
        </p:nvSpPr>
        <p:spPr>
          <a:xfrm>
            <a:off x="672622" y="606249"/>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Adolescencia y TEA Grado II y III</a:t>
            </a:r>
            <a:endParaRPr lang="es-ES" sz="4000" dirty="0">
              <a:latin typeface="Action Sans"/>
            </a:endParaRPr>
          </a:p>
        </p:txBody>
      </p:sp>
      <p:sp>
        <p:nvSpPr>
          <p:cNvPr id="10" name="object 7">
            <a:extLst>
              <a:ext uri="{FF2B5EF4-FFF2-40B4-BE49-F238E27FC236}">
                <a16:creationId xmlns:a16="http://schemas.microsoft.com/office/drawing/2014/main" id="{12F19D77-DB21-5DEB-2F53-84CA53409300}"/>
              </a:ext>
            </a:extLst>
          </p:cNvPr>
          <p:cNvSpPr txBox="1">
            <a:spLocks/>
          </p:cNvSpPr>
          <p:nvPr/>
        </p:nvSpPr>
        <p:spPr>
          <a:xfrm>
            <a:off x="854115" y="1206393"/>
            <a:ext cx="6479425" cy="468077"/>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3000" spc="-118" dirty="0">
                <a:solidFill>
                  <a:srgbClr val="3B3B3B"/>
                </a:solidFill>
                <a:latin typeface="Action Sans"/>
              </a:rPr>
              <a:t>Autodeterminación</a:t>
            </a:r>
            <a:endParaRPr lang="es-ES" sz="3000" dirty="0">
              <a:latin typeface="Action Sans"/>
            </a:endParaRPr>
          </a:p>
        </p:txBody>
      </p:sp>
    </p:spTree>
    <p:extLst>
      <p:ext uri="{BB962C8B-B14F-4D97-AF65-F5344CB8AC3E}">
        <p14:creationId xmlns:p14="http://schemas.microsoft.com/office/powerpoint/2010/main" val="31480506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1D167-1FE0-95AB-491C-1636188A0AE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09C679F-AF9C-8489-32C4-AAD0A24B0215}"/>
              </a:ext>
            </a:extLst>
          </p:cNvPr>
          <p:cNvSpPr>
            <a:spLocks noGrp="1"/>
          </p:cNvSpPr>
          <p:nvPr>
            <p:ph type="title"/>
          </p:nvPr>
        </p:nvSpPr>
        <p:spPr/>
        <p:txBody>
          <a:bodyPr/>
          <a:lstStyle/>
          <a:p>
            <a:r>
              <a:rPr lang="es-ES" dirty="0"/>
              <a:t>Adolescente, mujer y autista</a:t>
            </a:r>
          </a:p>
        </p:txBody>
      </p:sp>
    </p:spTree>
    <p:extLst>
      <p:ext uri="{BB962C8B-B14F-4D97-AF65-F5344CB8AC3E}">
        <p14:creationId xmlns:p14="http://schemas.microsoft.com/office/powerpoint/2010/main" val="462516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F690E-4BA2-AD63-F9B8-6133DA74AF6F}"/>
            </a:ext>
          </a:extLst>
        </p:cNvPr>
        <p:cNvGrpSpPr/>
        <p:nvPr/>
      </p:nvGrpSpPr>
      <p:grpSpPr>
        <a:xfrm>
          <a:off x="0" y="0"/>
          <a:ext cx="0" cy="0"/>
          <a:chOff x="0" y="0"/>
          <a:chExt cx="0" cy="0"/>
        </a:xfrm>
      </p:grpSpPr>
      <p:pic>
        <p:nvPicPr>
          <p:cNvPr id="3078" name="Picture 6" descr="Autismo femenino: diagnóstico del autismo en mujeres adultas y en niñas">
            <a:extLst>
              <a:ext uri="{FF2B5EF4-FFF2-40B4-BE49-F238E27FC236}">
                <a16:creationId xmlns:a16="http://schemas.microsoft.com/office/drawing/2014/main" id="{DB5B1244-F1B0-D5E1-7AB7-CBF90B60203B}"/>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524000" y="295939"/>
            <a:ext cx="9144000" cy="6096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84641ED-FBE4-5FC8-D0C0-6F16DF7B8428}"/>
              </a:ext>
            </a:extLst>
          </p:cNvPr>
          <p:cNvSpPr txBox="1"/>
          <p:nvPr/>
        </p:nvSpPr>
        <p:spPr>
          <a:xfrm>
            <a:off x="770266" y="5051341"/>
            <a:ext cx="10970441" cy="880369"/>
          </a:xfrm>
          <a:prstGeom prst="rect">
            <a:avLst/>
          </a:prstGeom>
          <a:noFill/>
        </p:spPr>
        <p:txBody>
          <a:bodyPr wrap="square">
            <a:spAutoFit/>
          </a:bodyPr>
          <a:lstStyle/>
          <a:p>
            <a:pPr algn="ctr" fontAlgn="base">
              <a:lnSpc>
                <a:spcPct val="150000"/>
              </a:lnSpc>
            </a:pPr>
            <a:r>
              <a:rPr lang="es-ES" dirty="0">
                <a:latin typeface="Action Sans"/>
                <a:cs typeface="Arial" panose="020B0604020202020204" pitchFamily="34" charset="0"/>
              </a:rPr>
              <a:t>Se observa en las niñas menos síntomas asociados a las conductas repetitivas e intereses restringidos, o sea, pueden no presentar conductas repetitivas y estereotipadas o intereses inusuales marcados.</a:t>
            </a:r>
          </a:p>
        </p:txBody>
      </p:sp>
      <p:sp>
        <p:nvSpPr>
          <p:cNvPr id="2" name="object 7">
            <a:extLst>
              <a:ext uri="{FF2B5EF4-FFF2-40B4-BE49-F238E27FC236}">
                <a16:creationId xmlns:a16="http://schemas.microsoft.com/office/drawing/2014/main" id="{52CE1F79-0E2A-4A19-2D41-C84D1894EF6F}"/>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Adolescente, mujer y autista</a:t>
            </a:r>
            <a:endParaRPr lang="es-ES" sz="4000" dirty="0">
              <a:latin typeface="Action Sans"/>
            </a:endParaRPr>
          </a:p>
        </p:txBody>
      </p:sp>
      <p:sp>
        <p:nvSpPr>
          <p:cNvPr id="6" name="CuadroTexto 5">
            <a:extLst>
              <a:ext uri="{FF2B5EF4-FFF2-40B4-BE49-F238E27FC236}">
                <a16:creationId xmlns:a16="http://schemas.microsoft.com/office/drawing/2014/main" id="{720740E9-206A-688F-BA9C-2206CA866B29}"/>
              </a:ext>
            </a:extLst>
          </p:cNvPr>
          <p:cNvSpPr txBox="1"/>
          <p:nvPr/>
        </p:nvSpPr>
        <p:spPr>
          <a:xfrm>
            <a:off x="707065" y="1857181"/>
            <a:ext cx="10393326" cy="1697068"/>
          </a:xfrm>
          <a:prstGeom prst="rect">
            <a:avLst/>
          </a:prstGeom>
          <a:noFill/>
        </p:spPr>
        <p:txBody>
          <a:bodyPr wrap="square">
            <a:spAutoFit/>
          </a:bodyPr>
          <a:lstStyle/>
          <a:p>
            <a:pPr>
              <a:lnSpc>
                <a:spcPct val="150000"/>
              </a:lnSpc>
            </a:pPr>
            <a:r>
              <a:rPr lang="es-ES" sz="2400" dirty="0">
                <a:solidFill>
                  <a:srgbClr val="49494A"/>
                </a:solidFill>
                <a:latin typeface="Action Sans"/>
                <a:cs typeface="Arial" panose="020B0604020202020204" pitchFamily="34" charset="0"/>
              </a:rPr>
              <a:t>Se estima que el </a:t>
            </a:r>
            <a:r>
              <a:rPr lang="es-ES" sz="2400" b="1" dirty="0">
                <a:solidFill>
                  <a:srgbClr val="49494A"/>
                </a:solidFill>
                <a:highlight>
                  <a:srgbClr val="FFFF00"/>
                </a:highlight>
                <a:latin typeface="Action Sans"/>
                <a:cs typeface="Arial" panose="020B0604020202020204" pitchFamily="34" charset="0"/>
              </a:rPr>
              <a:t>80% de las mujeres permanecen sin diagnostico </a:t>
            </a:r>
            <a:r>
              <a:rPr lang="es-ES" sz="2400" dirty="0">
                <a:solidFill>
                  <a:srgbClr val="49494A"/>
                </a:solidFill>
                <a:latin typeface="Action Sans"/>
                <a:cs typeface="Arial" panose="020B0604020202020204" pitchFamily="34" charset="0"/>
              </a:rPr>
              <a:t>en la edad de 18 años, lo que implica en serias consecuencias para su salud mental (</a:t>
            </a:r>
            <a:r>
              <a:rPr lang="es-ES" sz="2400" dirty="0" err="1">
                <a:solidFill>
                  <a:srgbClr val="49494A"/>
                </a:solidFill>
                <a:latin typeface="Action Sans"/>
                <a:cs typeface="Arial" panose="020B0604020202020204" pitchFamily="34" charset="0"/>
              </a:rPr>
              <a:t>McCrossin</a:t>
            </a:r>
            <a:r>
              <a:rPr lang="es-ES" sz="2400" dirty="0">
                <a:solidFill>
                  <a:srgbClr val="49494A"/>
                </a:solidFill>
                <a:latin typeface="Action Sans"/>
                <a:cs typeface="Arial" panose="020B0604020202020204" pitchFamily="34" charset="0"/>
              </a:rPr>
              <a:t>, 2022)</a:t>
            </a:r>
            <a:endParaRPr lang="es-ES" sz="2400" dirty="0">
              <a:latin typeface="Action Sans"/>
              <a:cs typeface="Arial" panose="020B0604020202020204" pitchFamily="34" charset="0"/>
            </a:endParaRPr>
          </a:p>
        </p:txBody>
      </p:sp>
      <p:sp>
        <p:nvSpPr>
          <p:cNvPr id="9" name="CuadroTexto 8">
            <a:extLst>
              <a:ext uri="{FF2B5EF4-FFF2-40B4-BE49-F238E27FC236}">
                <a16:creationId xmlns:a16="http://schemas.microsoft.com/office/drawing/2014/main" id="{FC52CEB0-4DBF-6466-526D-030BBF8079CF}"/>
              </a:ext>
            </a:extLst>
          </p:cNvPr>
          <p:cNvSpPr txBox="1"/>
          <p:nvPr/>
        </p:nvSpPr>
        <p:spPr>
          <a:xfrm>
            <a:off x="2018413" y="3429000"/>
            <a:ext cx="8474149" cy="1162113"/>
          </a:xfrm>
          <a:prstGeom prst="rect">
            <a:avLst/>
          </a:prstGeom>
          <a:noFill/>
        </p:spPr>
        <p:txBody>
          <a:bodyPr wrap="square">
            <a:spAutoFit/>
          </a:bodyPr>
          <a:lstStyle/>
          <a:p>
            <a:pPr algn="l" fontAlgn="base">
              <a:lnSpc>
                <a:spcPct val="150000"/>
              </a:lnSpc>
            </a:pPr>
            <a:r>
              <a:rPr lang="es-ES" sz="1600" dirty="0">
                <a:latin typeface="Action Sans"/>
                <a:cs typeface="Arial" panose="020B0604020202020204" pitchFamily="34" charset="0"/>
              </a:rPr>
              <a:t>Las niñas autistas suelen pasar desapercibidas ya que la </a:t>
            </a:r>
            <a:r>
              <a:rPr lang="es-ES" sz="1600" u="sng" dirty="0">
                <a:latin typeface="Action Sans"/>
                <a:cs typeface="Arial" panose="020B0604020202020204" pitchFamily="34" charset="0"/>
              </a:rPr>
              <a:t>sintomatología relacionada al TEA que se espera observar fue basada en la sintomatología presente en varones</a:t>
            </a:r>
            <a:r>
              <a:rPr lang="es-ES" sz="1600" dirty="0">
                <a:latin typeface="Action Sans"/>
                <a:cs typeface="Arial" panose="020B0604020202020204" pitchFamily="34" charset="0"/>
              </a:rPr>
              <a:t>. De la misma manera, las </a:t>
            </a:r>
            <a:r>
              <a:rPr lang="es-ES" sz="1600" u="sng" dirty="0">
                <a:latin typeface="Action Sans"/>
                <a:cs typeface="Arial" panose="020B0604020202020204" pitchFamily="34" charset="0"/>
              </a:rPr>
              <a:t>pruebas diagnósticas </a:t>
            </a:r>
            <a:r>
              <a:rPr lang="es-ES" sz="1600" dirty="0">
                <a:latin typeface="Action Sans"/>
                <a:cs typeface="Arial" panose="020B0604020202020204" pitchFamily="34" charset="0"/>
              </a:rPr>
              <a:t>han sido desarrolladas para diagnosticar varones (en especial, niños).</a:t>
            </a:r>
          </a:p>
        </p:txBody>
      </p:sp>
    </p:spTree>
    <p:extLst>
      <p:ext uri="{BB962C8B-B14F-4D97-AF65-F5344CB8AC3E}">
        <p14:creationId xmlns:p14="http://schemas.microsoft.com/office/powerpoint/2010/main" val="3192706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1C33-09B8-3FF0-CFC4-0A72189FFBAF}"/>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F63002C3-D27D-3A49-5091-03F29FA6816A}"/>
              </a:ext>
            </a:extLst>
          </p:cNvPr>
          <p:cNvPicPr>
            <a:picLocks noChangeAspect="1"/>
          </p:cNvPicPr>
          <p:nvPr/>
        </p:nvPicPr>
        <p:blipFill rotWithShape="1">
          <a:blip r:embed="rId2"/>
          <a:srcRect l="24380" t="27058" r="26086"/>
          <a:stretch/>
        </p:blipFill>
        <p:spPr>
          <a:xfrm>
            <a:off x="2857780" y="534572"/>
            <a:ext cx="6476439" cy="5078438"/>
          </a:xfrm>
          <a:prstGeom prst="rect">
            <a:avLst/>
          </a:prstGeom>
          <a:noFill/>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472719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D92B3-8E84-9906-D2BD-CA6C665C3CB2}"/>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4B4653DD-A455-5A35-A28E-3D33FC8AA3FE}"/>
              </a:ext>
            </a:extLst>
          </p:cNvPr>
          <p:cNvSpPr txBox="1"/>
          <p:nvPr/>
        </p:nvSpPr>
        <p:spPr>
          <a:xfrm rot="20998235">
            <a:off x="8108825" y="827238"/>
            <a:ext cx="2720256" cy="553998"/>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FERTILIDAD</a:t>
            </a:r>
          </a:p>
        </p:txBody>
      </p:sp>
      <p:sp>
        <p:nvSpPr>
          <p:cNvPr id="5" name="CuadroTexto 4">
            <a:extLst>
              <a:ext uri="{FF2B5EF4-FFF2-40B4-BE49-F238E27FC236}">
                <a16:creationId xmlns:a16="http://schemas.microsoft.com/office/drawing/2014/main" id="{BBF4E30E-4F7F-C5BF-380D-FEBE372C04DC}"/>
              </a:ext>
            </a:extLst>
          </p:cNvPr>
          <p:cNvSpPr txBox="1"/>
          <p:nvPr/>
        </p:nvSpPr>
        <p:spPr>
          <a:xfrm rot="20998235">
            <a:off x="9174006" y="1314146"/>
            <a:ext cx="2720256" cy="553998"/>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MATERNIDAD</a:t>
            </a:r>
          </a:p>
        </p:txBody>
      </p:sp>
      <p:sp>
        <p:nvSpPr>
          <p:cNvPr id="9" name="CuadroTexto 8">
            <a:extLst>
              <a:ext uri="{FF2B5EF4-FFF2-40B4-BE49-F238E27FC236}">
                <a16:creationId xmlns:a16="http://schemas.microsoft.com/office/drawing/2014/main" id="{EA212681-21DC-6A5E-82FD-116FBBABC008}"/>
              </a:ext>
            </a:extLst>
          </p:cNvPr>
          <p:cNvSpPr txBox="1"/>
          <p:nvPr/>
        </p:nvSpPr>
        <p:spPr>
          <a:xfrm rot="20998235">
            <a:off x="7546254" y="2309387"/>
            <a:ext cx="2966325" cy="553998"/>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GINECOLOGÍA</a:t>
            </a:r>
          </a:p>
        </p:txBody>
      </p:sp>
      <p:sp>
        <p:nvSpPr>
          <p:cNvPr id="10" name="CuadroTexto 9">
            <a:extLst>
              <a:ext uri="{FF2B5EF4-FFF2-40B4-BE49-F238E27FC236}">
                <a16:creationId xmlns:a16="http://schemas.microsoft.com/office/drawing/2014/main" id="{E19322F6-AD18-44F8-596D-34223427E1E9}"/>
              </a:ext>
            </a:extLst>
          </p:cNvPr>
          <p:cNvSpPr txBox="1"/>
          <p:nvPr/>
        </p:nvSpPr>
        <p:spPr>
          <a:xfrm rot="20998235">
            <a:off x="8627640" y="2836219"/>
            <a:ext cx="3465356" cy="1015663"/>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DISCRIMINACIÓN LABORAL</a:t>
            </a:r>
          </a:p>
        </p:txBody>
      </p:sp>
      <p:pic>
        <p:nvPicPr>
          <p:cNvPr id="6" name="Elementos multimedia en línea 5" title="5 Rasgos del autismo en mujeres">
            <a:hlinkClick r:id="" action="ppaction://media"/>
            <a:extLst>
              <a:ext uri="{FF2B5EF4-FFF2-40B4-BE49-F238E27FC236}">
                <a16:creationId xmlns:a16="http://schemas.microsoft.com/office/drawing/2014/main" id="{5902F0D4-CCCD-82CF-D1B7-64FC9F715440}"/>
              </a:ext>
            </a:extLst>
          </p:cNvPr>
          <p:cNvPicPr>
            <a:picLocks noRot="1" noChangeAspect="1"/>
          </p:cNvPicPr>
          <p:nvPr>
            <a:videoFile r:link="rId1"/>
          </p:nvPr>
        </p:nvPicPr>
        <p:blipFill>
          <a:blip r:embed="rId3"/>
          <a:stretch>
            <a:fillRect/>
          </a:stretch>
        </p:blipFill>
        <p:spPr>
          <a:xfrm>
            <a:off x="784273" y="1104237"/>
            <a:ext cx="6484160" cy="36635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6393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C5045A4-D023-3564-1EB2-89E7D9FC8530}"/>
              </a:ext>
            </a:extLst>
          </p:cNvPr>
          <p:cNvSpPr txBox="1"/>
          <p:nvPr/>
        </p:nvSpPr>
        <p:spPr>
          <a:xfrm>
            <a:off x="344581" y="1799881"/>
            <a:ext cx="8730512" cy="4199611"/>
          </a:xfrm>
          <a:prstGeom prst="rect">
            <a:avLst/>
          </a:prstGeom>
          <a:noFill/>
        </p:spPr>
        <p:txBody>
          <a:bodyPr wrap="square">
            <a:spAutoFit/>
          </a:bodyPr>
          <a:lstStyle/>
          <a:p>
            <a:pPr>
              <a:lnSpc>
                <a:spcPct val="150000"/>
              </a:lnSpc>
            </a:pPr>
            <a:r>
              <a:rPr lang="es-ES" sz="2000" dirty="0">
                <a:solidFill>
                  <a:srgbClr val="49494A"/>
                </a:solidFill>
                <a:latin typeface="Action Sans"/>
                <a:cs typeface="Arial" panose="020B0604020202020204" pitchFamily="34" charset="0"/>
              </a:rPr>
              <a:t>Hay un fenómeno que se describe entre las chicas y mujeres adultas con TEA que es el llamado </a:t>
            </a:r>
            <a:r>
              <a:rPr lang="es-ES" sz="2000" b="1" dirty="0">
                <a:solidFill>
                  <a:srgbClr val="49494A"/>
                </a:solidFill>
                <a:highlight>
                  <a:srgbClr val="FFFF00"/>
                </a:highlight>
                <a:latin typeface="Action Sans"/>
                <a:cs typeface="Arial" panose="020B0604020202020204" pitchFamily="34" charset="0"/>
              </a:rPr>
              <a:t>enmascaramiento (</a:t>
            </a:r>
            <a:r>
              <a:rPr lang="es-ES" sz="2000" i="1" dirty="0" err="1">
                <a:solidFill>
                  <a:srgbClr val="49494A"/>
                </a:solidFill>
                <a:highlight>
                  <a:srgbClr val="FFFF00"/>
                </a:highlight>
                <a:latin typeface="Action Sans"/>
                <a:cs typeface="Arial" panose="020B0604020202020204" pitchFamily="34" charset="0"/>
              </a:rPr>
              <a:t>masking</a:t>
            </a:r>
            <a:r>
              <a:rPr lang="es-ES" sz="2000" b="1" dirty="0">
                <a:solidFill>
                  <a:srgbClr val="49494A"/>
                </a:solidFill>
                <a:highlight>
                  <a:srgbClr val="FFFF00"/>
                </a:highlight>
                <a:latin typeface="Action Sans"/>
                <a:cs typeface="Arial" panose="020B0604020202020204" pitchFamily="34" charset="0"/>
              </a:rPr>
              <a:t>)</a:t>
            </a:r>
            <a:r>
              <a:rPr lang="es-ES" sz="2000" dirty="0">
                <a:solidFill>
                  <a:srgbClr val="49494A"/>
                </a:solidFill>
                <a:highlight>
                  <a:srgbClr val="FFFF00"/>
                </a:highlight>
                <a:latin typeface="Action Sans"/>
                <a:cs typeface="Arial" panose="020B0604020202020204" pitchFamily="34" charset="0"/>
              </a:rPr>
              <a:t> </a:t>
            </a:r>
            <a:r>
              <a:rPr lang="es-ES" sz="2000" dirty="0">
                <a:solidFill>
                  <a:srgbClr val="49494A"/>
                </a:solidFill>
                <a:latin typeface="Action Sans"/>
                <a:cs typeface="Arial" panose="020B0604020202020204" pitchFamily="34" charset="0"/>
              </a:rPr>
              <a:t>de los síntomas. </a:t>
            </a:r>
          </a:p>
          <a:p>
            <a:pPr>
              <a:lnSpc>
                <a:spcPct val="150000"/>
              </a:lnSpc>
            </a:pPr>
            <a:endParaRPr lang="es-ES" sz="2000" dirty="0">
              <a:solidFill>
                <a:srgbClr val="49494A"/>
              </a:solidFill>
              <a:latin typeface="Action Sans"/>
              <a:cs typeface="Arial" panose="020B0604020202020204" pitchFamily="34" charset="0"/>
            </a:endParaRPr>
          </a:p>
          <a:p>
            <a:pPr>
              <a:lnSpc>
                <a:spcPct val="150000"/>
              </a:lnSpc>
            </a:pPr>
            <a:r>
              <a:rPr lang="es-ES" sz="2000" dirty="0">
                <a:solidFill>
                  <a:srgbClr val="49494A"/>
                </a:solidFill>
                <a:latin typeface="Action Sans"/>
                <a:cs typeface="Arial" panose="020B0604020202020204" pitchFamily="34" charset="0"/>
              </a:rPr>
              <a:t>Las chica son muy buenas en camuflar las conductas relacionadas con el trastorno y pueden presentar dificultades más sutiles, llegando a ser tomadas por tímidas o inhibidas. Al acoplarse a los roles y características femeninas normalizadas por la sociedad, no suelen llamar la atención de profesores, padres o profesionales clínicos. Por otro lado, pude haber cierta desinhibición y conductas inapropiadas con desconocidos, resultando en un patrón más extravagante.</a:t>
            </a:r>
            <a:endParaRPr lang="es-ES" sz="2000" dirty="0">
              <a:latin typeface="Action Sans"/>
              <a:cs typeface="Arial" panose="020B0604020202020204" pitchFamily="34" charset="0"/>
            </a:endParaRPr>
          </a:p>
        </p:txBody>
      </p:sp>
      <p:pic>
        <p:nvPicPr>
          <p:cNvPr id="3076" name="Picture 4" descr="El Camuflaje en Autismo|Biblioteca Brincar">
            <a:extLst>
              <a:ext uri="{FF2B5EF4-FFF2-40B4-BE49-F238E27FC236}">
                <a16:creationId xmlns:a16="http://schemas.microsoft.com/office/drawing/2014/main" id="{1E5A9B2C-9D01-1730-2CCF-43FE17BA4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37" t="-2591" r="22715"/>
          <a:stretch/>
        </p:blipFill>
        <p:spPr bwMode="auto">
          <a:xfrm>
            <a:off x="8747051" y="110437"/>
            <a:ext cx="3285461" cy="3169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object 7">
            <a:extLst>
              <a:ext uri="{FF2B5EF4-FFF2-40B4-BE49-F238E27FC236}">
                <a16:creationId xmlns:a16="http://schemas.microsoft.com/office/drawing/2014/main" id="{8DB6E17F-A484-8188-6008-5C61E9A1B769}"/>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Adolescente, mujer y autista</a:t>
            </a:r>
            <a:endParaRPr lang="es-ES" sz="4000" dirty="0">
              <a:latin typeface="Action Sans"/>
            </a:endParaRPr>
          </a:p>
        </p:txBody>
      </p:sp>
    </p:spTree>
    <p:extLst>
      <p:ext uri="{BB962C8B-B14F-4D97-AF65-F5344CB8AC3E}">
        <p14:creationId xmlns:p14="http://schemas.microsoft.com/office/powerpoint/2010/main" val="2330602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919D4-5146-3C2C-60CC-28A943924675}"/>
            </a:ext>
          </a:extLst>
        </p:cNvPr>
        <p:cNvGrpSpPr/>
        <p:nvPr/>
      </p:nvGrpSpPr>
      <p:grpSpPr>
        <a:xfrm>
          <a:off x="0" y="0"/>
          <a:ext cx="0" cy="0"/>
          <a:chOff x="0" y="0"/>
          <a:chExt cx="0" cy="0"/>
        </a:xfrm>
      </p:grpSpPr>
      <p:pic>
        <p:nvPicPr>
          <p:cNvPr id="11" name="Elementos multimedia en línea 10" title="Socializar me enferma / Bea Sánchez">
            <a:hlinkClick r:id="" action="ppaction://media"/>
            <a:extLst>
              <a:ext uri="{FF2B5EF4-FFF2-40B4-BE49-F238E27FC236}">
                <a16:creationId xmlns:a16="http://schemas.microsoft.com/office/drawing/2014/main" id="{65760737-63BD-496C-9C35-270503CB2EC6}"/>
              </a:ext>
            </a:extLst>
          </p:cNvPr>
          <p:cNvPicPr>
            <a:picLocks noRot="1" noChangeAspect="1"/>
          </p:cNvPicPr>
          <p:nvPr>
            <a:videoFile r:link="rId1"/>
          </p:nvPr>
        </p:nvPicPr>
        <p:blipFill>
          <a:blip r:embed="rId3"/>
          <a:stretch>
            <a:fillRect/>
          </a:stretch>
        </p:blipFill>
        <p:spPr>
          <a:xfrm>
            <a:off x="2296611" y="1130227"/>
            <a:ext cx="7598778" cy="42933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6582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44859-E58C-C94B-79FF-3F5E9DE2E99A}"/>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C1D86D34-1976-6698-6F0D-52FDA4C41C90}"/>
              </a:ext>
            </a:extLst>
          </p:cNvPr>
          <p:cNvSpPr>
            <a:spLocks noChangeArrowheads="1"/>
          </p:cNvSpPr>
          <p:nvPr/>
        </p:nvSpPr>
        <p:spPr bwMode="auto">
          <a:xfrm>
            <a:off x="5579419" y="1914821"/>
            <a:ext cx="6251058"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endParaRPr lang="es-ES" altLang="es-ES" sz="1600" dirty="0">
              <a:latin typeface="Action Sans"/>
              <a:cs typeface="Arial" panose="020B0604020202020204" pitchFamily="34" charset="0"/>
            </a:endParaRPr>
          </a:p>
          <a:p>
            <a:pPr defTabSz="457200"/>
            <a:r>
              <a:rPr lang="es-ES" altLang="es-ES" sz="1600" dirty="0">
                <a:latin typeface="Action Sans"/>
                <a:cs typeface="Arial" panose="020B0604020202020204" pitchFamily="34" charset="0"/>
              </a:rPr>
              <a:t>Soy madre de una joven autista de 28 años e hija de una madre dentro del espectro. He ejercido profesionalmente como  trabajadora social sanitaria, mediadora familiar y terapeuta, especializada en procesos de duelo y pérdida. Actualmente debido a mi enfermedad  ya no puedo ejercer mi actividad laboral, soy pensionista de invalidez. </a:t>
            </a:r>
          </a:p>
          <a:p>
            <a:pPr defTabSz="457200"/>
            <a:endParaRPr lang="es-ES" altLang="es-ES" sz="1600" dirty="0">
              <a:latin typeface="Action Sans"/>
              <a:cs typeface="Arial" panose="020B0604020202020204" pitchFamily="34" charset="0"/>
            </a:endParaRPr>
          </a:p>
          <a:p>
            <a:pPr defTabSz="457200"/>
            <a:r>
              <a:rPr lang="es-ES" altLang="es-ES" sz="1600" dirty="0">
                <a:latin typeface="Action Sans"/>
                <a:cs typeface="Arial" panose="020B0604020202020204" pitchFamily="34" charset="0"/>
              </a:rPr>
              <a:t>En mi caso, la enfermedad de SSC me condujo al diagnóstico de autismo. Muchas manifestaciones propias del espectro autista en especial las de carácter  </a:t>
            </a:r>
            <a:r>
              <a:rPr lang="es-ES" altLang="es-ES" sz="1600" dirty="0" err="1">
                <a:latin typeface="Action Sans"/>
                <a:cs typeface="Arial" panose="020B0604020202020204" pitchFamily="34" charset="0"/>
              </a:rPr>
              <a:t>hipersensorial</a:t>
            </a:r>
            <a:r>
              <a:rPr lang="es-ES" altLang="es-ES" sz="1600" dirty="0">
                <a:latin typeface="Action Sans"/>
                <a:cs typeface="Arial" panose="020B0604020202020204" pitchFamily="34" charset="0"/>
              </a:rPr>
              <a:t> se evidenciaron de forma intensa al debutar mi enfermedad. No obstante, tengo que decir que mi hija y muchas mujeres que conocí a través de CEPAMA me hicieron de “espejo” e incentivaron mis dudas respecto a si yo también estaba dentro del espectro autista. No obstante, fue a partir de mi enfermedad que  decidí definitivamente afrontar el proceso de diagnóstico con profesionales especializadas en autismo femenino.</a:t>
            </a:r>
          </a:p>
        </p:txBody>
      </p:sp>
      <p:pic>
        <p:nvPicPr>
          <p:cNvPr id="9" name="Picture 2">
            <a:extLst>
              <a:ext uri="{FF2B5EF4-FFF2-40B4-BE49-F238E27FC236}">
                <a16:creationId xmlns:a16="http://schemas.microsoft.com/office/drawing/2014/main" id="{82B85BE5-A604-1DF4-8DCF-10DD02BAF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729" y="381535"/>
            <a:ext cx="1214438" cy="14906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C53DE26C-F687-72BC-7583-5677CC78C997}"/>
              </a:ext>
            </a:extLst>
          </p:cNvPr>
          <p:cNvSpPr txBox="1"/>
          <p:nvPr/>
        </p:nvSpPr>
        <p:spPr>
          <a:xfrm>
            <a:off x="527788" y="2325688"/>
            <a:ext cx="4554575" cy="2554545"/>
          </a:xfrm>
          <a:prstGeom prst="rect">
            <a:avLst/>
          </a:prstGeom>
          <a:noFill/>
        </p:spPr>
        <p:txBody>
          <a:bodyPr wrap="square">
            <a:spAutoFit/>
          </a:bodyPr>
          <a:lstStyle/>
          <a:p>
            <a:pPr defTabSz="457200" eaLnBrk="0" fontAlgn="base" hangingPunct="0">
              <a:spcBef>
                <a:spcPct val="0"/>
              </a:spcBef>
              <a:spcAft>
                <a:spcPct val="0"/>
              </a:spcAft>
            </a:pPr>
            <a:r>
              <a:rPr lang="es-ES" altLang="es-ES" sz="1600" dirty="0">
                <a:latin typeface="Action Sans"/>
                <a:cs typeface="Arial" panose="020B0604020202020204" pitchFamily="34" charset="0"/>
              </a:rPr>
              <a:t>Me llamo Alicia Campos y tengo 56 años. </a:t>
            </a:r>
          </a:p>
          <a:p>
            <a:pPr defTabSz="457200" eaLnBrk="0" fontAlgn="base" hangingPunct="0">
              <a:spcBef>
                <a:spcPct val="0"/>
              </a:spcBef>
              <a:spcAft>
                <a:spcPct val="0"/>
              </a:spcAft>
            </a:pPr>
            <a:endParaRPr lang="es-ES" altLang="es-ES" sz="1600" dirty="0">
              <a:latin typeface="Action Sans"/>
              <a:cs typeface="Arial" panose="020B0604020202020204" pitchFamily="34" charset="0"/>
            </a:endParaRPr>
          </a:p>
          <a:p>
            <a:pPr defTabSz="457200" eaLnBrk="0" fontAlgn="base" hangingPunct="0">
              <a:spcBef>
                <a:spcPct val="0"/>
              </a:spcBef>
              <a:spcAft>
                <a:spcPct val="0"/>
              </a:spcAft>
            </a:pPr>
            <a:r>
              <a:rPr lang="es-ES" altLang="es-ES" sz="1600" dirty="0">
                <a:latin typeface="Action Sans"/>
                <a:cs typeface="Arial" panose="020B0604020202020204" pitchFamily="34" charset="0"/>
              </a:rPr>
              <a:t>Estoy diagnosticada de </a:t>
            </a:r>
            <a:r>
              <a:rPr lang="es-ES" altLang="es-ES" sz="1600" b="1" dirty="0">
                <a:latin typeface="Action Sans"/>
                <a:cs typeface="Arial" panose="020B0604020202020204" pitchFamily="34" charset="0"/>
              </a:rPr>
              <a:t>trastorno del espectro autista </a:t>
            </a:r>
            <a:r>
              <a:rPr lang="es-ES" altLang="es-ES" sz="1600" dirty="0">
                <a:latin typeface="Action Sans"/>
                <a:cs typeface="Arial" panose="020B0604020202020204" pitchFamily="34" charset="0"/>
              </a:rPr>
              <a:t>de nivel 1 desde hace 2 años y de </a:t>
            </a:r>
            <a:r>
              <a:rPr lang="es-ES" altLang="es-ES" sz="1600" b="1" dirty="0">
                <a:latin typeface="Action Sans"/>
                <a:cs typeface="Arial" panose="020B0604020202020204" pitchFamily="34" charset="0"/>
              </a:rPr>
              <a:t>fibromialgia</a:t>
            </a:r>
            <a:r>
              <a:rPr lang="es-ES" altLang="es-ES" sz="1600" dirty="0">
                <a:latin typeface="Action Sans"/>
                <a:cs typeface="Arial" panose="020B0604020202020204" pitchFamily="34" charset="0"/>
              </a:rPr>
              <a:t> hace más de 20 años, de </a:t>
            </a:r>
            <a:r>
              <a:rPr lang="es-ES" altLang="es-ES" sz="1600" b="1" dirty="0">
                <a:latin typeface="Action Sans"/>
                <a:cs typeface="Arial" panose="020B0604020202020204" pitchFamily="34" charset="0"/>
              </a:rPr>
              <a:t>encefalomielitis </a:t>
            </a:r>
            <a:r>
              <a:rPr lang="es-ES" altLang="es-ES" sz="1600" b="1" dirty="0" err="1">
                <a:latin typeface="Action Sans"/>
                <a:cs typeface="Arial" panose="020B0604020202020204" pitchFamily="34" charset="0"/>
              </a:rPr>
              <a:t>miálgica</a:t>
            </a:r>
            <a:r>
              <a:rPr lang="es-ES" altLang="es-ES" sz="1600" b="1" dirty="0">
                <a:latin typeface="Action Sans"/>
                <a:cs typeface="Arial" panose="020B0604020202020204" pitchFamily="34" charset="0"/>
              </a:rPr>
              <a:t> o Síndrome de fatiga crónica </a:t>
            </a:r>
            <a:r>
              <a:rPr lang="es-ES" altLang="es-ES" sz="1600" dirty="0">
                <a:latin typeface="Action Sans"/>
                <a:cs typeface="Arial" panose="020B0604020202020204" pitchFamily="34" charset="0"/>
              </a:rPr>
              <a:t>y de </a:t>
            </a:r>
            <a:r>
              <a:rPr lang="es-ES" altLang="es-ES" sz="1600" b="1" dirty="0">
                <a:latin typeface="Action Sans"/>
                <a:cs typeface="Arial" panose="020B0604020202020204" pitchFamily="34" charset="0"/>
              </a:rPr>
              <a:t>sensibilidad química múltiple </a:t>
            </a:r>
            <a:r>
              <a:rPr lang="es-ES" altLang="es-ES" sz="1600" dirty="0">
                <a:latin typeface="Action Sans"/>
                <a:cs typeface="Arial" panose="020B0604020202020204" pitchFamily="34" charset="0"/>
              </a:rPr>
              <a:t>desde hace 4 años. Las tres patologías las presento en un grado 3 (severo). Mi diagnóstico fue de </a:t>
            </a:r>
            <a:r>
              <a:rPr lang="es-ES" altLang="es-ES" sz="1600" dirty="0">
                <a:highlight>
                  <a:srgbClr val="FFFF00"/>
                </a:highlight>
                <a:latin typeface="Action Sans"/>
                <a:cs typeface="Arial" panose="020B0604020202020204" pitchFamily="34" charset="0"/>
              </a:rPr>
              <a:t>SINDROME DE SENSIBILZACIÓN CENTRAL EN GRADO 3.</a:t>
            </a:r>
          </a:p>
        </p:txBody>
      </p:sp>
      <p:sp>
        <p:nvSpPr>
          <p:cNvPr id="2" name="object 7">
            <a:extLst>
              <a:ext uri="{FF2B5EF4-FFF2-40B4-BE49-F238E27FC236}">
                <a16:creationId xmlns:a16="http://schemas.microsoft.com/office/drawing/2014/main" id="{D483D12D-ADAD-6700-1B3C-1A4473C80AAB}"/>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Adolescente, mujer y autista</a:t>
            </a:r>
            <a:endParaRPr lang="es-ES" sz="4000" dirty="0">
              <a:latin typeface="Action Sans"/>
            </a:endParaRPr>
          </a:p>
        </p:txBody>
      </p:sp>
    </p:spTree>
    <p:extLst>
      <p:ext uri="{BB962C8B-B14F-4D97-AF65-F5344CB8AC3E}">
        <p14:creationId xmlns:p14="http://schemas.microsoft.com/office/powerpoint/2010/main" val="2834341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5874-E563-2E23-1A03-46ABC632A0A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4731D53-483A-65C9-FDFE-71678B93700B}"/>
              </a:ext>
            </a:extLst>
          </p:cNvPr>
          <p:cNvSpPr txBox="1"/>
          <p:nvPr/>
        </p:nvSpPr>
        <p:spPr>
          <a:xfrm>
            <a:off x="573272" y="1712048"/>
            <a:ext cx="10201940" cy="4247317"/>
          </a:xfrm>
          <a:prstGeom prst="rect">
            <a:avLst/>
          </a:prstGeom>
          <a:noFill/>
        </p:spPr>
        <p:txBody>
          <a:bodyPr wrap="square">
            <a:spAutoFit/>
          </a:bodyPr>
          <a:lstStyle/>
          <a:p>
            <a:pPr algn="l" fontAlgn="base"/>
            <a:r>
              <a:rPr lang="es-ES" dirty="0">
                <a:latin typeface="Action Sans"/>
                <a:cs typeface="Arial" panose="020B0604020202020204" pitchFamily="34" charset="0"/>
              </a:rPr>
              <a:t>En CEPAMA nos planteamos estas hipótesis:</a:t>
            </a:r>
          </a:p>
          <a:p>
            <a:pPr algn="l" fontAlgn="base"/>
            <a:endParaRPr lang="es-ES" dirty="0">
              <a:latin typeface="Action Sans"/>
              <a:cs typeface="Arial" panose="020B0604020202020204" pitchFamily="34" charset="0"/>
            </a:endParaRPr>
          </a:p>
          <a:p>
            <a:pPr algn="l" fontAlgn="base"/>
            <a:endParaRPr lang="es-ES" dirty="0">
              <a:latin typeface="Action Sans"/>
              <a:cs typeface="Arial" panose="020B0604020202020204" pitchFamily="34" charset="0"/>
            </a:endParaRPr>
          </a:p>
          <a:p>
            <a:pPr marL="285750" indent="-285750" fontAlgn="base">
              <a:lnSpc>
                <a:spcPct val="150000"/>
              </a:lnSpc>
              <a:buFont typeface="Wingdings" panose="05000000000000000000" pitchFamily="2" charset="2"/>
              <a:buChar char="ü"/>
            </a:pPr>
            <a:r>
              <a:rPr lang="es-ES" dirty="0">
                <a:latin typeface="Action Sans"/>
                <a:cs typeface="Arial" panose="020B0604020202020204" pitchFamily="34" charset="0"/>
              </a:rPr>
              <a:t>¿Pueden ser la fibromialgia y/o la encefalomielitis </a:t>
            </a:r>
            <a:r>
              <a:rPr lang="es-ES" dirty="0" err="1">
                <a:latin typeface="Action Sans"/>
                <a:cs typeface="Arial" panose="020B0604020202020204" pitchFamily="34" charset="0"/>
              </a:rPr>
              <a:t>miálgica</a:t>
            </a:r>
            <a:r>
              <a:rPr lang="es-ES" dirty="0">
                <a:latin typeface="Action Sans"/>
                <a:cs typeface="Arial" panose="020B0604020202020204" pitchFamily="34" charset="0"/>
              </a:rPr>
              <a:t> o mal llamada síndrome de fatiga crónica y la sensibilidad química múltiple comorbilidades en las mujeres autistas?</a:t>
            </a:r>
          </a:p>
          <a:p>
            <a:pPr algn="l" fontAlgn="base">
              <a:lnSpc>
                <a:spcPct val="150000"/>
              </a:lnSpc>
            </a:pPr>
            <a:endParaRPr lang="es-ES" dirty="0">
              <a:latin typeface="Action Sans"/>
              <a:cs typeface="Arial" panose="020B0604020202020204" pitchFamily="34" charset="0"/>
            </a:endParaRPr>
          </a:p>
          <a:p>
            <a:pPr marL="285750" indent="-285750" fontAlgn="base">
              <a:lnSpc>
                <a:spcPct val="150000"/>
              </a:lnSpc>
              <a:buFont typeface="Wingdings" panose="05000000000000000000" pitchFamily="2" charset="2"/>
              <a:buChar char="ü"/>
            </a:pPr>
            <a:r>
              <a:rPr lang="es-ES" dirty="0">
                <a:latin typeface="Action Sans"/>
                <a:cs typeface="Arial" panose="020B0604020202020204" pitchFamily="34" charset="0"/>
              </a:rPr>
              <a:t>¿Son más frecuentes entre mujeres neurodivergentes estas patologías que en mujeres neurotípicas?.  </a:t>
            </a:r>
          </a:p>
          <a:p>
            <a:pPr algn="l" fontAlgn="base"/>
            <a:endParaRPr lang="es-ES" dirty="0">
              <a:latin typeface="Action Sans"/>
              <a:cs typeface="Arial" panose="020B0604020202020204" pitchFamily="34" charset="0"/>
            </a:endParaRPr>
          </a:p>
          <a:p>
            <a:pPr algn="l" fontAlgn="base"/>
            <a:r>
              <a:rPr lang="es-ES" dirty="0">
                <a:latin typeface="Action Sans"/>
                <a:cs typeface="Arial" panose="020B0604020202020204" pitchFamily="34" charset="0"/>
              </a:rPr>
              <a:t>En el caso de las mujeres autistas, el solo hecho de tener que enmascarar su condición durante años implica una situación sostenida en el tiempo. Si  a ello añadimos predisposición genética más la hipersensibilidad a agentes externos, nos convierte en “presas fáciles” para desarrollar estas enfermedades.   </a:t>
            </a:r>
          </a:p>
          <a:p>
            <a:pPr algn="l" fontAlgn="base"/>
            <a:endParaRPr lang="es-ES" dirty="0">
              <a:latin typeface="Action Sans"/>
              <a:cs typeface="Arial" panose="020B0604020202020204" pitchFamily="34" charset="0"/>
            </a:endParaRPr>
          </a:p>
          <a:p>
            <a:pPr algn="ctr" fontAlgn="base"/>
            <a:r>
              <a:rPr lang="es-ES" b="1" dirty="0">
                <a:latin typeface="Action Sans"/>
                <a:cs typeface="Arial" panose="020B0604020202020204" pitchFamily="34" charset="0"/>
              </a:rPr>
              <a:t>Pero todo ello son HIPÓTESIS ¡!!</a:t>
            </a:r>
          </a:p>
        </p:txBody>
      </p:sp>
      <p:pic>
        <p:nvPicPr>
          <p:cNvPr id="7170" name="Picture 2" descr="CEPAMA - Asociación de mujeres autistas">
            <a:extLst>
              <a:ext uri="{FF2B5EF4-FFF2-40B4-BE49-F238E27FC236}">
                <a16:creationId xmlns:a16="http://schemas.microsoft.com/office/drawing/2014/main" id="{58A3A02E-7B7B-BC25-725E-3EDFB624F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101" y="626933"/>
            <a:ext cx="4043247" cy="154398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7">
            <a:extLst>
              <a:ext uri="{FF2B5EF4-FFF2-40B4-BE49-F238E27FC236}">
                <a16:creationId xmlns:a16="http://schemas.microsoft.com/office/drawing/2014/main" id="{3C83DD07-C03A-C91D-54CB-3FA5657A1A2B}"/>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Adolescente, mujer y autista</a:t>
            </a:r>
            <a:endParaRPr lang="es-ES" sz="4000" dirty="0">
              <a:latin typeface="Action Sans"/>
            </a:endParaRPr>
          </a:p>
        </p:txBody>
      </p:sp>
    </p:spTree>
    <p:extLst>
      <p:ext uri="{BB962C8B-B14F-4D97-AF65-F5344CB8AC3E}">
        <p14:creationId xmlns:p14="http://schemas.microsoft.com/office/powerpoint/2010/main" val="365606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59BC8-46FC-A5EB-AB5D-253B2B92CBE3}"/>
            </a:ext>
          </a:extLst>
        </p:cNvPr>
        <p:cNvGrpSpPr/>
        <p:nvPr/>
      </p:nvGrpSpPr>
      <p:grpSpPr>
        <a:xfrm>
          <a:off x="0" y="0"/>
          <a:ext cx="0" cy="0"/>
          <a:chOff x="0" y="0"/>
          <a:chExt cx="0" cy="0"/>
        </a:xfrm>
      </p:grpSpPr>
      <p:pic>
        <p:nvPicPr>
          <p:cNvPr id="3" name="Elementos multimedia en línea 2" title="VI Jornada Mujeres en el Autismo - Federación Autismo Madrid">
            <a:hlinkClick r:id="" action="ppaction://media"/>
            <a:extLst>
              <a:ext uri="{FF2B5EF4-FFF2-40B4-BE49-F238E27FC236}">
                <a16:creationId xmlns:a16="http://schemas.microsoft.com/office/drawing/2014/main" id="{8DF70D97-AC6F-4ED6-0F7B-B411E665ACE3}"/>
              </a:ext>
            </a:extLst>
          </p:cNvPr>
          <p:cNvPicPr>
            <a:picLocks noRot="1" noChangeAspect="1"/>
          </p:cNvPicPr>
          <p:nvPr>
            <a:videoFile r:link="rId1"/>
          </p:nvPr>
        </p:nvPicPr>
        <p:blipFill>
          <a:blip r:embed="rId3"/>
          <a:stretch>
            <a:fillRect/>
          </a:stretch>
        </p:blipFill>
        <p:spPr>
          <a:xfrm>
            <a:off x="1302026" y="407370"/>
            <a:ext cx="9219648" cy="5209101"/>
          </a:xfrm>
          <a:prstGeom prst="roundRect">
            <a:avLst>
              <a:gd name="adj" fmla="val 9043"/>
            </a:avLst>
          </a:prstGeom>
          <a:ln>
            <a:noFill/>
          </a:ln>
          <a:effectLst>
            <a:outerShdw blurRad="165100" dist="165100" dir="3000000" algn="t" rotWithShape="0">
              <a:srgbClr val="000000">
                <a:alpha val="27000"/>
              </a:srgbClr>
            </a:outerShdw>
          </a:effectLst>
          <a:scene3d>
            <a:camera prst="perspectiveRight" fov="1500000">
              <a:rot lat="300000" lon="1200000" rev="0"/>
            </a:camera>
            <a:lightRig rig="threePt" dir="t">
              <a:rot lat="0" lon="0" rev="19800000"/>
            </a:lightRig>
          </a:scene3d>
          <a:sp3d extrusionH="190500">
            <a:bevelT w="139700" h="12700" prst="softRound"/>
            <a:extrusionClr>
              <a:srgbClr val="000000"/>
            </a:extrusionClr>
            <a:contourClr>
              <a:srgbClr val="969696"/>
            </a:contourClr>
          </a:sp3d>
        </p:spPr>
      </p:pic>
    </p:spTree>
    <p:extLst>
      <p:ext uri="{BB962C8B-B14F-4D97-AF65-F5344CB8AC3E}">
        <p14:creationId xmlns:p14="http://schemas.microsoft.com/office/powerpoint/2010/main" val="23899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0375F-9530-601E-5A6B-679BB2A8549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73D17AD-A058-8352-F85B-6F2ADB79AE3D}"/>
              </a:ext>
            </a:extLst>
          </p:cNvPr>
          <p:cNvSpPr>
            <a:spLocks noGrp="1"/>
          </p:cNvSpPr>
          <p:nvPr>
            <p:ph type="title"/>
          </p:nvPr>
        </p:nvSpPr>
        <p:spPr/>
        <p:txBody>
          <a:bodyPr/>
          <a:lstStyle/>
          <a:p>
            <a:r>
              <a:rPr lang="es-ES" dirty="0"/>
              <a:t>Transición a ….</a:t>
            </a:r>
          </a:p>
        </p:txBody>
      </p:sp>
    </p:spTree>
    <p:extLst>
      <p:ext uri="{BB962C8B-B14F-4D97-AF65-F5344CB8AC3E}">
        <p14:creationId xmlns:p14="http://schemas.microsoft.com/office/powerpoint/2010/main" val="38763614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presario Masculino Salta Por El Abismo Foto de archivo - Imagen de  amanecer, mosca: 162811406">
            <a:extLst>
              <a:ext uri="{FF2B5EF4-FFF2-40B4-BE49-F238E27FC236}">
                <a16:creationId xmlns:a16="http://schemas.microsoft.com/office/drawing/2014/main" id="{70C685E3-E398-C0A0-3444-9A03A97F88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40" r="20814"/>
          <a:stretch/>
        </p:blipFill>
        <p:spPr bwMode="auto">
          <a:xfrm>
            <a:off x="329337" y="1773421"/>
            <a:ext cx="4226071" cy="422607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5932BF0-4329-B347-6DAB-A90CA0BB0827}"/>
              </a:ext>
            </a:extLst>
          </p:cNvPr>
          <p:cNvSpPr txBox="1"/>
          <p:nvPr/>
        </p:nvSpPr>
        <p:spPr>
          <a:xfrm>
            <a:off x="6858607" y="635808"/>
            <a:ext cx="4328438" cy="3547496"/>
          </a:xfrm>
          <a:prstGeom prst="rect">
            <a:avLst/>
          </a:prstGeom>
        </p:spPr>
        <p:txBody>
          <a:bodyPr vert="horz" lIns="45720" tIns="22860" rIns="45720" bIns="22860" rtlCol="0" anchor="t">
            <a:noAutofit/>
          </a:bodyPr>
          <a:lstStyle/>
          <a:p>
            <a:pPr algn="ctr" defTabSz="457200">
              <a:lnSpc>
                <a:spcPct val="90000"/>
              </a:lnSpc>
              <a:spcAft>
                <a:spcPts val="300"/>
              </a:spcAft>
            </a:pPr>
            <a:r>
              <a:rPr lang="es-ES" b="1" dirty="0">
                <a:solidFill>
                  <a:schemeClr val="tx1">
                    <a:alpha val="80000"/>
                  </a:schemeClr>
                </a:solidFill>
                <a:latin typeface="Action Sans"/>
                <a:cs typeface="Arial" panose="020B0604020202020204" pitchFamily="34" charset="0"/>
              </a:rPr>
              <a:t>Toma de decisiones médicas y económicas</a:t>
            </a:r>
          </a:p>
          <a:p>
            <a:pPr defTabSz="457200">
              <a:lnSpc>
                <a:spcPct val="90000"/>
              </a:lnSpc>
              <a:spcAft>
                <a:spcPts val="300"/>
              </a:spcAft>
            </a:pPr>
            <a:endParaRPr lang="es-ES" dirty="0">
              <a:solidFill>
                <a:schemeClr val="tx1">
                  <a:alpha val="80000"/>
                </a:schemeClr>
              </a:solidFill>
              <a:latin typeface="Action Sans"/>
              <a:cs typeface="Arial" panose="020B0604020202020204" pitchFamily="34" charset="0"/>
            </a:endParaRPr>
          </a:p>
          <a:p>
            <a:pPr defTabSz="457200">
              <a:lnSpc>
                <a:spcPct val="200000"/>
              </a:lnSpc>
              <a:spcAft>
                <a:spcPts val="300"/>
              </a:spcAft>
            </a:pPr>
            <a:r>
              <a:rPr lang="es-ES" dirty="0">
                <a:solidFill>
                  <a:schemeClr val="tx1">
                    <a:alpha val="80000"/>
                  </a:schemeClr>
                </a:solidFill>
                <a:latin typeface="Action Sans"/>
                <a:cs typeface="Arial" panose="020B0604020202020204" pitchFamily="34" charset="0"/>
              </a:rPr>
              <a:t>A partir de los 18 años cualquier persona es </a:t>
            </a:r>
            <a:r>
              <a:rPr lang="es-ES" b="1" dirty="0">
                <a:solidFill>
                  <a:schemeClr val="tx1">
                    <a:alpha val="80000"/>
                  </a:schemeClr>
                </a:solidFill>
                <a:latin typeface="Action Sans"/>
                <a:cs typeface="Arial" panose="020B0604020202020204" pitchFamily="34" charset="0"/>
              </a:rPr>
              <a:t>legalmente adulta </a:t>
            </a:r>
            <a:r>
              <a:rPr lang="es-ES" dirty="0">
                <a:solidFill>
                  <a:schemeClr val="tx1">
                    <a:alpha val="80000"/>
                  </a:schemeClr>
                </a:solidFill>
                <a:latin typeface="Action Sans"/>
                <a:cs typeface="Arial" panose="020B0604020202020204" pitchFamily="34" charset="0"/>
              </a:rPr>
              <a:t>y se le considera autónomo en la toma de decisiones legales, económicas y médicas. En el caso de los adultos con tea, esta autoridad legal puede suponer un problema cuando no tiene la capacidad de comprender y tomar decisiones adecuadas de forma independiente.</a:t>
            </a:r>
          </a:p>
          <a:p>
            <a:pPr defTabSz="457200">
              <a:lnSpc>
                <a:spcPct val="90000"/>
              </a:lnSpc>
              <a:spcAft>
                <a:spcPts val="300"/>
              </a:spcAft>
            </a:pPr>
            <a:br>
              <a:rPr lang="en-US" dirty="0">
                <a:solidFill>
                  <a:schemeClr val="tx1">
                    <a:alpha val="80000"/>
                  </a:schemeClr>
                </a:solidFill>
                <a:latin typeface="Action Sans"/>
                <a:cs typeface="Arial" panose="020B0604020202020204" pitchFamily="34" charset="0"/>
              </a:rPr>
            </a:br>
            <a:endParaRPr lang="es-ES" dirty="0">
              <a:solidFill>
                <a:schemeClr val="tx1">
                  <a:alpha val="80000"/>
                </a:schemeClr>
              </a:solidFill>
              <a:latin typeface="Action Sans"/>
              <a:cs typeface="Arial" panose="020B0604020202020204" pitchFamily="34" charset="0"/>
            </a:endParaRPr>
          </a:p>
        </p:txBody>
      </p:sp>
      <p:sp>
        <p:nvSpPr>
          <p:cNvPr id="4" name="object 7">
            <a:extLst>
              <a:ext uri="{FF2B5EF4-FFF2-40B4-BE49-F238E27FC236}">
                <a16:creationId xmlns:a16="http://schemas.microsoft.com/office/drawing/2014/main" id="{1AEC2BA3-828E-2CF3-34F7-90BB759FD5C9}"/>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Transición a ….</a:t>
            </a:r>
            <a:endParaRPr lang="es-ES" sz="4000" dirty="0">
              <a:latin typeface="Action Sans"/>
            </a:endParaRPr>
          </a:p>
        </p:txBody>
      </p:sp>
      <p:sp>
        <p:nvSpPr>
          <p:cNvPr id="6" name="CuadroTexto 5">
            <a:extLst>
              <a:ext uri="{FF2B5EF4-FFF2-40B4-BE49-F238E27FC236}">
                <a16:creationId xmlns:a16="http://schemas.microsoft.com/office/drawing/2014/main" id="{C4CC177D-5209-BAC6-6B60-D48A39CC1A4E}"/>
              </a:ext>
            </a:extLst>
          </p:cNvPr>
          <p:cNvSpPr txBox="1"/>
          <p:nvPr/>
        </p:nvSpPr>
        <p:spPr>
          <a:xfrm rot="20998235">
            <a:off x="3868239" y="2006059"/>
            <a:ext cx="2720256" cy="553998"/>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ction Sans"/>
                <a:cs typeface="Arial" panose="020B0604020202020204" pitchFamily="34" charset="0"/>
              </a:rPr>
              <a:t>CURATELA</a:t>
            </a:r>
          </a:p>
        </p:txBody>
      </p:sp>
      <p:sp>
        <p:nvSpPr>
          <p:cNvPr id="7" name="CuadroTexto 6">
            <a:extLst>
              <a:ext uri="{FF2B5EF4-FFF2-40B4-BE49-F238E27FC236}">
                <a16:creationId xmlns:a16="http://schemas.microsoft.com/office/drawing/2014/main" id="{606C3334-F21E-6BF1-F54D-8DE2F8502242}"/>
              </a:ext>
            </a:extLst>
          </p:cNvPr>
          <p:cNvSpPr txBox="1"/>
          <p:nvPr/>
        </p:nvSpPr>
        <p:spPr>
          <a:xfrm rot="20998235">
            <a:off x="4158904" y="3812255"/>
            <a:ext cx="2720256" cy="1015663"/>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ction Sans"/>
                <a:cs typeface="Arial" panose="020B0604020202020204" pitchFamily="34" charset="0"/>
              </a:rPr>
              <a:t>PATRIMONIO PROTEGIDO</a:t>
            </a:r>
          </a:p>
        </p:txBody>
      </p:sp>
      <p:sp>
        <p:nvSpPr>
          <p:cNvPr id="8" name="CuadroTexto 7">
            <a:extLst>
              <a:ext uri="{FF2B5EF4-FFF2-40B4-BE49-F238E27FC236}">
                <a16:creationId xmlns:a16="http://schemas.microsoft.com/office/drawing/2014/main" id="{8AD96F06-8C69-B5AB-87B5-1D465EFE9078}"/>
              </a:ext>
            </a:extLst>
          </p:cNvPr>
          <p:cNvSpPr txBox="1"/>
          <p:nvPr/>
        </p:nvSpPr>
        <p:spPr>
          <a:xfrm rot="20998235">
            <a:off x="3549438" y="5128006"/>
            <a:ext cx="2720256" cy="553998"/>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ction Sans"/>
                <a:cs typeface="Arial" panose="020B0604020202020204" pitchFamily="34" charset="0"/>
              </a:rPr>
              <a:t>TUTOR</a:t>
            </a:r>
          </a:p>
        </p:txBody>
      </p:sp>
      <p:sp>
        <p:nvSpPr>
          <p:cNvPr id="9" name="CuadroTexto 8">
            <a:extLst>
              <a:ext uri="{FF2B5EF4-FFF2-40B4-BE49-F238E27FC236}">
                <a16:creationId xmlns:a16="http://schemas.microsoft.com/office/drawing/2014/main" id="{D4F54630-5083-6FDF-A805-7EDD577260B6}"/>
              </a:ext>
            </a:extLst>
          </p:cNvPr>
          <p:cNvSpPr txBox="1"/>
          <p:nvPr/>
        </p:nvSpPr>
        <p:spPr>
          <a:xfrm rot="20998235">
            <a:off x="4078953" y="2808644"/>
            <a:ext cx="2720256" cy="553998"/>
          </a:xfrm>
          <a:prstGeom prst="rect">
            <a:avLst/>
          </a:prstGeom>
          <a:noFill/>
        </p:spPr>
        <p:txBody>
          <a:bodyPr wrap="square" rtlCol="0">
            <a:spAutoFit/>
          </a:bodyPr>
          <a:lstStyle/>
          <a:p>
            <a:pPr algn="ctr"/>
            <a:r>
              <a:rPr lang="es-ES" sz="30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ction Sans"/>
                <a:cs typeface="Arial" panose="020B0604020202020204" pitchFamily="34" charset="0"/>
              </a:rPr>
              <a:t>TESTAMENTO</a:t>
            </a:r>
          </a:p>
        </p:txBody>
      </p:sp>
    </p:spTree>
    <p:extLst>
      <p:ext uri="{BB962C8B-B14F-4D97-AF65-F5344CB8AC3E}">
        <p14:creationId xmlns:p14="http://schemas.microsoft.com/office/powerpoint/2010/main" val="1591820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C592F99E-D724-25FA-B234-982F44927DC6}"/>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Transición a ….</a:t>
            </a:r>
            <a:endParaRPr lang="es-ES" sz="4000" dirty="0">
              <a:latin typeface="Action Sans"/>
            </a:endParaRPr>
          </a:p>
        </p:txBody>
      </p:sp>
      <p:sp>
        <p:nvSpPr>
          <p:cNvPr id="3" name="CuadroTexto 2">
            <a:extLst>
              <a:ext uri="{FF2B5EF4-FFF2-40B4-BE49-F238E27FC236}">
                <a16:creationId xmlns:a16="http://schemas.microsoft.com/office/drawing/2014/main" id="{3C6BB6C2-4AB1-3334-686D-E1D42ABE3F34}"/>
              </a:ext>
            </a:extLst>
          </p:cNvPr>
          <p:cNvSpPr txBox="1"/>
          <p:nvPr/>
        </p:nvSpPr>
        <p:spPr>
          <a:xfrm>
            <a:off x="2241697" y="2228671"/>
            <a:ext cx="7708605" cy="1200329"/>
          </a:xfrm>
          <a:prstGeom prst="rect">
            <a:avLst/>
          </a:prstGeom>
          <a:noFill/>
        </p:spPr>
        <p:txBody>
          <a:bodyPr wrap="square" rtlCol="0">
            <a:spAutoFit/>
          </a:bodyPr>
          <a:lstStyle/>
          <a:p>
            <a:r>
              <a:rPr lang="es-ES" sz="7200" dirty="0">
                <a:latin typeface="Action Sans"/>
              </a:rPr>
              <a:t>¿Y tú qué opinas?</a:t>
            </a:r>
          </a:p>
        </p:txBody>
      </p:sp>
    </p:spTree>
    <p:extLst>
      <p:ext uri="{BB962C8B-B14F-4D97-AF65-F5344CB8AC3E}">
        <p14:creationId xmlns:p14="http://schemas.microsoft.com/office/powerpoint/2010/main" val="32286559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AB32C-5954-46D3-CAA6-E160C364390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B0799DA-DD74-E236-1620-E95F55809885}"/>
              </a:ext>
            </a:extLst>
          </p:cNvPr>
          <p:cNvSpPr>
            <a:spLocks noGrp="1"/>
          </p:cNvSpPr>
          <p:nvPr>
            <p:ph type="title"/>
          </p:nvPr>
        </p:nvSpPr>
        <p:spPr/>
        <p:txBody>
          <a:bodyPr/>
          <a:lstStyle/>
          <a:p>
            <a:r>
              <a:rPr lang="es-ES" dirty="0"/>
              <a:t>Bibliografía</a:t>
            </a:r>
          </a:p>
        </p:txBody>
      </p:sp>
    </p:spTree>
    <p:extLst>
      <p:ext uri="{BB962C8B-B14F-4D97-AF65-F5344CB8AC3E}">
        <p14:creationId xmlns:p14="http://schemas.microsoft.com/office/powerpoint/2010/main" val="195675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6E75-C653-7359-CD6E-638E1782315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1133363-3F44-E04B-0116-8A2EDB59CF1E}"/>
              </a:ext>
            </a:extLst>
          </p:cNvPr>
          <p:cNvSpPr>
            <a:spLocks noGrp="1"/>
          </p:cNvSpPr>
          <p:nvPr>
            <p:ph type="title"/>
          </p:nvPr>
        </p:nvSpPr>
        <p:spPr/>
        <p:txBody>
          <a:bodyPr/>
          <a:lstStyle/>
          <a:p>
            <a:r>
              <a:rPr lang="es-ES" dirty="0"/>
              <a:t>Características propias de la etapa</a:t>
            </a:r>
          </a:p>
        </p:txBody>
      </p:sp>
      <p:sp>
        <p:nvSpPr>
          <p:cNvPr id="5" name="Marcador de texto 4">
            <a:extLst>
              <a:ext uri="{FF2B5EF4-FFF2-40B4-BE49-F238E27FC236}">
                <a16:creationId xmlns:a16="http://schemas.microsoft.com/office/drawing/2014/main" id="{FA0F2B08-44AF-2F1D-C16B-087C3B97BCDA}"/>
              </a:ext>
            </a:extLst>
          </p:cNvPr>
          <p:cNvSpPr>
            <a:spLocks noGrp="1"/>
          </p:cNvSpPr>
          <p:nvPr>
            <p:ph type="body" idx="1"/>
          </p:nvPr>
        </p:nvSpPr>
        <p:spPr/>
        <p:txBody>
          <a:bodyPr/>
          <a:lstStyle/>
          <a:p>
            <a:r>
              <a:rPr lang="es-ES" dirty="0"/>
              <a:t>Cambios Físicos</a:t>
            </a:r>
          </a:p>
        </p:txBody>
      </p:sp>
    </p:spTree>
    <p:extLst>
      <p:ext uri="{BB962C8B-B14F-4D97-AF65-F5344CB8AC3E}">
        <p14:creationId xmlns:p14="http://schemas.microsoft.com/office/powerpoint/2010/main" val="8322675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533BB-C0FE-55AB-5430-AF186F7DE6DD}"/>
            </a:ext>
          </a:extLst>
        </p:cNvPr>
        <p:cNvGrpSpPr/>
        <p:nvPr/>
      </p:nvGrpSpPr>
      <p:grpSpPr>
        <a:xfrm>
          <a:off x="0" y="0"/>
          <a:ext cx="0" cy="0"/>
          <a:chOff x="0" y="0"/>
          <a:chExt cx="0" cy="0"/>
        </a:xfrm>
      </p:grpSpPr>
      <p:sp>
        <p:nvSpPr>
          <p:cNvPr id="2" name="object 7">
            <a:extLst>
              <a:ext uri="{FF2B5EF4-FFF2-40B4-BE49-F238E27FC236}">
                <a16:creationId xmlns:a16="http://schemas.microsoft.com/office/drawing/2014/main" id="{25DA0DFD-C255-6699-34C4-1967767718DF}"/>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Bibliografía</a:t>
            </a:r>
            <a:endParaRPr lang="es-ES" sz="4000" dirty="0">
              <a:latin typeface="Action Sans"/>
            </a:endParaRPr>
          </a:p>
        </p:txBody>
      </p:sp>
      <p:sp>
        <p:nvSpPr>
          <p:cNvPr id="4" name="CuadroTexto 3">
            <a:extLst>
              <a:ext uri="{FF2B5EF4-FFF2-40B4-BE49-F238E27FC236}">
                <a16:creationId xmlns:a16="http://schemas.microsoft.com/office/drawing/2014/main" id="{85A51B3B-5567-98D4-D058-C65DAF95422D}"/>
              </a:ext>
            </a:extLst>
          </p:cNvPr>
          <p:cNvSpPr txBox="1"/>
          <p:nvPr/>
        </p:nvSpPr>
        <p:spPr>
          <a:xfrm>
            <a:off x="420757" y="2049347"/>
            <a:ext cx="11350487" cy="3539430"/>
          </a:xfrm>
          <a:prstGeom prst="rect">
            <a:avLst/>
          </a:prstGeom>
          <a:noFill/>
        </p:spPr>
        <p:txBody>
          <a:bodyPr wrap="square">
            <a:spAutoFit/>
          </a:bodyPr>
          <a:lstStyle/>
          <a:p>
            <a:pPr marL="285750" indent="-285750">
              <a:buFont typeface="Wingdings" panose="05000000000000000000" pitchFamily="2" charset="2"/>
              <a:buChar char="§"/>
            </a:pPr>
            <a:r>
              <a:rPr lang="es-ES" sz="1400" dirty="0" err="1">
                <a:latin typeface="Action Sans"/>
                <a:cs typeface="Arial" panose="020B0604020202020204" pitchFamily="34" charset="0"/>
              </a:rPr>
              <a:t>Eversole</a:t>
            </a:r>
            <a:r>
              <a:rPr lang="es-ES" sz="1400" dirty="0">
                <a:latin typeface="Action Sans"/>
                <a:cs typeface="Arial" panose="020B0604020202020204" pitchFamily="34" charset="0"/>
              </a:rPr>
              <a:t>, M., Collins, D. M., </a:t>
            </a:r>
            <a:r>
              <a:rPr lang="es-ES" sz="1400" dirty="0" err="1">
                <a:latin typeface="Action Sans"/>
                <a:cs typeface="Arial" panose="020B0604020202020204" pitchFamily="34" charset="0"/>
              </a:rPr>
              <a:t>Karmarkar</a:t>
            </a:r>
            <a:r>
              <a:rPr lang="es-ES" sz="1400" dirty="0">
                <a:latin typeface="Action Sans"/>
                <a:cs typeface="Arial" panose="020B0604020202020204" pitchFamily="34" charset="0"/>
              </a:rPr>
              <a:t>, A., </a:t>
            </a:r>
            <a:r>
              <a:rPr lang="es-ES" sz="1400" dirty="0" err="1">
                <a:latin typeface="Action Sans"/>
                <a:cs typeface="Arial" panose="020B0604020202020204" pitchFamily="34" charset="0"/>
              </a:rPr>
              <a:t>Colton</a:t>
            </a:r>
            <a:r>
              <a:rPr lang="es-ES" sz="1400" dirty="0">
                <a:latin typeface="Action Sans"/>
                <a:cs typeface="Arial" panose="020B0604020202020204" pitchFamily="34" charset="0"/>
              </a:rPr>
              <a:t>, L., Quinn, J. P., </a:t>
            </a:r>
            <a:r>
              <a:rPr lang="es-ES" sz="1400" dirty="0" err="1">
                <a:latin typeface="Action Sans"/>
                <a:cs typeface="Arial" panose="020B0604020202020204" pitchFamily="34" charset="0"/>
              </a:rPr>
              <a:t>Karsbaek</a:t>
            </a:r>
            <a:r>
              <a:rPr lang="es-ES" sz="1400" dirty="0">
                <a:latin typeface="Action Sans"/>
                <a:cs typeface="Arial" panose="020B0604020202020204" pitchFamily="34" charset="0"/>
              </a:rPr>
              <a:t>, R., Johnson, J. R., </a:t>
            </a:r>
            <a:r>
              <a:rPr lang="es-ES" sz="1400" dirty="0" err="1">
                <a:latin typeface="Action Sans"/>
                <a:cs typeface="Arial" panose="020B0604020202020204" pitchFamily="34" charset="0"/>
              </a:rPr>
              <a:t>Callier</a:t>
            </a:r>
            <a:r>
              <a:rPr lang="es-ES" sz="1400" dirty="0">
                <a:latin typeface="Action Sans"/>
                <a:cs typeface="Arial" panose="020B0604020202020204" pitchFamily="34" charset="0"/>
              </a:rPr>
              <a:t>, N. P., &amp; Hilton, C. L. (2015). </a:t>
            </a:r>
            <a:r>
              <a:rPr lang="es-ES" sz="1400" dirty="0" err="1">
                <a:latin typeface="Action Sans"/>
                <a:cs typeface="Arial" panose="020B0604020202020204" pitchFamily="34" charset="0"/>
              </a:rPr>
              <a:t>Leisure</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Activity</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Enjoyment</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of</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Children</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with</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Autism</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Spectrum</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Disorders</a:t>
            </a:r>
            <a:r>
              <a:rPr lang="es-ES" sz="1400" dirty="0">
                <a:latin typeface="Action Sans"/>
                <a:cs typeface="Arial" panose="020B0604020202020204" pitchFamily="34" charset="0"/>
              </a:rPr>
              <a:t>. </a:t>
            </a:r>
            <a:r>
              <a:rPr lang="es-ES" sz="1400" i="1" dirty="0" err="1">
                <a:latin typeface="Action Sans"/>
                <a:cs typeface="Arial" panose="020B0604020202020204" pitchFamily="34" charset="0"/>
              </a:rPr>
              <a:t>Journal</a:t>
            </a:r>
            <a:r>
              <a:rPr lang="es-ES" sz="1400" i="1" dirty="0">
                <a:latin typeface="Action Sans"/>
                <a:cs typeface="Arial" panose="020B0604020202020204" pitchFamily="34" charset="0"/>
              </a:rPr>
              <a:t> </a:t>
            </a:r>
            <a:r>
              <a:rPr lang="es-ES" sz="1400" i="1" dirty="0" err="1">
                <a:latin typeface="Action Sans"/>
                <a:cs typeface="Arial" panose="020B0604020202020204" pitchFamily="34" charset="0"/>
              </a:rPr>
              <a:t>of</a:t>
            </a:r>
            <a:r>
              <a:rPr lang="es-ES" sz="1400" i="1" dirty="0">
                <a:latin typeface="Action Sans"/>
                <a:cs typeface="Arial" panose="020B0604020202020204" pitchFamily="34" charset="0"/>
              </a:rPr>
              <a:t> </a:t>
            </a:r>
            <a:r>
              <a:rPr lang="es-ES" sz="1400" i="1" dirty="0" err="1">
                <a:latin typeface="Action Sans"/>
                <a:cs typeface="Arial" panose="020B0604020202020204" pitchFamily="34" charset="0"/>
              </a:rPr>
              <a:t>Autism</a:t>
            </a:r>
            <a:r>
              <a:rPr lang="es-ES" sz="1400" i="1" dirty="0">
                <a:latin typeface="Action Sans"/>
                <a:cs typeface="Arial" panose="020B0604020202020204" pitchFamily="34" charset="0"/>
              </a:rPr>
              <a:t> and </a:t>
            </a:r>
            <a:r>
              <a:rPr lang="es-ES" sz="1400" i="1" dirty="0" err="1">
                <a:latin typeface="Action Sans"/>
                <a:cs typeface="Arial" panose="020B0604020202020204" pitchFamily="34" charset="0"/>
              </a:rPr>
              <a:t>Developmental</a:t>
            </a:r>
            <a:r>
              <a:rPr lang="es-ES" sz="1400" i="1" dirty="0">
                <a:latin typeface="Action Sans"/>
                <a:cs typeface="Arial" panose="020B0604020202020204" pitchFamily="34" charset="0"/>
              </a:rPr>
              <a:t> </a:t>
            </a:r>
            <a:r>
              <a:rPr lang="es-ES" sz="1400" i="1" dirty="0" err="1">
                <a:latin typeface="Action Sans"/>
                <a:cs typeface="Arial" panose="020B0604020202020204" pitchFamily="34" charset="0"/>
              </a:rPr>
              <a:t>Disorders</a:t>
            </a:r>
            <a:r>
              <a:rPr lang="es-ES" sz="1400" dirty="0">
                <a:latin typeface="Action Sans"/>
                <a:cs typeface="Arial" panose="020B0604020202020204" pitchFamily="34" charset="0"/>
              </a:rPr>
              <a:t>, </a:t>
            </a:r>
            <a:r>
              <a:rPr lang="es-ES" sz="1400" i="1" dirty="0">
                <a:latin typeface="Action Sans"/>
                <a:cs typeface="Arial" panose="020B0604020202020204" pitchFamily="34" charset="0"/>
              </a:rPr>
              <a:t>46</a:t>
            </a:r>
            <a:r>
              <a:rPr lang="es-ES" sz="1400" dirty="0">
                <a:latin typeface="Action Sans"/>
                <a:cs typeface="Arial" panose="020B0604020202020204" pitchFamily="34" charset="0"/>
              </a:rPr>
              <a:t>(1), 10–20. </a:t>
            </a:r>
            <a:r>
              <a:rPr lang="es-ES" sz="1400" dirty="0">
                <a:solidFill>
                  <a:srgbClr val="0175C4"/>
                </a:solidFill>
                <a:latin typeface="Action Sans"/>
                <a:cs typeface="Arial" panose="020B0604020202020204" pitchFamily="34" charset="0"/>
                <a:hlinkClick r:id="rId2"/>
              </a:rPr>
              <a:t>https://doi.org/10.1007/s10803-015-2529-z</a:t>
            </a:r>
            <a:endParaRPr lang="es-ES" sz="1400" dirty="0">
              <a:solidFill>
                <a:srgbClr val="0175C4"/>
              </a:solidFill>
              <a:latin typeface="Action Sans"/>
              <a:cs typeface="Arial" panose="020B0604020202020204" pitchFamily="34" charset="0"/>
            </a:endParaRPr>
          </a:p>
          <a:p>
            <a:endParaRPr lang="es-ES" sz="1400" dirty="0">
              <a:solidFill>
                <a:srgbClr val="0175C4"/>
              </a:solidFill>
              <a:latin typeface="Action Sans"/>
              <a:cs typeface="Arial" panose="020B0604020202020204" pitchFamily="34" charset="0"/>
            </a:endParaRPr>
          </a:p>
          <a:p>
            <a:pPr marL="285750" indent="-285750">
              <a:buFont typeface="Arial" panose="020B0604020202020204" pitchFamily="34" charset="0"/>
              <a:buChar char="•"/>
            </a:pPr>
            <a:r>
              <a:rPr lang="es-ES" sz="1400" i="1" dirty="0">
                <a:solidFill>
                  <a:srgbClr val="2B2B2B"/>
                </a:solidFill>
                <a:latin typeface="Action Sans"/>
                <a:cs typeface="Arial" panose="020B0604020202020204" pitchFamily="34" charset="0"/>
              </a:rPr>
              <a:t>Badia y Longo, 2009; King et al., 2009; </a:t>
            </a:r>
            <a:r>
              <a:rPr lang="es-ES" sz="1400" i="1" dirty="0" err="1">
                <a:solidFill>
                  <a:srgbClr val="2B2B2B"/>
                </a:solidFill>
                <a:latin typeface="Action Sans"/>
                <a:cs typeface="Arial" panose="020B0604020202020204" pitchFamily="34" charset="0"/>
              </a:rPr>
              <a:t>Baron</a:t>
            </a:r>
            <a:r>
              <a:rPr lang="es-ES" sz="1400" i="1" dirty="0">
                <a:solidFill>
                  <a:srgbClr val="2B2B2B"/>
                </a:solidFill>
                <a:latin typeface="Action Sans"/>
                <a:cs typeface="Arial" panose="020B0604020202020204" pitchFamily="34" charset="0"/>
              </a:rPr>
              <a:t>-Cohen, 2017, visto en </a:t>
            </a:r>
            <a:r>
              <a:rPr lang="es-ES" sz="1400" i="1" dirty="0" err="1">
                <a:solidFill>
                  <a:srgbClr val="2B2B2B"/>
                </a:solidFill>
                <a:latin typeface="Action Sans"/>
                <a:cs typeface="Arial" panose="020B0604020202020204" pitchFamily="34" charset="0"/>
              </a:rPr>
              <a:t>Vidriales</a:t>
            </a:r>
            <a:r>
              <a:rPr lang="es-ES" sz="1400" i="1" dirty="0">
                <a:solidFill>
                  <a:srgbClr val="2B2B2B"/>
                </a:solidFill>
                <a:latin typeface="Action Sans"/>
                <a:cs typeface="Arial" panose="020B0604020202020204" pitchFamily="34" charset="0"/>
              </a:rPr>
              <a:t>, Hernández, Plaza, Gutiérrez y Cuesta, 2017)..</a:t>
            </a:r>
          </a:p>
          <a:p>
            <a:pPr marL="285750" indent="-285750">
              <a:buFont typeface="Arial" panose="020B0604020202020204" pitchFamily="34" charset="0"/>
              <a:buChar char="•"/>
            </a:pPr>
            <a:endParaRPr lang="es-ES" sz="1400" i="1" dirty="0">
              <a:solidFill>
                <a:srgbClr val="2B2B2B"/>
              </a:solidFill>
              <a:latin typeface="Action Sans"/>
              <a:cs typeface="Arial" panose="020B0604020202020204" pitchFamily="34" charset="0"/>
            </a:endParaRPr>
          </a:p>
          <a:p>
            <a:pPr marL="285750" indent="-285750">
              <a:buFont typeface="Arial" panose="020B0604020202020204" pitchFamily="34" charset="0"/>
              <a:buChar char="•"/>
            </a:pPr>
            <a:r>
              <a:rPr lang="es-ES" sz="1400" i="1" dirty="0">
                <a:solidFill>
                  <a:srgbClr val="2B2B2B"/>
                </a:solidFill>
                <a:latin typeface="Action Sans"/>
                <a:cs typeface="Arial" panose="020B0604020202020204" pitchFamily="34" charset="0"/>
              </a:rPr>
              <a:t>Equipo </a:t>
            </a:r>
            <a:r>
              <a:rPr lang="es-ES" sz="1400" i="1" dirty="0" err="1">
                <a:solidFill>
                  <a:srgbClr val="2B2B2B"/>
                </a:solidFill>
                <a:latin typeface="Action Sans"/>
                <a:cs typeface="Arial" panose="020B0604020202020204" pitchFamily="34" charset="0"/>
              </a:rPr>
              <a:t>Deltrea</a:t>
            </a:r>
            <a:r>
              <a:rPr lang="es-ES" sz="1400" i="1" dirty="0">
                <a:solidFill>
                  <a:srgbClr val="2B2B2B"/>
                </a:solidFill>
                <a:latin typeface="Action Sans"/>
                <a:cs typeface="Arial" panose="020B0604020202020204" pitchFamily="34" charset="0"/>
              </a:rPr>
              <a:t>, 2022, Inflexibilidad en los niños con TEA. </a:t>
            </a:r>
            <a:r>
              <a:rPr lang="es-ES" sz="1400" i="1" dirty="0" err="1">
                <a:solidFill>
                  <a:srgbClr val="2B2B2B"/>
                </a:solidFill>
                <a:latin typeface="Action Sans"/>
                <a:cs typeface="Arial" panose="020B0604020202020204" pitchFamily="34" charset="0"/>
              </a:rPr>
              <a:t>Cepe</a:t>
            </a:r>
            <a:r>
              <a:rPr lang="es-ES" sz="1400" i="1" dirty="0">
                <a:solidFill>
                  <a:srgbClr val="2B2B2B"/>
                </a:solidFill>
                <a:latin typeface="Action Sans"/>
                <a:cs typeface="Arial" panose="020B0604020202020204" pitchFamily="34" charset="0"/>
              </a:rPr>
              <a:t>.</a:t>
            </a:r>
          </a:p>
          <a:p>
            <a:pPr marL="285750" indent="-285750">
              <a:buFont typeface="Arial" panose="020B0604020202020204" pitchFamily="34" charset="0"/>
              <a:buChar char="•"/>
            </a:pPr>
            <a:endParaRPr lang="es-ES" sz="1400" i="1" dirty="0">
              <a:solidFill>
                <a:srgbClr val="2B2B2B"/>
              </a:solidFill>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rPr>
              <a:t>Hervás A, Rueda I. Alteraciones de conducta en los trastornos del espectro autista. </a:t>
            </a:r>
            <a:r>
              <a:rPr lang="es-ES" sz="1400" dirty="0" err="1">
                <a:latin typeface="Action Sans"/>
                <a:cs typeface="Arial" panose="020B0604020202020204" pitchFamily="34" charset="0"/>
              </a:rPr>
              <a:t>Rev</a:t>
            </a:r>
            <a:r>
              <a:rPr lang="es-ES" sz="1400" dirty="0">
                <a:latin typeface="Action Sans"/>
                <a:cs typeface="Arial" panose="020B0604020202020204" pitchFamily="34" charset="0"/>
              </a:rPr>
              <a:t> Neurol 2018; 66 (</a:t>
            </a:r>
            <a:r>
              <a:rPr lang="es-ES" sz="1400" dirty="0" err="1">
                <a:latin typeface="Action Sans"/>
                <a:cs typeface="Arial" panose="020B0604020202020204" pitchFamily="34" charset="0"/>
              </a:rPr>
              <a:t>Supl</a:t>
            </a:r>
            <a:r>
              <a:rPr lang="es-ES" sz="1400" dirty="0">
                <a:latin typeface="Action Sans"/>
                <a:cs typeface="Arial" panose="020B0604020202020204" pitchFamily="34" charset="0"/>
              </a:rPr>
              <a:t> 1): S31-8. © 2018 Revista de Neurol.</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solidFill>
                  <a:srgbClr val="000000"/>
                </a:solidFill>
                <a:latin typeface="Action Sans"/>
              </a:rPr>
              <a:t>KIM BARLOSO, </a:t>
            </a:r>
            <a:r>
              <a:rPr lang="es-ES" sz="1400" dirty="0">
                <a:solidFill>
                  <a:srgbClr val="000000"/>
                </a:solidFill>
                <a:latin typeface="Action Sans"/>
                <a:cs typeface="Arial" panose="020B0604020202020204" pitchFamily="34" charset="0"/>
              </a:rPr>
              <a:t>(2021). Autismo en adolescentes: pubertad, expectativas, síntomas y tratamientos.</a:t>
            </a:r>
          </a:p>
          <a:p>
            <a:pPr marL="285750" indent="-285750">
              <a:buFont typeface="Arial" panose="020B0604020202020204" pitchFamily="34" charset="0"/>
              <a:buChar char="•"/>
            </a:pPr>
            <a:r>
              <a:rPr lang="es-ES" sz="1400" dirty="0">
                <a:latin typeface="Action Sans"/>
                <a:cs typeface="Arial" panose="020B0604020202020204" pitchFamily="34" charset="0"/>
              </a:rPr>
              <a:t>Bennett AE, Miller JS, </a:t>
            </a:r>
            <a:r>
              <a:rPr lang="es-ES" sz="1400" dirty="0" err="1">
                <a:latin typeface="Action Sans"/>
                <a:cs typeface="Arial" panose="020B0604020202020204" pitchFamily="34" charset="0"/>
              </a:rPr>
              <a:t>Stollon</a:t>
            </a:r>
            <a:r>
              <a:rPr lang="es-ES" sz="1400" dirty="0">
                <a:latin typeface="Action Sans"/>
                <a:cs typeface="Arial" panose="020B0604020202020204" pitchFamily="34" charset="0"/>
              </a:rPr>
              <a:t> N, </a:t>
            </a:r>
            <a:r>
              <a:rPr lang="es-ES" sz="1400" dirty="0" err="1">
                <a:latin typeface="Action Sans"/>
                <a:cs typeface="Arial" panose="020B0604020202020204" pitchFamily="34" charset="0"/>
              </a:rPr>
              <a:t>Prasad</a:t>
            </a:r>
            <a:r>
              <a:rPr lang="es-ES" sz="1400" dirty="0">
                <a:latin typeface="Action Sans"/>
                <a:cs typeface="Arial" panose="020B0604020202020204" pitchFamily="34" charset="0"/>
              </a:rPr>
              <a:t> R, Blum NJ. </a:t>
            </a:r>
            <a:r>
              <a:rPr lang="es-ES" sz="1400" dirty="0" err="1">
                <a:latin typeface="Action Sans"/>
                <a:cs typeface="Arial" panose="020B0604020202020204" pitchFamily="34" charset="0"/>
              </a:rPr>
              <a:t>Autism</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Spectrum</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Disorder</a:t>
            </a:r>
            <a:r>
              <a:rPr lang="es-ES" sz="1400" dirty="0">
                <a:latin typeface="Action Sans"/>
                <a:cs typeface="Arial" panose="020B0604020202020204" pitchFamily="34" charset="0"/>
              </a:rPr>
              <a:t> and </a:t>
            </a:r>
            <a:r>
              <a:rPr lang="es-ES" sz="1400" dirty="0" err="1">
                <a:latin typeface="Action Sans"/>
                <a:cs typeface="Arial" panose="020B0604020202020204" pitchFamily="34" charset="0"/>
              </a:rPr>
              <a:t>Transition-Aged</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Youth</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Curr</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Psychiatry</a:t>
            </a:r>
            <a:r>
              <a:rPr lang="es-ES" sz="1400" dirty="0">
                <a:latin typeface="Action Sans"/>
                <a:cs typeface="Arial" panose="020B0604020202020204" pitchFamily="34" charset="0"/>
              </a:rPr>
              <a:t> Rep. 2018;20:103.</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rPr>
              <a:t>Anderson DK, </a:t>
            </a:r>
            <a:r>
              <a:rPr lang="es-ES" sz="1400" dirty="0" err="1">
                <a:latin typeface="Action Sans"/>
                <a:cs typeface="Arial" panose="020B0604020202020204" pitchFamily="34" charset="0"/>
              </a:rPr>
              <a:t>Liang</a:t>
            </a:r>
            <a:r>
              <a:rPr lang="es-ES" sz="1400" dirty="0">
                <a:latin typeface="Action Sans"/>
                <a:cs typeface="Arial" panose="020B0604020202020204" pitchFamily="34" charset="0"/>
              </a:rPr>
              <a:t> JW, Lord C. </a:t>
            </a:r>
            <a:r>
              <a:rPr lang="es-ES" sz="1400" dirty="0" err="1">
                <a:latin typeface="Action Sans"/>
                <a:cs typeface="Arial" panose="020B0604020202020204" pitchFamily="34" charset="0"/>
              </a:rPr>
              <a:t>Predicting</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young</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adult</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outcome</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among</a:t>
            </a:r>
            <a:r>
              <a:rPr lang="es-ES" sz="1400" dirty="0">
                <a:latin typeface="Action Sans"/>
                <a:cs typeface="Arial" panose="020B0604020202020204" pitchFamily="34" charset="0"/>
              </a:rPr>
              <a:t> more and </a:t>
            </a:r>
            <a:r>
              <a:rPr lang="es-ES" sz="1400" dirty="0" err="1">
                <a:latin typeface="Action Sans"/>
                <a:cs typeface="Arial" panose="020B0604020202020204" pitchFamily="34" charset="0"/>
              </a:rPr>
              <a:t>less</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cognitively</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able</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individuals</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with</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autism</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spectrum</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disorders</a:t>
            </a:r>
            <a:r>
              <a:rPr lang="es-ES" sz="1400" dirty="0">
                <a:latin typeface="Action Sans"/>
                <a:cs typeface="Arial" panose="020B0604020202020204" pitchFamily="34" charset="0"/>
              </a:rPr>
              <a:t>. J Child </a:t>
            </a:r>
            <a:r>
              <a:rPr lang="es-ES" sz="1400" dirty="0" err="1">
                <a:latin typeface="Action Sans"/>
                <a:cs typeface="Arial" panose="020B0604020202020204" pitchFamily="34" charset="0"/>
              </a:rPr>
              <a:t>Psychol</a:t>
            </a:r>
            <a:r>
              <a:rPr lang="es-ES" sz="1400" dirty="0">
                <a:latin typeface="Action Sans"/>
                <a:cs typeface="Arial" panose="020B0604020202020204" pitchFamily="34" charset="0"/>
              </a:rPr>
              <a:t> </a:t>
            </a:r>
            <a:r>
              <a:rPr lang="es-ES" sz="1400" dirty="0" err="1">
                <a:latin typeface="Action Sans"/>
                <a:cs typeface="Arial" panose="020B0604020202020204" pitchFamily="34" charset="0"/>
              </a:rPr>
              <a:t>Psychiatry</a:t>
            </a:r>
            <a:r>
              <a:rPr lang="es-ES" sz="1400" dirty="0">
                <a:latin typeface="Action Sans"/>
                <a:cs typeface="Arial" panose="020B0604020202020204" pitchFamily="34" charset="0"/>
              </a:rPr>
              <a:t> 2014; 55: 485-94.</a:t>
            </a:r>
          </a:p>
          <a:p>
            <a:pPr marL="285750" indent="-285750">
              <a:buFont typeface="Arial" panose="020B0604020202020204" pitchFamily="34" charset="0"/>
              <a:buChar char="•"/>
            </a:pPr>
            <a:endParaRPr lang="es-ES" sz="1400" dirty="0">
              <a:latin typeface="Action Sans"/>
              <a:cs typeface="Arial" panose="020B0604020202020204" pitchFamily="34" charset="0"/>
            </a:endParaRPr>
          </a:p>
        </p:txBody>
      </p:sp>
    </p:spTree>
    <p:extLst>
      <p:ext uri="{BB962C8B-B14F-4D97-AF65-F5344CB8AC3E}">
        <p14:creationId xmlns:p14="http://schemas.microsoft.com/office/powerpoint/2010/main" val="23908026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FE046-2C44-2F49-0D46-01E29B8093B3}"/>
            </a:ext>
          </a:extLst>
        </p:cNvPr>
        <p:cNvGrpSpPr/>
        <p:nvPr/>
      </p:nvGrpSpPr>
      <p:grpSpPr>
        <a:xfrm>
          <a:off x="0" y="0"/>
          <a:ext cx="0" cy="0"/>
          <a:chOff x="0" y="0"/>
          <a:chExt cx="0" cy="0"/>
        </a:xfrm>
      </p:grpSpPr>
      <p:sp>
        <p:nvSpPr>
          <p:cNvPr id="2" name="object 7">
            <a:extLst>
              <a:ext uri="{FF2B5EF4-FFF2-40B4-BE49-F238E27FC236}">
                <a16:creationId xmlns:a16="http://schemas.microsoft.com/office/drawing/2014/main" id="{A07F5500-AB39-1098-F5C2-B970993D1AF8}"/>
              </a:ext>
            </a:extLst>
          </p:cNvPr>
          <p:cNvSpPr txBox="1">
            <a:spLocks/>
          </p:cNvSpPr>
          <p:nvPr/>
        </p:nvSpPr>
        <p:spPr>
          <a:xfrm>
            <a:off x="672622" y="858508"/>
            <a:ext cx="9111490" cy="621965"/>
          </a:xfrm>
          <a:prstGeom prst="rect">
            <a:avLst/>
          </a:prstGeom>
        </p:spPr>
        <p:txBody>
          <a:bodyPr vert="horz" wrap="square" lIns="0" tIns="6350" rIns="0" bIns="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marL="6350" algn="l">
              <a:lnSpc>
                <a:spcPct val="100000"/>
              </a:lnSpc>
              <a:spcBef>
                <a:spcPts val="50"/>
              </a:spcBef>
            </a:pPr>
            <a:r>
              <a:rPr lang="es-ES" sz="4000" spc="-118" dirty="0">
                <a:solidFill>
                  <a:srgbClr val="3B3B3B"/>
                </a:solidFill>
                <a:latin typeface="Action Sans"/>
              </a:rPr>
              <a:t>Bibliografía</a:t>
            </a:r>
            <a:endParaRPr lang="es-ES" sz="4000" dirty="0">
              <a:latin typeface="Action Sans"/>
            </a:endParaRPr>
          </a:p>
        </p:txBody>
      </p:sp>
      <p:sp>
        <p:nvSpPr>
          <p:cNvPr id="3" name="CuadroTexto 2">
            <a:extLst>
              <a:ext uri="{FF2B5EF4-FFF2-40B4-BE49-F238E27FC236}">
                <a16:creationId xmlns:a16="http://schemas.microsoft.com/office/drawing/2014/main" id="{59156DA9-D73B-850B-6C31-92761CF973A7}"/>
              </a:ext>
            </a:extLst>
          </p:cNvPr>
          <p:cNvSpPr txBox="1"/>
          <p:nvPr/>
        </p:nvSpPr>
        <p:spPr>
          <a:xfrm>
            <a:off x="672622" y="2136338"/>
            <a:ext cx="11047343" cy="3970318"/>
          </a:xfrm>
          <a:prstGeom prst="rect">
            <a:avLst/>
          </a:prstGeom>
          <a:noFill/>
        </p:spPr>
        <p:txBody>
          <a:bodyPr wrap="square">
            <a:spAutoFit/>
          </a:bodyPr>
          <a:lstStyle/>
          <a:p>
            <a:pPr marL="285750" indent="-285750">
              <a:buFont typeface="Arial" panose="020B0604020202020204" pitchFamily="34" charset="0"/>
              <a:buChar char="•"/>
            </a:pPr>
            <a:r>
              <a:rPr lang="es-ES" sz="1400" dirty="0">
                <a:latin typeface="Action Sans"/>
                <a:cs typeface="Arial" panose="020B0604020202020204" pitchFamily="34" charset="0"/>
                <a:hlinkClick r:id="rId2"/>
              </a:rPr>
              <a:t>https://www.neuropediatriaytdah.com/trastorno-del-espectro-autista-tea-en-jovenes-y-adultos/</a:t>
            </a: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hlinkClick r:id="rId3"/>
              </a:rPr>
              <a:t>https://fundacioneriklovaas.org/diagnostico-sintomas-autismo/signos-y-sintomas-de-autismo/signos-de-autismo-en-adolescentes</a:t>
            </a: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hlinkClick r:id="rId4"/>
              </a:rPr>
              <a:t>https://www.etapainfantil.com/autismo-adolescentes-adultos</a:t>
            </a: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hlinkClick r:id="rId5"/>
              </a:rPr>
              <a:t>https://faros.hsjdbcn.org/es/articulo/adolescente-trastorno-espectro-autismo</a:t>
            </a: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hlinkClick r:id="rId6"/>
              </a:rPr>
              <a:t>https://www.fundacionconectea.org/2021/07/07/la-participacion-social-de-las-personas-con-autismo/</a:t>
            </a: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hlinkClick r:id="rId7"/>
              </a:rPr>
              <a:t>https://www.autismspeaks.org/sites/default/files/manual-de-conductas-desafiantes.pdf</a:t>
            </a: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latin typeface="Action Sans"/>
                <a:cs typeface="Arial" panose="020B0604020202020204" pitchFamily="34" charset="0"/>
                <a:hlinkClick r:id="rId8"/>
              </a:rPr>
              <a:t>https://www.plenainclusion.org/sites/default/files/libro_saludmental.pdf</a:t>
            </a: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r>
              <a:rPr lang="es-ES" sz="1400" dirty="0">
                <a:solidFill>
                  <a:srgbClr val="000000"/>
                </a:solidFill>
                <a:latin typeface="Action Sans"/>
              </a:rPr>
              <a:t>Protocolo de Actuación ante conductas disruptivas.</a:t>
            </a: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a:p>
            <a:pPr marL="285750" indent="-285750">
              <a:buFont typeface="Arial" panose="020B0604020202020204" pitchFamily="34" charset="0"/>
              <a:buChar char="•"/>
            </a:pPr>
            <a:endParaRPr lang="es-ES" sz="1400" dirty="0">
              <a:latin typeface="Action Sans"/>
              <a:cs typeface="Arial" panose="020B0604020202020204" pitchFamily="34" charset="0"/>
            </a:endParaRPr>
          </a:p>
        </p:txBody>
      </p:sp>
    </p:spTree>
    <p:extLst>
      <p:ext uri="{BB962C8B-B14F-4D97-AF65-F5344CB8AC3E}">
        <p14:creationId xmlns:p14="http://schemas.microsoft.com/office/powerpoint/2010/main" val="1996325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FC8F3-AD5A-0E79-AD27-630CEF3A0584}"/>
              </a:ext>
            </a:extLst>
          </p:cNvPr>
          <p:cNvSpPr txBox="1">
            <a:spLocks/>
          </p:cNvSpPr>
          <p:nvPr/>
        </p:nvSpPr>
        <p:spPr>
          <a:xfrm>
            <a:off x="1781968" y="2103437"/>
            <a:ext cx="8904515" cy="2651126"/>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Action Sans" pitchFamily="2" charset="77"/>
                <a:ea typeface="+mj-ea"/>
                <a:cs typeface="+mj-cs"/>
              </a:defRPr>
            </a:lvl1pPr>
          </a:lstStyle>
          <a:p>
            <a:r>
              <a:rPr lang="es-ES" sz="15000" b="1" dirty="0">
                <a:solidFill>
                  <a:srgbClr val="084289"/>
                </a:solidFill>
                <a:latin typeface="Trebuchet MS" panose="020B0603020202020204" pitchFamily="34" charset="0"/>
              </a:rPr>
              <a:t>GRACIAS</a:t>
            </a:r>
            <a:endParaRPr lang="en-US" sz="15000" b="1" dirty="0">
              <a:solidFill>
                <a:srgbClr val="084289"/>
              </a:solidFill>
              <a:latin typeface="Trebuchet MS" panose="020B0603020202020204" pitchFamily="34" charset="0"/>
            </a:endParaRPr>
          </a:p>
        </p:txBody>
      </p:sp>
    </p:spTree>
    <p:extLst>
      <p:ext uri="{BB962C8B-B14F-4D97-AF65-F5344CB8AC3E}">
        <p14:creationId xmlns:p14="http://schemas.microsoft.com/office/powerpoint/2010/main" val="41560079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Gatea Formación" id="{0B5A46CE-8D35-5F46-AD1D-F4BC3C17FA21}" vid="{7461994F-6005-2F4B-984D-1865EA439E6D}"/>
    </a:ext>
  </a:extLst>
</a:theme>
</file>

<file path=docProps/app.xml><?xml version="1.0" encoding="utf-8"?>
<Properties xmlns="http://schemas.openxmlformats.org/officeDocument/2006/extended-properties" xmlns:vt="http://schemas.openxmlformats.org/officeDocument/2006/docPropsVTypes">
  <Template/>
  <TotalTime>508</TotalTime>
  <Words>8356</Words>
  <Application>Microsoft Office PowerPoint</Application>
  <PresentationFormat>Panorámica</PresentationFormat>
  <Paragraphs>630</Paragraphs>
  <Slides>92</Slides>
  <Notes>0</Notes>
  <HiddenSlides>0</HiddenSlides>
  <MMClips>14</MMClips>
  <ScaleCrop>false</ScaleCrop>
  <HeadingPairs>
    <vt:vector size="4" baseType="variant">
      <vt:variant>
        <vt:lpstr>Tema</vt:lpstr>
      </vt:variant>
      <vt:variant>
        <vt:i4>1</vt:i4>
      </vt:variant>
      <vt:variant>
        <vt:lpstr>Títulos de diapositiva</vt:lpstr>
      </vt:variant>
      <vt:variant>
        <vt:i4>92</vt:i4>
      </vt:variant>
    </vt:vector>
  </HeadingPairs>
  <TitlesOfParts>
    <vt:vector size="93" baseType="lpstr">
      <vt:lpstr>Tema de Office</vt:lpstr>
      <vt:lpstr>Módulo X</vt:lpstr>
      <vt:lpstr>Presentación de PowerPoint</vt:lpstr>
      <vt:lpstr>Índice</vt:lpstr>
      <vt:lpstr>Introducción</vt:lpstr>
      <vt:lpstr>Introducción</vt:lpstr>
      <vt:lpstr>Presentación de PowerPoint</vt:lpstr>
      <vt:lpstr>Presentación de PowerPoint</vt:lpstr>
      <vt:lpstr>Presentación de PowerPoint</vt:lpstr>
      <vt:lpstr>Características propias de la etapa</vt:lpstr>
      <vt:lpstr>Presentación de PowerPoint</vt:lpstr>
      <vt:lpstr>Presentación de PowerPoint</vt:lpstr>
      <vt:lpstr>Características propias de la etapa</vt:lpstr>
      <vt:lpstr>Presentación de PowerPoint</vt:lpstr>
      <vt:lpstr>Presentación de PowerPoint</vt:lpstr>
      <vt:lpstr>Características propias de la etapa</vt:lpstr>
      <vt:lpstr>Presentación de PowerPoint</vt:lpstr>
      <vt:lpstr>Presentación de PowerPoint</vt:lpstr>
      <vt:lpstr>Adolescencia y TEA</vt:lpstr>
      <vt:lpstr>Presentación de PowerPoint</vt:lpstr>
      <vt:lpstr>Adolescencia y TEA</vt:lpstr>
      <vt:lpstr>Presentación de PowerPoint</vt:lpstr>
      <vt:lpstr>Adolescencia y TEA</vt:lpstr>
      <vt:lpstr>Presentación de PowerPoint</vt:lpstr>
      <vt:lpstr>Presentación de PowerPoint</vt:lpstr>
      <vt:lpstr>Adolescencia y TEA</vt:lpstr>
      <vt:lpstr>Presentación de PowerPoint</vt:lpstr>
      <vt:lpstr>Presentación de PowerPoint</vt:lpstr>
      <vt:lpstr>Presentación de PowerPoint</vt:lpstr>
      <vt:lpstr>Presentación de PowerPoint</vt:lpstr>
      <vt:lpstr>Presentación de PowerPoint</vt:lpstr>
      <vt:lpstr>Adolescencia y TEA</vt:lpstr>
      <vt:lpstr>Presentación de PowerPoint</vt:lpstr>
      <vt:lpstr>Presentación de PowerPoint</vt:lpstr>
      <vt:lpstr>Presentación de PowerPoint</vt:lpstr>
      <vt:lpstr>Adolescencia y TEA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Adolescencia y TEA</vt:lpstr>
      <vt:lpstr>Presentación de PowerPoint</vt:lpstr>
      <vt:lpstr>Presentación de PowerPoint</vt:lpstr>
      <vt:lpstr>Presentación de PowerPoint</vt:lpstr>
      <vt:lpstr>Presentación de PowerPoint</vt:lpstr>
      <vt:lpstr>Adolescencia y TEA Grado 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Adolescencia y TEA Grado II y III</vt:lpstr>
      <vt:lpstr>Presentación de PowerPoint</vt:lpstr>
      <vt:lpstr>Presentación de PowerPoint</vt:lpstr>
      <vt:lpstr>Presentación de PowerPoint</vt:lpstr>
      <vt:lpstr>Presentación de PowerPoint</vt:lpstr>
      <vt:lpstr>Presentación de PowerPoint</vt:lpstr>
      <vt:lpstr>Presentación de PowerPoint</vt:lpstr>
      <vt:lpstr>Adolescente, mujer y autista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Transición a ….</vt:lpstr>
      <vt:lpstr>Presentación de PowerPoint</vt:lpstr>
      <vt:lpstr>Presentación de PowerPoint</vt:lpstr>
      <vt:lpstr>Bibliografía</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Claudia</dc:creator>
  <cp:lastModifiedBy>CENTRO MUNAY</cp:lastModifiedBy>
  <cp:revision>32</cp:revision>
  <dcterms:created xsi:type="dcterms:W3CDTF">2022-10-05T10:50:32Z</dcterms:created>
  <dcterms:modified xsi:type="dcterms:W3CDTF">2024-03-09T08:43:55Z</dcterms:modified>
</cp:coreProperties>
</file>