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37"/>
  </p:notesMasterIdLst>
  <p:sldIdLst>
    <p:sldId id="1112" r:id="rId2"/>
    <p:sldId id="1113" r:id="rId3"/>
    <p:sldId id="1114" r:id="rId4"/>
    <p:sldId id="1115" r:id="rId5"/>
    <p:sldId id="1013" r:id="rId6"/>
    <p:sldId id="929" r:id="rId7"/>
    <p:sldId id="1014" r:id="rId8"/>
    <p:sldId id="1015" r:id="rId9"/>
    <p:sldId id="1016" r:id="rId10"/>
    <p:sldId id="1017" r:id="rId11"/>
    <p:sldId id="1018" r:id="rId12"/>
    <p:sldId id="1019" r:id="rId13"/>
    <p:sldId id="1020" r:id="rId14"/>
    <p:sldId id="1021" r:id="rId15"/>
    <p:sldId id="1022" r:id="rId16"/>
    <p:sldId id="1023" r:id="rId17"/>
    <p:sldId id="1024" r:id="rId18"/>
    <p:sldId id="1025" r:id="rId19"/>
    <p:sldId id="1026" r:id="rId20"/>
    <p:sldId id="1027" r:id="rId21"/>
    <p:sldId id="1033" r:id="rId22"/>
    <p:sldId id="1034" r:id="rId23"/>
    <p:sldId id="844" r:id="rId24"/>
    <p:sldId id="833" r:id="rId25"/>
    <p:sldId id="930" r:id="rId26"/>
    <p:sldId id="931" r:id="rId27"/>
    <p:sldId id="861" r:id="rId28"/>
    <p:sldId id="463" r:id="rId29"/>
    <p:sldId id="1012" r:id="rId30"/>
    <p:sldId id="1029" r:id="rId31"/>
    <p:sldId id="1028" r:id="rId32"/>
    <p:sldId id="1031" r:id="rId33"/>
    <p:sldId id="1030" r:id="rId34"/>
    <p:sldId id="1116" r:id="rId35"/>
    <p:sldId id="1110" r:id="rId3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694"/>
  </p:normalViewPr>
  <p:slideViewPr>
    <p:cSldViewPr snapToGrid="0" snapToObjects="1">
      <p:cViewPr varScale="1">
        <p:scale>
          <a:sx n="121" d="100"/>
          <a:sy n="121" d="100"/>
        </p:scale>
        <p:origin x="256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027F5-82E3-6D42-AAAB-794266D7901E}" type="datetimeFigureOut">
              <a:rPr lang="es-ES" smtClean="0"/>
              <a:t>13/7/23</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60D5D2-6480-F049-A13D-496E7ECFBFDD}" type="slidenum">
              <a:rPr lang="es-ES" smtClean="0"/>
              <a:t>‹Nº›</a:t>
            </a:fld>
            <a:endParaRPr lang="es-ES"/>
          </a:p>
        </p:txBody>
      </p:sp>
    </p:spTree>
    <p:extLst>
      <p:ext uri="{BB962C8B-B14F-4D97-AF65-F5344CB8AC3E}">
        <p14:creationId xmlns:p14="http://schemas.microsoft.com/office/powerpoint/2010/main" val="35122481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onografias.com/trabajos11/cromoso/cromoso.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a:extLst>
              <a:ext uri="{FF2B5EF4-FFF2-40B4-BE49-F238E27FC236}">
                <a16:creationId xmlns:a16="http://schemas.microsoft.com/office/drawing/2014/main" id="{59308DE9-6A64-29CE-124F-0B40C89F18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521F785-1A0F-504D-8C44-D25EF132DAE1}" type="slidenum">
              <a:rPr lang="es-ES" altLang="es-ES" smtClean="0">
                <a:solidFill>
                  <a:srgbClr val="000000"/>
                </a:solidFill>
              </a:rPr>
              <a:pPr>
                <a:spcBef>
                  <a:spcPct val="0"/>
                </a:spcBef>
              </a:pPr>
              <a:t>5</a:t>
            </a:fld>
            <a:endParaRPr lang="es-ES" altLang="es-ES">
              <a:solidFill>
                <a:srgbClr val="000000"/>
              </a:solidFill>
            </a:endParaRPr>
          </a:p>
        </p:txBody>
      </p:sp>
      <p:sp>
        <p:nvSpPr>
          <p:cNvPr id="168962" name="Rectangle 2">
            <a:extLst>
              <a:ext uri="{FF2B5EF4-FFF2-40B4-BE49-F238E27FC236}">
                <a16:creationId xmlns:a16="http://schemas.microsoft.com/office/drawing/2014/main" id="{7E19BDE9-EB06-0B43-89E0-99833AF887F1}"/>
              </a:ext>
            </a:extLst>
          </p:cNvPr>
          <p:cNvSpPr>
            <a:spLocks noGrp="1" noRot="1" noChangeAspect="1" noChangeArrowheads="1" noTextEdit="1"/>
          </p:cNvSpPr>
          <p:nvPr>
            <p:ph type="sldImg"/>
          </p:nvPr>
        </p:nvSpPr>
        <p:spPr>
          <a:ln/>
        </p:spPr>
      </p:sp>
      <p:sp>
        <p:nvSpPr>
          <p:cNvPr id="475139" name="Rectangle 3">
            <a:extLst>
              <a:ext uri="{FF2B5EF4-FFF2-40B4-BE49-F238E27FC236}">
                <a16:creationId xmlns:a16="http://schemas.microsoft.com/office/drawing/2014/main" id="{9D6D17E8-50CC-6994-71F9-80C4EA915A0F}"/>
              </a:ext>
            </a:extLst>
          </p:cNvPr>
          <p:cNvSpPr>
            <a:spLocks noGrp="1" noChangeArrowheads="1"/>
          </p:cNvSpPr>
          <p:nvPr>
            <p:ph type="body" idx="1"/>
          </p:nvPr>
        </p:nvSpPr>
        <p:spPr/>
        <p:txBody>
          <a:bodyPr/>
          <a:lstStyle/>
          <a:p>
            <a:pPr eaLnBrk="1" hangingPunct="1">
              <a:lnSpc>
                <a:spcPct val="90000"/>
              </a:lnSpc>
              <a:defRPr/>
            </a:pPr>
            <a:endParaRPr lang="es-ES" sz="1000">
              <a:cs typeface="+mn-cs"/>
            </a:endParaRPr>
          </a:p>
        </p:txBody>
      </p:sp>
    </p:spTree>
    <p:extLst>
      <p:ext uri="{BB962C8B-B14F-4D97-AF65-F5344CB8AC3E}">
        <p14:creationId xmlns:p14="http://schemas.microsoft.com/office/powerpoint/2010/main" val="3181970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a:extLst>
              <a:ext uri="{FF2B5EF4-FFF2-40B4-BE49-F238E27FC236}">
                <a16:creationId xmlns:a16="http://schemas.microsoft.com/office/drawing/2014/main" id="{F3C01B2F-97C9-73B7-46CB-04065C8DEE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09A29E1-365F-ED40-B57D-9C5B1F92CC1B}" type="slidenum">
              <a:rPr lang="es-ES" altLang="es-ES" smtClean="0">
                <a:solidFill>
                  <a:srgbClr val="000000"/>
                </a:solidFill>
              </a:rPr>
              <a:pPr>
                <a:spcBef>
                  <a:spcPct val="0"/>
                </a:spcBef>
              </a:pPr>
              <a:t>14</a:t>
            </a:fld>
            <a:endParaRPr lang="es-ES" altLang="es-ES">
              <a:solidFill>
                <a:srgbClr val="000000"/>
              </a:solidFill>
            </a:endParaRPr>
          </a:p>
        </p:txBody>
      </p:sp>
      <p:sp>
        <p:nvSpPr>
          <p:cNvPr id="187394" name="Rectangle 2">
            <a:extLst>
              <a:ext uri="{FF2B5EF4-FFF2-40B4-BE49-F238E27FC236}">
                <a16:creationId xmlns:a16="http://schemas.microsoft.com/office/drawing/2014/main" id="{79C7D594-62FC-425C-B2A0-3439001895F6}"/>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3CBACA94-5857-DC35-C2CF-13086A2347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endParaRPr lang="es-ES" altLang="es-ES">
              <a:latin typeface="Arial" panose="020B0604020202020204" pitchFamily="34" charset="0"/>
              <a:ea typeface="ＭＳ Ｐゴシック" panose="020B0600070205080204" pitchFamily="34" charset="-128"/>
            </a:endParaRPr>
          </a:p>
          <a:p>
            <a:pPr eaLnBrk="1" hangingPunct="1"/>
            <a:r>
              <a:rPr lang="es-ES" altLang="es-ES">
                <a:latin typeface="Arial" panose="020B0604020202020204" pitchFamily="34" charset="0"/>
                <a:ea typeface="ＭＳ Ｐゴシック" panose="020B0600070205080204" pitchFamily="34" charset="-128"/>
              </a:rPr>
              <a:t>Duplicaciones y delecciones son las variaciones más prevalentes. Se conocen como Variaciones en el número de Copias (CNV). Se estima que entre el 12 y el 15% del genoma muestra CNVs</a:t>
            </a:r>
          </a:p>
          <a:p>
            <a:pPr eaLnBrk="1" hangingPunct="1"/>
            <a:r>
              <a:rPr lang="es-ES" altLang="es-ES">
                <a:latin typeface="Arial" panose="020B0604020202020204" pitchFamily="34" charset="0"/>
                <a:ea typeface="ＭＳ Ｐゴシック" panose="020B0600070205080204" pitchFamily="34" charset="-128"/>
              </a:rPr>
              <a:t>Duplicaciones y delecciones pueden afectar a un número variable de genes, también a secuencias regulatorias.</a:t>
            </a:r>
          </a:p>
          <a:p>
            <a:pPr eaLnBrk="1" hangingPunct="1"/>
            <a:r>
              <a:rPr lang="es-ES" altLang="es-ES">
                <a:latin typeface="Arial" panose="020B0604020202020204" pitchFamily="34" charset="0"/>
                <a:ea typeface="ＭＳ Ｐゴシック" panose="020B0600070205080204" pitchFamily="34" charset="-128"/>
              </a:rPr>
              <a:t>E uno de los princpales causantes de la diversidad fenotípica</a:t>
            </a:r>
          </a:p>
          <a:p>
            <a:pPr eaLnBrk="1" hangingPunct="1"/>
            <a:r>
              <a:rPr lang="es-ES" altLang="es-ES">
                <a:latin typeface="Arial" panose="020B0604020202020204" pitchFamily="34" charset="0"/>
                <a:ea typeface="ＭＳ Ｐゴシック" panose="020B0600070205080204" pitchFamily="34" charset="-128"/>
              </a:rPr>
              <a:t>Pueden ser de novo o heredadas</a:t>
            </a:r>
          </a:p>
        </p:txBody>
      </p:sp>
    </p:spTree>
    <p:extLst>
      <p:ext uri="{BB962C8B-B14F-4D97-AF65-F5344CB8AC3E}">
        <p14:creationId xmlns:p14="http://schemas.microsoft.com/office/powerpoint/2010/main" val="290890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a:extLst>
              <a:ext uri="{FF2B5EF4-FFF2-40B4-BE49-F238E27FC236}">
                <a16:creationId xmlns:a16="http://schemas.microsoft.com/office/drawing/2014/main" id="{7C24951F-E224-2C22-D12C-4D6255B295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D201B30-368A-9840-A65C-E124B8FCB5DE}" type="slidenum">
              <a:rPr lang="es-ES" altLang="es-ES" smtClean="0">
                <a:solidFill>
                  <a:srgbClr val="000000"/>
                </a:solidFill>
              </a:rPr>
              <a:pPr>
                <a:spcBef>
                  <a:spcPct val="0"/>
                </a:spcBef>
              </a:pPr>
              <a:t>15</a:t>
            </a:fld>
            <a:endParaRPr lang="es-ES" altLang="es-ES">
              <a:solidFill>
                <a:srgbClr val="000000"/>
              </a:solidFill>
            </a:endParaRPr>
          </a:p>
        </p:txBody>
      </p:sp>
      <p:sp>
        <p:nvSpPr>
          <p:cNvPr id="189442" name="Rectangle 2">
            <a:extLst>
              <a:ext uri="{FF2B5EF4-FFF2-40B4-BE49-F238E27FC236}">
                <a16:creationId xmlns:a16="http://schemas.microsoft.com/office/drawing/2014/main" id="{0A46521D-133C-FC49-5C3A-716C5EAE13F9}"/>
              </a:ext>
            </a:extLst>
          </p:cNvPr>
          <p:cNvSpPr>
            <a:spLocks noGrp="1" noRot="1" noChangeAspect="1" noChangeArrowheads="1" noTextEdit="1"/>
          </p:cNvSpPr>
          <p:nvPr>
            <p:ph type="sldImg"/>
          </p:nvPr>
        </p:nvSpPr>
        <p:spPr>
          <a:ln/>
        </p:spPr>
      </p:sp>
      <p:sp>
        <p:nvSpPr>
          <p:cNvPr id="557059" name="Rectangle 3">
            <a:extLst>
              <a:ext uri="{FF2B5EF4-FFF2-40B4-BE49-F238E27FC236}">
                <a16:creationId xmlns:a16="http://schemas.microsoft.com/office/drawing/2014/main" id="{03158683-95CC-A1D2-2B18-427F6A1D2F19}"/>
              </a:ext>
            </a:extLst>
          </p:cNvPr>
          <p:cNvSpPr>
            <a:spLocks noGrp="1" noChangeArrowheads="1"/>
          </p:cNvSpPr>
          <p:nvPr>
            <p:ph type="body" idx="1"/>
          </p:nvPr>
        </p:nvSpPr>
        <p:spPr/>
        <p:txBody>
          <a:bodyPr/>
          <a:lstStyle/>
          <a:p>
            <a:pPr eaLnBrk="1" hangingPunct="1">
              <a:defRPr/>
            </a:pPr>
            <a:endParaRPr lang="es-ES">
              <a:cs typeface="+mn-cs"/>
            </a:endParaRPr>
          </a:p>
        </p:txBody>
      </p:sp>
    </p:spTree>
    <p:extLst>
      <p:ext uri="{BB962C8B-B14F-4D97-AF65-F5344CB8AC3E}">
        <p14:creationId xmlns:p14="http://schemas.microsoft.com/office/powerpoint/2010/main" val="1099275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a:extLst>
              <a:ext uri="{FF2B5EF4-FFF2-40B4-BE49-F238E27FC236}">
                <a16:creationId xmlns:a16="http://schemas.microsoft.com/office/drawing/2014/main" id="{9872AEB4-D25C-4C4B-D199-69ACE76820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A8E31E6-9F56-374C-B476-AFFE80542B56}" type="slidenum">
              <a:rPr lang="es-ES" altLang="es-ES" smtClean="0">
                <a:solidFill>
                  <a:srgbClr val="000000"/>
                </a:solidFill>
              </a:rPr>
              <a:pPr>
                <a:spcBef>
                  <a:spcPct val="0"/>
                </a:spcBef>
              </a:pPr>
              <a:t>16</a:t>
            </a:fld>
            <a:endParaRPr lang="es-ES" altLang="es-ES">
              <a:solidFill>
                <a:srgbClr val="000000"/>
              </a:solidFill>
            </a:endParaRPr>
          </a:p>
        </p:txBody>
      </p:sp>
      <p:sp>
        <p:nvSpPr>
          <p:cNvPr id="191490" name="Rectangle 2">
            <a:extLst>
              <a:ext uri="{FF2B5EF4-FFF2-40B4-BE49-F238E27FC236}">
                <a16:creationId xmlns:a16="http://schemas.microsoft.com/office/drawing/2014/main" id="{4EB5E9C9-447B-7D49-7050-A1029116B6B1}"/>
              </a:ext>
            </a:extLst>
          </p:cNvPr>
          <p:cNvSpPr>
            <a:spLocks noGrp="1" noRot="1" noChangeAspect="1" noChangeArrowheads="1" noTextEdit="1"/>
          </p:cNvSpPr>
          <p:nvPr>
            <p:ph type="sldImg"/>
          </p:nvPr>
        </p:nvSpPr>
        <p:spPr>
          <a:ln/>
        </p:spPr>
      </p:sp>
      <p:sp>
        <p:nvSpPr>
          <p:cNvPr id="333827" name="Rectangle 3">
            <a:extLst>
              <a:ext uri="{FF2B5EF4-FFF2-40B4-BE49-F238E27FC236}">
                <a16:creationId xmlns:a16="http://schemas.microsoft.com/office/drawing/2014/main" id="{268555AA-5492-0321-E7A9-4991C9C20A14}"/>
              </a:ext>
            </a:extLst>
          </p:cNvPr>
          <p:cNvSpPr>
            <a:spLocks noGrp="1" noChangeArrowheads="1"/>
          </p:cNvSpPr>
          <p:nvPr>
            <p:ph type="body" idx="1"/>
          </p:nvPr>
        </p:nvSpPr>
        <p:spPr/>
        <p:txBody>
          <a:bodyPr/>
          <a:lstStyle/>
          <a:p>
            <a:pPr eaLnBrk="1" hangingPunct="1">
              <a:defRPr/>
            </a:pPr>
            <a:endParaRPr lang="es-ES">
              <a:cs typeface="+mn-cs"/>
            </a:endParaRPr>
          </a:p>
        </p:txBody>
      </p:sp>
    </p:spTree>
    <p:extLst>
      <p:ext uri="{BB962C8B-B14F-4D97-AF65-F5344CB8AC3E}">
        <p14:creationId xmlns:p14="http://schemas.microsoft.com/office/powerpoint/2010/main" val="3929495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a:extLst>
              <a:ext uri="{FF2B5EF4-FFF2-40B4-BE49-F238E27FC236}">
                <a16:creationId xmlns:a16="http://schemas.microsoft.com/office/drawing/2014/main" id="{9273A1F3-4366-DD40-9F43-21F7F92A15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EEC1523-B76A-2748-A3A6-974BEE342186}" type="slidenum">
              <a:rPr lang="es-ES" altLang="es-ES" smtClean="0">
                <a:solidFill>
                  <a:srgbClr val="000000"/>
                </a:solidFill>
              </a:rPr>
              <a:pPr>
                <a:spcBef>
                  <a:spcPct val="0"/>
                </a:spcBef>
              </a:pPr>
              <a:t>17</a:t>
            </a:fld>
            <a:endParaRPr lang="es-ES" altLang="es-ES">
              <a:solidFill>
                <a:srgbClr val="000000"/>
              </a:solidFill>
            </a:endParaRPr>
          </a:p>
        </p:txBody>
      </p:sp>
      <p:sp>
        <p:nvSpPr>
          <p:cNvPr id="193538" name="Rectangle 2">
            <a:extLst>
              <a:ext uri="{FF2B5EF4-FFF2-40B4-BE49-F238E27FC236}">
                <a16:creationId xmlns:a16="http://schemas.microsoft.com/office/drawing/2014/main" id="{CA977054-2D9B-C2C5-CAD2-7CAEA93F4089}"/>
              </a:ext>
            </a:extLst>
          </p:cNvPr>
          <p:cNvSpPr>
            <a:spLocks noGrp="1" noRot="1" noChangeAspect="1" noChangeArrowheads="1" noTextEdit="1"/>
          </p:cNvSpPr>
          <p:nvPr>
            <p:ph type="sldImg"/>
          </p:nvPr>
        </p:nvSpPr>
        <p:spPr>
          <a:ln/>
        </p:spPr>
      </p:sp>
      <p:sp>
        <p:nvSpPr>
          <p:cNvPr id="468995" name="Rectangle 3">
            <a:extLst>
              <a:ext uri="{FF2B5EF4-FFF2-40B4-BE49-F238E27FC236}">
                <a16:creationId xmlns:a16="http://schemas.microsoft.com/office/drawing/2014/main" id="{7102D9EF-BBD6-14D5-32A2-0CC5A7B7A8C3}"/>
              </a:ext>
            </a:extLst>
          </p:cNvPr>
          <p:cNvSpPr>
            <a:spLocks noGrp="1" noChangeArrowheads="1"/>
          </p:cNvSpPr>
          <p:nvPr>
            <p:ph type="body" idx="1"/>
          </p:nvPr>
        </p:nvSpPr>
        <p:spPr/>
        <p:txBody>
          <a:bodyPr/>
          <a:lstStyle/>
          <a:p>
            <a:pPr eaLnBrk="1" hangingPunct="1">
              <a:defRPr/>
            </a:pPr>
            <a:endParaRPr lang="es-ES">
              <a:cs typeface="+mn-cs"/>
            </a:endParaRPr>
          </a:p>
        </p:txBody>
      </p:sp>
    </p:spTree>
    <p:extLst>
      <p:ext uri="{BB962C8B-B14F-4D97-AF65-F5344CB8AC3E}">
        <p14:creationId xmlns:p14="http://schemas.microsoft.com/office/powerpoint/2010/main" val="222512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a:extLst>
              <a:ext uri="{FF2B5EF4-FFF2-40B4-BE49-F238E27FC236}">
                <a16:creationId xmlns:a16="http://schemas.microsoft.com/office/drawing/2014/main" id="{69B7C2BA-5756-BA40-4AD2-B894BAF2F8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E8236EC-F043-3044-91A5-44F44BEB15C1}" type="slidenum">
              <a:rPr lang="es-ES" altLang="es-ES" smtClean="0">
                <a:solidFill>
                  <a:srgbClr val="000000"/>
                </a:solidFill>
              </a:rPr>
              <a:pPr>
                <a:spcBef>
                  <a:spcPct val="0"/>
                </a:spcBef>
              </a:pPr>
              <a:t>18</a:t>
            </a:fld>
            <a:endParaRPr lang="es-ES" altLang="es-ES">
              <a:solidFill>
                <a:srgbClr val="000000"/>
              </a:solidFill>
            </a:endParaRPr>
          </a:p>
        </p:txBody>
      </p:sp>
      <p:sp>
        <p:nvSpPr>
          <p:cNvPr id="195586" name="Rectangle 2">
            <a:extLst>
              <a:ext uri="{FF2B5EF4-FFF2-40B4-BE49-F238E27FC236}">
                <a16:creationId xmlns:a16="http://schemas.microsoft.com/office/drawing/2014/main" id="{1D5B71DF-9FFD-17B3-AA9F-FE17CC859BE1}"/>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7A87F563-D69F-6BF6-F5F6-F1FF46A574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a:latin typeface="Arial" panose="020B0604020202020204" pitchFamily="34" charset="0"/>
                <a:ea typeface="ＭＳ Ｐゴシック" panose="020B0600070205080204" pitchFamily="34" charset="-128"/>
              </a:rPr>
              <a:t>Human chromosomes, with segments containing at least two genes whose order is conserved in the mouse genome as colour blocks. Each colour corresponds to a particular mouse chromosome. Centromeres, subcentromeric heterochromatin of chromosomes 1, 9 and 16, and the repetitive short arms of 13, 14, 15, 21 and 22 are in black. </a:t>
            </a:r>
          </a:p>
        </p:txBody>
      </p:sp>
    </p:spTree>
    <p:extLst>
      <p:ext uri="{BB962C8B-B14F-4D97-AF65-F5344CB8AC3E}">
        <p14:creationId xmlns:p14="http://schemas.microsoft.com/office/powerpoint/2010/main" val="3043427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a:extLst>
              <a:ext uri="{FF2B5EF4-FFF2-40B4-BE49-F238E27FC236}">
                <a16:creationId xmlns:a16="http://schemas.microsoft.com/office/drawing/2014/main" id="{A2E0F91B-C9A1-170C-AB5E-23624D5827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AD3E972-DD59-B741-AB9E-91CEEB22FA22}" type="slidenum">
              <a:rPr lang="es-ES" altLang="es-ES" smtClean="0">
                <a:solidFill>
                  <a:srgbClr val="000000"/>
                </a:solidFill>
              </a:rPr>
              <a:pPr>
                <a:spcBef>
                  <a:spcPct val="0"/>
                </a:spcBef>
              </a:pPr>
              <a:t>19</a:t>
            </a:fld>
            <a:endParaRPr lang="es-ES" altLang="es-ES">
              <a:solidFill>
                <a:srgbClr val="000000"/>
              </a:solidFill>
            </a:endParaRPr>
          </a:p>
        </p:txBody>
      </p:sp>
      <p:sp>
        <p:nvSpPr>
          <p:cNvPr id="197634" name="Rectangle 2">
            <a:extLst>
              <a:ext uri="{FF2B5EF4-FFF2-40B4-BE49-F238E27FC236}">
                <a16:creationId xmlns:a16="http://schemas.microsoft.com/office/drawing/2014/main" id="{D5121808-259F-BEC1-E43B-E50D4F2382CC}"/>
              </a:ext>
            </a:extLst>
          </p:cNvPr>
          <p:cNvSpPr>
            <a:spLocks noGrp="1" noRot="1" noChangeAspect="1" noChangeArrowheads="1" noTextEdit="1"/>
          </p:cNvSpPr>
          <p:nvPr>
            <p:ph type="sldImg"/>
          </p:nvPr>
        </p:nvSpPr>
        <p:spPr>
          <a:ln/>
        </p:spPr>
      </p:sp>
      <p:sp>
        <p:nvSpPr>
          <p:cNvPr id="507907" name="Rectangle 3">
            <a:extLst>
              <a:ext uri="{FF2B5EF4-FFF2-40B4-BE49-F238E27FC236}">
                <a16:creationId xmlns:a16="http://schemas.microsoft.com/office/drawing/2014/main" id="{CDEBB3A8-593E-7513-BB83-64F7EDB9B999}"/>
              </a:ext>
            </a:extLst>
          </p:cNvPr>
          <p:cNvSpPr>
            <a:spLocks noGrp="1" noChangeArrowheads="1"/>
          </p:cNvSpPr>
          <p:nvPr>
            <p:ph type="body" idx="1"/>
          </p:nvPr>
        </p:nvSpPr>
        <p:spPr/>
        <p:txBody>
          <a:bodyPr/>
          <a:lstStyle/>
          <a:p>
            <a:pPr eaLnBrk="1" hangingPunct="1">
              <a:defRPr/>
            </a:pPr>
            <a:endParaRPr lang="es-ES">
              <a:cs typeface="+mn-cs"/>
            </a:endParaRPr>
          </a:p>
        </p:txBody>
      </p:sp>
    </p:spTree>
    <p:extLst>
      <p:ext uri="{BB962C8B-B14F-4D97-AF65-F5344CB8AC3E}">
        <p14:creationId xmlns:p14="http://schemas.microsoft.com/office/powerpoint/2010/main" val="3545756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Marcador de imagen de diapositiva 1">
            <a:extLst>
              <a:ext uri="{FF2B5EF4-FFF2-40B4-BE49-F238E27FC236}">
                <a16:creationId xmlns:a16="http://schemas.microsoft.com/office/drawing/2014/main" id="{2B7C7D3C-4564-62B0-82FE-B0C21CDE0B0D}"/>
              </a:ext>
            </a:extLst>
          </p:cNvPr>
          <p:cNvSpPr>
            <a:spLocks noGrp="1" noRot="1" noChangeAspect="1" noChangeArrowheads="1" noTextEdit="1"/>
          </p:cNvSpPr>
          <p:nvPr>
            <p:ph type="sldImg"/>
          </p:nvPr>
        </p:nvSpPr>
        <p:spPr>
          <a:ln/>
        </p:spPr>
      </p:sp>
      <p:sp>
        <p:nvSpPr>
          <p:cNvPr id="203778" name="Marcador de notas 2">
            <a:extLst>
              <a:ext uri="{FF2B5EF4-FFF2-40B4-BE49-F238E27FC236}">
                <a16:creationId xmlns:a16="http://schemas.microsoft.com/office/drawing/2014/main" id="{0FB7C78C-2219-1C02-B2D4-C9F6691048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Arial" panose="020B0604020202020204" pitchFamily="34" charset="0"/>
                <a:ea typeface="ＭＳ Ｐゴシック" panose="020B0600070205080204" pitchFamily="34" charset="-128"/>
              </a:rPr>
              <a:t>Miedo a que haya una eugenesia</a:t>
            </a:r>
          </a:p>
          <a:p>
            <a:r>
              <a:rPr lang="es-ES" altLang="es-ES">
                <a:latin typeface="Arial" panose="020B0604020202020204" pitchFamily="34" charset="0"/>
                <a:ea typeface="ＭＳ Ｐゴシック" panose="020B0600070205080204" pitchFamily="34" charset="-128"/>
              </a:rPr>
              <a:t>Apenas nacen niños con síndrome de Down</a:t>
            </a:r>
          </a:p>
          <a:p>
            <a:r>
              <a:rPr lang="es-ES" altLang="es-ES">
                <a:latin typeface="Arial" panose="020B0604020202020204" pitchFamily="34" charset="0"/>
                <a:ea typeface="ＭＳ Ｐゴシック" panose="020B0600070205080204" pitchFamily="34" charset="-128"/>
              </a:rPr>
              <a:t>Simon Baron-Cohen. Director del Centro de Investigación sobre el Autismo de la Universidad de Cambridge</a:t>
            </a:r>
          </a:p>
        </p:txBody>
      </p:sp>
      <p:sp>
        <p:nvSpPr>
          <p:cNvPr id="203779" name="Marcador de número de diapositiva 3">
            <a:extLst>
              <a:ext uri="{FF2B5EF4-FFF2-40B4-BE49-F238E27FC236}">
                <a16:creationId xmlns:a16="http://schemas.microsoft.com/office/drawing/2014/main" id="{CE1726F7-ED91-32C3-1687-D281E13EBF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9B2859D-77BB-324C-94A1-AF0B684CC4F3}" type="slidenum">
              <a:rPr lang="es-ES" altLang="es-ES" smtClean="0"/>
              <a:pPr>
                <a:spcBef>
                  <a:spcPct val="0"/>
                </a:spcBef>
              </a:pPr>
              <a:t>24</a:t>
            </a:fld>
            <a:endParaRPr lang="es-ES" altLang="es-ES"/>
          </a:p>
        </p:txBody>
      </p:sp>
    </p:spTree>
    <p:extLst>
      <p:ext uri="{BB962C8B-B14F-4D97-AF65-F5344CB8AC3E}">
        <p14:creationId xmlns:p14="http://schemas.microsoft.com/office/powerpoint/2010/main" val="3622938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a:extLst>
              <a:ext uri="{FF2B5EF4-FFF2-40B4-BE49-F238E27FC236}">
                <a16:creationId xmlns:a16="http://schemas.microsoft.com/office/drawing/2014/main" id="{03D20342-786D-2E27-944B-07D7570D84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D430299-7C87-574E-A724-BE59D62829A8}" type="slidenum">
              <a:rPr lang="es-ES" altLang="es-ES" smtClean="0"/>
              <a:pPr>
                <a:spcBef>
                  <a:spcPct val="0"/>
                </a:spcBef>
              </a:pPr>
              <a:t>27</a:t>
            </a:fld>
            <a:endParaRPr lang="es-ES" altLang="es-ES"/>
          </a:p>
        </p:txBody>
      </p:sp>
      <p:sp>
        <p:nvSpPr>
          <p:cNvPr id="207874" name="Rectangle 2">
            <a:extLst>
              <a:ext uri="{FF2B5EF4-FFF2-40B4-BE49-F238E27FC236}">
                <a16:creationId xmlns:a16="http://schemas.microsoft.com/office/drawing/2014/main" id="{0F5EF6D6-AE2F-986A-C864-A5D06CD0AA70}"/>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DDC8C6F7-96B4-ED55-E429-6DB9EE98E3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ES">
                <a:latin typeface="Arial" panose="020B0604020202020204" pitchFamily="34" charset="0"/>
                <a:ea typeface="ＭＳ Ｐゴシック" panose="020B0600070205080204" pitchFamily="34" charset="-128"/>
              </a:rPr>
              <a:t>Playing music while revising will make your task harder, because any speech-like sounds, even at low volume, will automatically use up part of the brain's attention capacity</a:t>
            </a:r>
            <a:endParaRPr lang="es-ES_tradnl" altLang="es-ES">
              <a:latin typeface="Arial" panose="020B0604020202020204" pitchFamily="34" charset="0"/>
              <a:ea typeface="ＭＳ Ｐゴシック" panose="020B0600070205080204" pitchFamily="34" charset="-128"/>
            </a:endParaRPr>
          </a:p>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89210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a:extLst>
              <a:ext uri="{FF2B5EF4-FFF2-40B4-BE49-F238E27FC236}">
                <a16:creationId xmlns:a16="http://schemas.microsoft.com/office/drawing/2014/main" id="{E09265DB-5771-46B8-1E1C-4ED27FF1EE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8BC5925-1BF3-5741-AB52-BDEDF399182B}" type="slidenum">
              <a:rPr lang="es-ES" altLang="es-ES" smtClean="0"/>
              <a:pPr>
                <a:spcBef>
                  <a:spcPct val="0"/>
                </a:spcBef>
              </a:pPr>
              <a:t>34</a:t>
            </a:fld>
            <a:endParaRPr lang="es-ES" altLang="es-ES"/>
          </a:p>
        </p:txBody>
      </p:sp>
      <p:sp>
        <p:nvSpPr>
          <p:cNvPr id="216066" name="Rectangle 2">
            <a:extLst>
              <a:ext uri="{FF2B5EF4-FFF2-40B4-BE49-F238E27FC236}">
                <a16:creationId xmlns:a16="http://schemas.microsoft.com/office/drawing/2014/main" id="{4F5363CE-7623-FEA2-B039-EE45C9FE5223}"/>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57829DE5-EF27-991F-2300-6DFD9EC3D9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0580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a:extLst>
              <a:ext uri="{FF2B5EF4-FFF2-40B4-BE49-F238E27FC236}">
                <a16:creationId xmlns:a16="http://schemas.microsoft.com/office/drawing/2014/main" id="{BB0227F7-D240-6DCE-B64B-238A4D0FE1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CD000B2-5694-664E-9006-314DFAC20AAD}" type="slidenum">
              <a:rPr lang="es-ES" altLang="es-ES" smtClean="0">
                <a:solidFill>
                  <a:srgbClr val="000000"/>
                </a:solidFill>
              </a:rPr>
              <a:pPr>
                <a:spcBef>
                  <a:spcPct val="0"/>
                </a:spcBef>
              </a:pPr>
              <a:t>6</a:t>
            </a:fld>
            <a:endParaRPr lang="es-ES" altLang="es-ES">
              <a:solidFill>
                <a:srgbClr val="000000"/>
              </a:solidFill>
            </a:endParaRPr>
          </a:p>
        </p:txBody>
      </p:sp>
      <p:sp>
        <p:nvSpPr>
          <p:cNvPr id="171010" name="Rectangle 2">
            <a:extLst>
              <a:ext uri="{FF2B5EF4-FFF2-40B4-BE49-F238E27FC236}">
                <a16:creationId xmlns:a16="http://schemas.microsoft.com/office/drawing/2014/main" id="{5F2C7B78-E04E-F366-CB18-4DCDA2F33604}"/>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94913B60-C4AA-DCA9-6DB3-CD3B0A8207B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b="1" u="sng">
                <a:latin typeface="Arial" panose="020B0604020202020204" pitchFamily="34" charset="0"/>
                <a:ea typeface="ＭＳ Ｐゴシック" panose="020B0600070205080204" pitchFamily="34" charset="-128"/>
              </a:rPr>
              <a:t>ANOMALÍAS GENÉTICAS</a:t>
            </a:r>
          </a:p>
          <a:p>
            <a:pPr eaLnBrk="1" hangingPunct="1"/>
            <a:r>
              <a:rPr lang="es-ES" altLang="es-ES">
                <a:latin typeface="Arial" panose="020B0604020202020204" pitchFamily="34" charset="0"/>
                <a:ea typeface="ＭＳ Ｐゴシック" panose="020B0600070205080204" pitchFamily="34" charset="-128"/>
              </a:rPr>
              <a:t>Merece una exposición prioritaria las investigaciones referidas a las anomalías genéticas, curiosamente ya sugeridas por Kanner (1949).</a:t>
            </a:r>
            <a:br>
              <a:rPr lang="es-ES" altLang="es-ES">
                <a:latin typeface="Arial" panose="020B0604020202020204" pitchFamily="34" charset="0"/>
                <a:ea typeface="ＭＳ Ｐゴシック" panose="020B0600070205080204" pitchFamily="34" charset="-128"/>
              </a:rPr>
            </a:br>
            <a:r>
              <a:rPr lang="es-ES" altLang="es-ES">
                <a:latin typeface="Arial" panose="020B0604020202020204" pitchFamily="34" charset="0"/>
                <a:ea typeface="ＭＳ Ｐゴシック" panose="020B0600070205080204" pitchFamily="34" charset="-128"/>
              </a:rPr>
              <a:t>Son de destacar, en primer lugar, las observaciones de Kallman y Roth (1956) sobre gemelos que indicaban una incidencia de la enfermedad en el 17 por 100 de los dicigóticos y del 70 por 100 en monocigóticos.</a:t>
            </a:r>
            <a:br>
              <a:rPr lang="es-ES" altLang="es-ES">
                <a:latin typeface="Arial" panose="020B0604020202020204" pitchFamily="34" charset="0"/>
                <a:ea typeface="ＭＳ Ｐゴシック" panose="020B0600070205080204" pitchFamily="34" charset="-128"/>
              </a:rPr>
            </a:br>
            <a:endParaRPr lang="es-ES" altLang="es-ES">
              <a:latin typeface="Arial" panose="020B0604020202020204" pitchFamily="34" charset="0"/>
              <a:ea typeface="ＭＳ Ｐゴシック" panose="020B0600070205080204" pitchFamily="34" charset="-128"/>
            </a:endParaRPr>
          </a:p>
          <a:p>
            <a:pPr eaLnBrk="1" hangingPunct="1"/>
            <a:r>
              <a:rPr lang="es-ES" altLang="es-ES">
                <a:latin typeface="Arial" panose="020B0604020202020204" pitchFamily="34" charset="0"/>
                <a:ea typeface="ＭＳ Ｐゴシック" panose="020B0600070205080204" pitchFamily="34" charset="-128"/>
              </a:rPr>
              <a:t>Sin llegar a admitir la afirmación de Hanson y Gottesman (1976) quienes sostienen que "los factores genéticos son necesarios para el desarrollo de este trastorno", parece de gran interés prestar atención a este tipo de investigaciones, sobre todo después de los estudios realizados por Folstein y Rutter (1977 a, 1977 b), en 21 pares de gemelos del mismo sexo (11 pares monocigóticos y 10 pares dicigóticos) donde existían 25 niños con autismo infantil. En cuatro pares monocigóticos, ambos gemelos presentaban autismo infantil, mientras que entre los dicigóticos nunca aparecía el trastorno en ambos gemelos. Un par de gemelos monocigóticos era concordante para el autismo, pero marcadamente discordante para la edad de aparición, lo que resulta sorprendente.</a:t>
            </a:r>
            <a:br>
              <a:rPr lang="es-ES" altLang="es-ES">
                <a:latin typeface="Arial" panose="020B0604020202020204" pitchFamily="34" charset="0"/>
                <a:ea typeface="ＭＳ Ｐゴシック" panose="020B0600070205080204" pitchFamily="34" charset="-128"/>
              </a:rPr>
            </a:br>
            <a:endParaRPr lang="es-ES" altLang="es-ES">
              <a:latin typeface="Arial" panose="020B0604020202020204" pitchFamily="34" charset="0"/>
              <a:ea typeface="ＭＳ Ｐゴシック" panose="020B0600070205080204" pitchFamily="34" charset="-128"/>
            </a:endParaRPr>
          </a:p>
          <a:p>
            <a:pPr eaLnBrk="1" hangingPunct="1"/>
            <a:r>
              <a:rPr lang="es-ES" altLang="es-ES">
                <a:latin typeface="Arial" panose="020B0604020202020204" pitchFamily="34" charset="0"/>
                <a:ea typeface="ＭＳ Ｐゴシック" panose="020B0600070205080204" pitchFamily="34" charset="-128"/>
              </a:rPr>
              <a:t>Era muy significativo, además, que los hermanos gemelos monocigóticos no autistas presentaran frecuentes trastornos cognitivos y dificultades en la adquisición del lenguaje, mientras que entre los hermanos gemelos dicigóticos no autistas no se manifestase ese tipo de trastorno.</a:t>
            </a:r>
            <a:br>
              <a:rPr lang="es-ES" altLang="es-ES">
                <a:latin typeface="Arial" panose="020B0604020202020204" pitchFamily="34" charset="0"/>
                <a:ea typeface="ＭＳ Ｐゴシック" panose="020B0600070205080204" pitchFamily="34" charset="-128"/>
              </a:rPr>
            </a:br>
            <a:endParaRPr lang="es-ES" altLang="es-ES">
              <a:latin typeface="Arial" panose="020B0604020202020204" pitchFamily="34" charset="0"/>
              <a:ea typeface="ＭＳ Ｐゴシック" panose="020B0600070205080204" pitchFamily="34" charset="-128"/>
            </a:endParaRPr>
          </a:p>
          <a:p>
            <a:pPr eaLnBrk="1" hangingPunct="1"/>
            <a:r>
              <a:rPr lang="es-ES" altLang="es-ES">
                <a:latin typeface="Arial" panose="020B0604020202020204" pitchFamily="34" charset="0"/>
                <a:ea typeface="ＭＳ Ｐゴシック" panose="020B0600070205080204" pitchFamily="34" charset="-128"/>
              </a:rPr>
              <a:t>New Scientist 27 abril 2002</a:t>
            </a:r>
          </a:p>
          <a:p>
            <a:pPr eaLnBrk="1" hangingPunct="1"/>
            <a:r>
              <a:rPr lang="es-ES" altLang="es-ES">
                <a:latin typeface="Arial" panose="020B0604020202020204" pitchFamily="34" charset="0"/>
                <a:ea typeface="ＭＳ Ｐゴシック" panose="020B0600070205080204" pitchFamily="34" charset="-128"/>
              </a:rPr>
              <a:t>Existen evidencias de que los gemelos, compitiendo por los mismos recursos en el útero, tienen una mayor probabilidad de desarrollar autismo</a:t>
            </a:r>
          </a:p>
        </p:txBody>
      </p:sp>
    </p:spTree>
    <p:extLst>
      <p:ext uri="{BB962C8B-B14F-4D97-AF65-F5344CB8AC3E}">
        <p14:creationId xmlns:p14="http://schemas.microsoft.com/office/powerpoint/2010/main" val="88221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a:extLst>
              <a:ext uri="{FF2B5EF4-FFF2-40B4-BE49-F238E27FC236}">
                <a16:creationId xmlns:a16="http://schemas.microsoft.com/office/drawing/2014/main" id="{A0904710-BDDC-54CA-8640-78CAEAFE97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14D7189-DE1E-764A-8EB5-736AB5127325}" type="slidenum">
              <a:rPr lang="es-ES" altLang="es-ES" smtClean="0">
                <a:solidFill>
                  <a:srgbClr val="000000"/>
                </a:solidFill>
              </a:rPr>
              <a:pPr>
                <a:spcBef>
                  <a:spcPct val="0"/>
                </a:spcBef>
              </a:pPr>
              <a:t>7</a:t>
            </a:fld>
            <a:endParaRPr lang="es-ES" altLang="es-ES">
              <a:solidFill>
                <a:srgbClr val="000000"/>
              </a:solidFill>
            </a:endParaRPr>
          </a:p>
        </p:txBody>
      </p:sp>
      <p:sp>
        <p:nvSpPr>
          <p:cNvPr id="173058" name="Rectangle 2">
            <a:extLst>
              <a:ext uri="{FF2B5EF4-FFF2-40B4-BE49-F238E27FC236}">
                <a16:creationId xmlns:a16="http://schemas.microsoft.com/office/drawing/2014/main" id="{CA2CF7F2-62B2-5D45-7458-9D01146C6670}"/>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862AE61E-66C5-F84D-CB43-1AD2DC13CC03}"/>
              </a:ext>
            </a:extLst>
          </p:cNvPr>
          <p:cNvSpPr>
            <a:spLocks noGrp="1" noChangeArrowheads="1"/>
          </p:cNvSpPr>
          <p:nvPr>
            <p:ph type="body" idx="1"/>
          </p:nvPr>
        </p:nvSpPr>
        <p:spPr/>
        <p:txBody>
          <a:bodyPr/>
          <a:lstStyle/>
          <a:p>
            <a:pPr eaLnBrk="1" hangingPunct="1">
              <a:defRPr/>
            </a:pPr>
            <a:endParaRPr lang="es-ES_tradnl">
              <a:cs typeface="+mn-cs"/>
            </a:endParaRPr>
          </a:p>
        </p:txBody>
      </p:sp>
    </p:spTree>
    <p:extLst>
      <p:ext uri="{BB962C8B-B14F-4D97-AF65-F5344CB8AC3E}">
        <p14:creationId xmlns:p14="http://schemas.microsoft.com/office/powerpoint/2010/main" val="288170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a:extLst>
              <a:ext uri="{FF2B5EF4-FFF2-40B4-BE49-F238E27FC236}">
                <a16:creationId xmlns:a16="http://schemas.microsoft.com/office/drawing/2014/main" id="{3245B7BE-625E-FCFD-8C2A-5EEB2FA9F2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0ABDFEE-27AC-6041-A433-E755191286D4}" type="slidenum">
              <a:rPr lang="es-ES" altLang="es-ES" smtClean="0">
                <a:solidFill>
                  <a:srgbClr val="000000"/>
                </a:solidFill>
              </a:rPr>
              <a:pPr>
                <a:spcBef>
                  <a:spcPct val="0"/>
                </a:spcBef>
              </a:pPr>
              <a:t>8</a:t>
            </a:fld>
            <a:endParaRPr lang="es-ES" altLang="es-ES">
              <a:solidFill>
                <a:srgbClr val="000000"/>
              </a:solidFill>
            </a:endParaRPr>
          </a:p>
        </p:txBody>
      </p:sp>
      <p:sp>
        <p:nvSpPr>
          <p:cNvPr id="175106" name="Rectangle 2">
            <a:extLst>
              <a:ext uri="{FF2B5EF4-FFF2-40B4-BE49-F238E27FC236}">
                <a16:creationId xmlns:a16="http://schemas.microsoft.com/office/drawing/2014/main" id="{516AFCFB-C115-920D-DEF9-9F37FB9813DE}"/>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F490DB41-2DB8-20A3-0E33-DED2FACFA3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s-ES" altLang="es-ES" sz="800" b="1" u="sng">
                <a:latin typeface="Arial" panose="020B0604020202020204" pitchFamily="34" charset="0"/>
                <a:ea typeface="ＭＳ Ｐゴシック" panose="020B0600070205080204" pitchFamily="34" charset="-128"/>
              </a:rPr>
              <a:t>- ALTERACIONES CROMOSÓMICAS</a:t>
            </a:r>
          </a:p>
          <a:p>
            <a:pPr eaLnBrk="1" hangingPunct="1">
              <a:lnSpc>
                <a:spcPct val="80000"/>
              </a:lnSpc>
            </a:pPr>
            <a:r>
              <a:rPr lang="es-ES" altLang="es-ES" sz="800">
                <a:latin typeface="Arial" panose="020B0604020202020204" pitchFamily="34" charset="0"/>
                <a:ea typeface="ＭＳ Ｐゴシック" panose="020B0600070205080204" pitchFamily="34" charset="-128"/>
              </a:rPr>
              <a:t>Estudios realizados en gemelos han permitido determinar que hay al menos cinco o seis genes que contribuyen al autismo, los cuales están ubicados en los </a:t>
            </a:r>
            <a:r>
              <a:rPr lang="es-ES" altLang="es-ES" sz="800">
                <a:latin typeface="Arial" panose="020B0604020202020204" pitchFamily="34" charset="0"/>
                <a:ea typeface="ＭＳ Ｐゴシック" panose="020B0600070205080204" pitchFamily="34" charset="-128"/>
                <a:hlinkClick r:id="rId3"/>
              </a:rPr>
              <a:t>cromosomas</a:t>
            </a:r>
            <a:r>
              <a:rPr lang="es-ES" altLang="es-ES" sz="800">
                <a:latin typeface="Arial" panose="020B0604020202020204" pitchFamily="34" charset="0"/>
                <a:ea typeface="ＭＳ Ｐゴシック" panose="020B0600070205080204" pitchFamily="34" charset="-128"/>
              </a:rPr>
              <a:t> 7, 13 y 15.</a:t>
            </a:r>
          </a:p>
          <a:p>
            <a:pPr eaLnBrk="1" hangingPunct="1">
              <a:lnSpc>
                <a:spcPct val="80000"/>
              </a:lnSpc>
            </a:pPr>
            <a:endParaRPr lang="es-ES" altLang="es-ES" sz="800">
              <a:latin typeface="Arial" panose="020B0604020202020204" pitchFamily="34" charset="0"/>
              <a:ea typeface="ＭＳ Ｐゴシック" panose="020B0600070205080204" pitchFamily="34" charset="-128"/>
            </a:endParaRPr>
          </a:p>
          <a:p>
            <a:pPr eaLnBrk="1" hangingPunct="1">
              <a:lnSpc>
                <a:spcPct val="80000"/>
              </a:lnSpc>
            </a:pPr>
            <a:r>
              <a:rPr lang="es-ES" altLang="es-ES" sz="800">
                <a:latin typeface="Arial" panose="020B0604020202020204" pitchFamily="34" charset="0"/>
                <a:ea typeface="ＭＳ Ｐゴシック" panose="020B0600070205080204" pitchFamily="34" charset="-128"/>
              </a:rPr>
              <a:t> La concordancia genética significativa para el autismo infantil en gemelos monocigóticos (Folstein y Ritter, 1977) y los factores genéticos ligados al sexo por la alta proporción de niños respecto de niñas autistas, según han demostrado todos los estudios epidemiológicos, sugieren la posibilidad de una herencia ligada al cromosoma X, por lo que recientemente se comenzó a investigar la existencia del X-frágil, en casos de niños autistas cuya etiología se desconocía, habiéndose publicado la presencia de esta alteración cromosómica en varios casos de autismo infantil asociado con retraso mental.</a:t>
            </a:r>
          </a:p>
          <a:p>
            <a:pPr eaLnBrk="1" hangingPunct="1">
              <a:lnSpc>
                <a:spcPct val="80000"/>
              </a:lnSpc>
            </a:pPr>
            <a:r>
              <a:rPr lang="es-ES" altLang="es-ES" sz="800">
                <a:latin typeface="Arial" panose="020B0604020202020204" pitchFamily="34" charset="0"/>
                <a:ea typeface="ＭＳ Ｐゴシック" panose="020B0600070205080204" pitchFamily="34" charset="-128"/>
              </a:rPr>
              <a:t>-El </a:t>
            </a:r>
            <a:r>
              <a:rPr lang="es-ES" altLang="es-ES" sz="800" b="1">
                <a:latin typeface="Arial" panose="020B0604020202020204" pitchFamily="34" charset="0"/>
                <a:ea typeface="ＭＳ Ｐゴシック" panose="020B0600070205080204" pitchFamily="34" charset="-128"/>
              </a:rPr>
              <a:t>síndrome de X-frágil </a:t>
            </a:r>
            <a:r>
              <a:rPr lang="es-ES" altLang="es-ES" sz="800">
                <a:latin typeface="Arial" panose="020B0604020202020204" pitchFamily="34" charset="0"/>
                <a:ea typeface="ＭＳ Ｐゴシック" panose="020B0600070205080204" pitchFamily="34" charset="-128"/>
              </a:rPr>
              <a:t>(falta de sustancia en el extremo distal del brazo largo del cromosoma) ha sido establecido como una entidad específica hereditaria de tipo recesivo, ligada al cromosoma X, asociada con retraso mental que se presenta, sobre todo, en varones autistas portadores de un déficit grave de las funciones cognitivas.</a:t>
            </a:r>
          </a:p>
          <a:p>
            <a:pPr eaLnBrk="1" hangingPunct="1">
              <a:lnSpc>
                <a:spcPct val="80000"/>
              </a:lnSpc>
            </a:pPr>
            <a:endParaRPr lang="es-ES" altLang="es-ES" sz="800">
              <a:latin typeface="Arial" panose="020B0604020202020204" pitchFamily="34" charset="0"/>
              <a:ea typeface="ＭＳ Ｐゴシック" panose="020B0600070205080204" pitchFamily="34" charset="-128"/>
            </a:endParaRPr>
          </a:p>
          <a:p>
            <a:pPr eaLnBrk="1" hangingPunct="1">
              <a:lnSpc>
                <a:spcPct val="80000"/>
              </a:lnSpc>
            </a:pPr>
            <a:r>
              <a:rPr lang="es-ES" altLang="es-ES" sz="800">
                <a:latin typeface="Arial" panose="020B0604020202020204" pitchFamily="34" charset="0"/>
                <a:ea typeface="ＭＳ Ｐゴシック" panose="020B0600070205080204" pitchFamily="34" charset="-128"/>
              </a:rPr>
              <a:t>Al haber, según todos los indicios, tantos genes implicados en la afección, no puede predecirse con exactitud la probabilidad de que el niño nazca autista examinando sólo uno o dos variantes alélicas de los padres.</a:t>
            </a:r>
          </a:p>
          <a:p>
            <a:pPr eaLnBrk="1" hangingPunct="1">
              <a:lnSpc>
                <a:spcPct val="80000"/>
              </a:lnSpc>
            </a:pPr>
            <a:r>
              <a:rPr lang="es-ES" altLang="es-ES" sz="800">
                <a:latin typeface="Arial" panose="020B0604020202020204" pitchFamily="34" charset="0"/>
                <a:ea typeface="ＭＳ Ｐゴシック" panose="020B0600070205080204" pitchFamily="34" charset="-128"/>
              </a:rPr>
              <a:t>El autismo aparece en estrecha asociación con otros trastornos clínicos y médicos: entre éstos, rubéola materna, anomalías cromosómicas, lesión cerebral precoz y crisis convulsivas infantiles. De mayor calado son las investigaciones que apuntan hacia una base genética del autismo.</a:t>
            </a:r>
          </a:p>
          <a:p>
            <a:pPr eaLnBrk="1" hangingPunct="1">
              <a:lnSpc>
                <a:spcPct val="80000"/>
              </a:lnSpc>
            </a:pPr>
            <a:endParaRPr lang="es-ES" altLang="es-ES" sz="800">
              <a:latin typeface="Arial" panose="020B0604020202020204" pitchFamily="34" charset="0"/>
              <a:ea typeface="ＭＳ Ｐゴシック" panose="020B0600070205080204" pitchFamily="34" charset="-128"/>
            </a:endParaRPr>
          </a:p>
          <a:p>
            <a:pPr eaLnBrk="1" hangingPunct="1">
              <a:lnSpc>
                <a:spcPct val="80000"/>
              </a:lnSpc>
            </a:pPr>
            <a:r>
              <a:rPr lang="es-ES" altLang="es-ES" sz="800" b="1" u="sng">
                <a:latin typeface="Arial" panose="020B0604020202020204" pitchFamily="34" charset="0"/>
                <a:ea typeface="ＭＳ Ｐゴシック" panose="020B0600070205080204" pitchFamily="34" charset="-128"/>
              </a:rPr>
              <a:t>- INVESTIGACIONES RECIENTES</a:t>
            </a:r>
          </a:p>
          <a:p>
            <a:pPr eaLnBrk="1" hangingPunct="1">
              <a:lnSpc>
                <a:spcPct val="80000"/>
              </a:lnSpc>
            </a:pPr>
            <a:r>
              <a:rPr lang="es-ES" altLang="es-ES" sz="800">
                <a:latin typeface="Arial" panose="020B0604020202020204" pitchFamily="34" charset="0"/>
                <a:ea typeface="ＭＳ Ｐゴシック" panose="020B0600070205080204" pitchFamily="34" charset="-128"/>
              </a:rPr>
              <a:t>Aunque se ha encontrado evidencia que sugiere la existencia de genes relacionados con el autismo en varias regiones cromosómicas, los investigadores actualmente se concentran en cinco cromosomas diferentes: 2, 3, 7, 15 y X.</a:t>
            </a:r>
          </a:p>
          <a:p>
            <a:pPr eaLnBrk="1" hangingPunct="1">
              <a:lnSpc>
                <a:spcPct val="80000"/>
              </a:lnSpc>
            </a:pPr>
            <a:endParaRPr lang="es-ES" altLang="es-ES" sz="800" i="1">
              <a:latin typeface="Arial" panose="020B0604020202020204" pitchFamily="34" charset="0"/>
              <a:ea typeface="ＭＳ Ｐゴシック" panose="020B0600070205080204" pitchFamily="34" charset="-128"/>
            </a:endParaRPr>
          </a:p>
          <a:p>
            <a:pPr eaLnBrk="1" hangingPunct="1">
              <a:lnSpc>
                <a:spcPct val="80000"/>
              </a:lnSpc>
            </a:pPr>
            <a:r>
              <a:rPr lang="es-ES" altLang="es-ES" sz="800" i="1">
                <a:latin typeface="Arial" panose="020B0604020202020204" pitchFamily="34" charset="0"/>
                <a:ea typeface="ＭＳ Ｐゴシック" panose="020B0600070205080204" pitchFamily="34" charset="-128"/>
              </a:rPr>
              <a:t>- Exploración del cromosoma 2:</a:t>
            </a:r>
          </a:p>
          <a:p>
            <a:pPr eaLnBrk="1" hangingPunct="1">
              <a:lnSpc>
                <a:spcPct val="80000"/>
              </a:lnSpc>
            </a:pPr>
            <a:r>
              <a:rPr lang="es-ES" altLang="es-ES" sz="800">
                <a:latin typeface="Arial" panose="020B0604020202020204" pitchFamily="34" charset="0"/>
                <a:ea typeface="ＭＳ Ｐゴシック" panose="020B0600070205080204" pitchFamily="34" charset="-128"/>
              </a:rPr>
              <a:t>Por lo menos tres grupos diferentes de investigación han descrito un ligamiento genético entre una región del cromosoma 2 y el autismo. El cromosoma 2 contiene algunos genes asociados con la función gastrointestinal, y en el futuro varios de ellos pueden ser investigados como genes candidatos para el autismo. </a:t>
            </a:r>
          </a:p>
          <a:p>
            <a:pPr eaLnBrk="1" hangingPunct="1">
              <a:lnSpc>
                <a:spcPct val="80000"/>
              </a:lnSpc>
            </a:pPr>
            <a:endParaRPr lang="es-ES" altLang="es-ES" sz="800">
              <a:latin typeface="Arial" panose="020B0604020202020204" pitchFamily="34" charset="0"/>
              <a:ea typeface="ＭＳ Ｐゴシック" panose="020B0600070205080204" pitchFamily="34" charset="-128"/>
            </a:endParaRPr>
          </a:p>
          <a:p>
            <a:pPr eaLnBrk="1" hangingPunct="1">
              <a:lnSpc>
                <a:spcPct val="80000"/>
              </a:lnSpc>
            </a:pPr>
            <a:r>
              <a:rPr lang="es-ES" altLang="es-ES" sz="800" i="1">
                <a:latin typeface="Arial" panose="020B0604020202020204" pitchFamily="34" charset="0"/>
                <a:ea typeface="ＭＳ Ｐゴシック" panose="020B0600070205080204" pitchFamily="34" charset="-128"/>
              </a:rPr>
              <a:t>- Exploración del cromosoma 3:</a:t>
            </a:r>
          </a:p>
          <a:p>
            <a:pPr eaLnBrk="1" hangingPunct="1">
              <a:lnSpc>
                <a:spcPct val="80000"/>
              </a:lnSpc>
            </a:pPr>
            <a:r>
              <a:rPr lang="es-ES" altLang="es-ES" sz="800">
                <a:latin typeface="Arial" panose="020B0604020202020204" pitchFamily="34" charset="0"/>
                <a:ea typeface="ＭＳ Ｐゴシック" panose="020B0600070205080204" pitchFamily="34" charset="-128"/>
              </a:rPr>
              <a:t>Existe evidencia estadística en favor de que en una región del cromosoma 3 puede haber un gen que participa en el desarrollo del autismo. En la actualidad se han identificado dos genes candidatos en esta región: el gen GAT1(codifica proteína que actúa junto a GABA) y el gen OXTR (codifica proteína del receptor de oxitocina).</a:t>
            </a:r>
          </a:p>
          <a:p>
            <a:pPr eaLnBrk="1" hangingPunct="1">
              <a:lnSpc>
                <a:spcPct val="80000"/>
              </a:lnSpc>
            </a:pPr>
            <a:endParaRPr lang="es-ES" altLang="es-ES" sz="800">
              <a:latin typeface="Arial" panose="020B0604020202020204" pitchFamily="34" charset="0"/>
              <a:ea typeface="ＭＳ Ｐゴシック" panose="020B0600070205080204" pitchFamily="34" charset="-128"/>
            </a:endParaRPr>
          </a:p>
          <a:p>
            <a:pPr eaLnBrk="1" hangingPunct="1">
              <a:lnSpc>
                <a:spcPct val="80000"/>
              </a:lnSpc>
            </a:pPr>
            <a:r>
              <a:rPr lang="es-ES" altLang="es-ES" sz="800" i="1">
                <a:latin typeface="Arial" panose="020B0604020202020204" pitchFamily="34" charset="0"/>
                <a:ea typeface="ＭＳ Ｐゴシック" panose="020B0600070205080204" pitchFamily="34" charset="-128"/>
              </a:rPr>
              <a:t>- Exploración del cromosoma 7:</a:t>
            </a:r>
          </a:p>
          <a:p>
            <a:pPr eaLnBrk="1" hangingPunct="1">
              <a:lnSpc>
                <a:spcPct val="80000"/>
              </a:lnSpc>
            </a:pPr>
            <a:r>
              <a:rPr lang="es-ES" altLang="es-ES" sz="800">
                <a:latin typeface="Arial" panose="020B0604020202020204" pitchFamily="34" charset="0"/>
                <a:ea typeface="ＭＳ Ｐゴシック" panose="020B0600070205080204" pitchFamily="34" charset="-128"/>
              </a:rPr>
              <a:t>La búsqueda de regiones cromosómicas ligadas al autismo ha indicado que existen genes asociados con este trastorno en el cromosoma 7. Los genes candidatos en el cromosoma 7 incluyen: FOXP2 (asociado con un trastorno del habla y del lenguaje - sin embargo, informes preliminares indican que este gen no está asociado con el autismo), WNT2 (implicado en la dirección del destino de las células), RELN (se cree ayuda a regular la manera como las células cerebrales forman y organizan el cerebro durante el desarrollo fetal), HOXA1 y HOXB1 - implicados en el desarrollo de una parte del cerebro llamada cerebro posterior (cerebelo y parte del tallo cerebral). </a:t>
            </a:r>
          </a:p>
          <a:p>
            <a:pPr eaLnBrk="1" hangingPunct="1">
              <a:lnSpc>
                <a:spcPct val="80000"/>
              </a:lnSpc>
            </a:pPr>
            <a:endParaRPr lang="es-ES" altLang="es-ES" sz="800">
              <a:latin typeface="Arial" panose="020B0604020202020204" pitchFamily="34" charset="0"/>
              <a:ea typeface="ＭＳ Ｐゴシック" panose="020B0600070205080204" pitchFamily="34" charset="-128"/>
            </a:endParaRPr>
          </a:p>
          <a:p>
            <a:pPr eaLnBrk="1" hangingPunct="1">
              <a:lnSpc>
                <a:spcPct val="80000"/>
              </a:lnSpc>
            </a:pPr>
            <a:r>
              <a:rPr lang="es-ES" altLang="es-ES" sz="800" i="1">
                <a:latin typeface="Arial" panose="020B0604020202020204" pitchFamily="34" charset="0"/>
                <a:ea typeface="ＭＳ Ｐゴシック" panose="020B0600070205080204" pitchFamily="34" charset="-128"/>
              </a:rPr>
              <a:t>- Exploración del cromosoma 15:</a:t>
            </a:r>
          </a:p>
          <a:p>
            <a:pPr eaLnBrk="1" hangingPunct="1">
              <a:lnSpc>
                <a:spcPct val="80000"/>
              </a:lnSpc>
            </a:pPr>
            <a:r>
              <a:rPr lang="es-ES" altLang="es-ES" sz="800">
                <a:latin typeface="Arial" panose="020B0604020202020204" pitchFamily="34" charset="0"/>
                <a:ea typeface="ＭＳ Ｐゴシック" panose="020B0600070205080204" pitchFamily="34" charset="-128"/>
              </a:rPr>
              <a:t>Durante más de 12 años, los científicos han observado que algunos individuos con autismo presentan un cambio en una parte específica del cromosoma 15 (una región conocida como 15q11-q13). Estos individuos tienen copias extras (llamadas 'duplicaciones') de esta región en el cromosoma 15. Este hallazgo sugiere que estas duplicaciones en el cromosoma 15 podrían contribuir al desarrollo del autismo. </a:t>
            </a:r>
          </a:p>
          <a:p>
            <a:pPr eaLnBrk="1" hangingPunct="1">
              <a:lnSpc>
                <a:spcPct val="80000"/>
              </a:lnSpc>
            </a:pPr>
            <a:endParaRPr lang="es-ES" altLang="es-ES" sz="800">
              <a:latin typeface="Arial" panose="020B0604020202020204" pitchFamily="34" charset="0"/>
              <a:ea typeface="ＭＳ Ｐゴシック" panose="020B0600070205080204" pitchFamily="34" charset="-128"/>
            </a:endParaRPr>
          </a:p>
          <a:p>
            <a:pPr eaLnBrk="1" hangingPunct="1">
              <a:lnSpc>
                <a:spcPct val="80000"/>
              </a:lnSpc>
            </a:pPr>
            <a:r>
              <a:rPr lang="es-ES" altLang="es-ES" sz="800" i="1">
                <a:latin typeface="Arial" panose="020B0604020202020204" pitchFamily="34" charset="0"/>
                <a:ea typeface="ＭＳ Ｐゴシック" panose="020B0600070205080204" pitchFamily="34" charset="-128"/>
              </a:rPr>
              <a:t>- Exploración del cromosoma X:</a:t>
            </a:r>
          </a:p>
          <a:p>
            <a:pPr eaLnBrk="1" hangingPunct="1">
              <a:lnSpc>
                <a:spcPct val="80000"/>
              </a:lnSpc>
            </a:pPr>
            <a:r>
              <a:rPr lang="es-ES" altLang="es-ES" sz="800">
                <a:latin typeface="Arial" panose="020B0604020202020204" pitchFamily="34" charset="0"/>
                <a:ea typeface="ＭＳ Ｐゴシック" panose="020B0600070205080204" pitchFamily="34" charset="-128"/>
              </a:rPr>
              <a:t>Es de interés anotar que los investigadores encontraron evidencia en favor de que ciertos genes en el cromosoma X pueden influenciar las habilidades de interacción social. </a:t>
            </a:r>
          </a:p>
          <a:p>
            <a:pPr eaLnBrk="1" hangingPunct="1">
              <a:lnSpc>
                <a:spcPct val="80000"/>
              </a:lnSpc>
            </a:pPr>
            <a:endParaRPr lang="es-ES" altLang="es-ES" sz="8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42167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a:extLst>
              <a:ext uri="{FF2B5EF4-FFF2-40B4-BE49-F238E27FC236}">
                <a16:creationId xmlns:a16="http://schemas.microsoft.com/office/drawing/2014/main" id="{503871FB-D7DA-A722-29E8-F1D9AE19EA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2B815A4-22E4-A042-952E-DFA5EF4371FD}" type="slidenum">
              <a:rPr lang="es-ES" altLang="es-ES" smtClean="0">
                <a:solidFill>
                  <a:srgbClr val="000000"/>
                </a:solidFill>
              </a:rPr>
              <a:pPr>
                <a:spcBef>
                  <a:spcPct val="0"/>
                </a:spcBef>
              </a:pPr>
              <a:t>9</a:t>
            </a:fld>
            <a:endParaRPr lang="es-ES" altLang="es-ES">
              <a:solidFill>
                <a:srgbClr val="000000"/>
              </a:solidFill>
            </a:endParaRPr>
          </a:p>
        </p:txBody>
      </p:sp>
      <p:sp>
        <p:nvSpPr>
          <p:cNvPr id="177154" name="Rectangle 2">
            <a:extLst>
              <a:ext uri="{FF2B5EF4-FFF2-40B4-BE49-F238E27FC236}">
                <a16:creationId xmlns:a16="http://schemas.microsoft.com/office/drawing/2014/main" id="{23FFF633-6211-B11A-8BAF-74A2671C8105}"/>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9AC22D79-3898-1A57-BAA1-8688900AAE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sz="1000">
                <a:latin typeface="Arial" panose="020B0604020202020204" pitchFamily="34" charset="0"/>
                <a:ea typeface="ＭＳ Ｐゴシック" panose="020B0600070205080204" pitchFamily="34" charset="-128"/>
              </a:rPr>
              <a:t>Rett es una transtorno del neurodesarrollo progresivo. </a:t>
            </a:r>
          </a:p>
          <a:p>
            <a:pPr eaLnBrk="1" hangingPunct="1"/>
            <a:r>
              <a:rPr lang="es-ES" altLang="es-ES" sz="1000">
                <a:latin typeface="Arial" panose="020B0604020202020204" pitchFamily="34" charset="0"/>
                <a:ea typeface="ＭＳ Ｐゴシック" panose="020B0600070205080204" pitchFamily="34" charset="-128"/>
              </a:rPr>
              <a:t>Casuado por mnutaciones en un gen ligado al cromoso X</a:t>
            </a:r>
          </a:p>
          <a:p>
            <a:pPr eaLnBrk="1" hangingPunct="1"/>
            <a:endParaRPr lang="es-ES" altLang="es-ES" sz="1000">
              <a:latin typeface="Arial" panose="020B0604020202020204" pitchFamily="34" charset="0"/>
              <a:ea typeface="ＭＳ Ｐゴシック" panose="020B0600070205080204" pitchFamily="34" charset="-128"/>
            </a:endParaRPr>
          </a:p>
          <a:p>
            <a:pPr eaLnBrk="1" hangingPunct="1"/>
            <a:r>
              <a:rPr lang="es-ES" altLang="es-ES" sz="1000">
                <a:latin typeface="Arial" panose="020B0604020202020204" pitchFamily="34" charset="0"/>
                <a:ea typeface="ＭＳ Ｐゴシック" panose="020B0600070205080204" pitchFamily="34" charset="-128"/>
              </a:rPr>
              <a:t>25% de los síndrome X frágil tienen autismo</a:t>
            </a:r>
          </a:p>
          <a:p>
            <a:pPr eaLnBrk="1" hangingPunct="1"/>
            <a:r>
              <a:rPr lang="es-ES" altLang="es-ES" sz="1000">
                <a:latin typeface="Arial" panose="020B0604020202020204" pitchFamily="34" charset="0"/>
                <a:ea typeface="ＭＳ Ｐゴシック" panose="020B0600070205080204" pitchFamily="34" charset="-128"/>
              </a:rPr>
              <a:t>(CGG)n tienen una expansión de esta repetición de trinucleóticos en una región no transcrita</a:t>
            </a:r>
          </a:p>
          <a:p>
            <a:pPr eaLnBrk="1" hangingPunct="1"/>
            <a:endParaRPr lang="es-ES" altLang="es-E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6631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a:extLst>
              <a:ext uri="{FF2B5EF4-FFF2-40B4-BE49-F238E27FC236}">
                <a16:creationId xmlns:a16="http://schemas.microsoft.com/office/drawing/2014/main" id="{BBBFF52B-8A93-4BDB-BEDC-6323DABAB7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9B3AFA1-6BC0-2044-B9AE-BD2617B2A973}" type="slidenum">
              <a:rPr lang="es-ES" altLang="es-ES" smtClean="0">
                <a:solidFill>
                  <a:srgbClr val="000000"/>
                </a:solidFill>
              </a:rPr>
              <a:pPr>
                <a:spcBef>
                  <a:spcPct val="0"/>
                </a:spcBef>
              </a:pPr>
              <a:t>10</a:t>
            </a:fld>
            <a:endParaRPr lang="es-ES" altLang="es-ES">
              <a:solidFill>
                <a:srgbClr val="000000"/>
              </a:solidFill>
            </a:endParaRPr>
          </a:p>
        </p:txBody>
      </p:sp>
      <p:sp>
        <p:nvSpPr>
          <p:cNvPr id="179202" name="Rectangle 2">
            <a:extLst>
              <a:ext uri="{FF2B5EF4-FFF2-40B4-BE49-F238E27FC236}">
                <a16:creationId xmlns:a16="http://schemas.microsoft.com/office/drawing/2014/main" id="{14A1833D-0ECF-E275-6BF8-C2CBB213596C}"/>
              </a:ext>
            </a:extLst>
          </p:cNvPr>
          <p:cNvSpPr>
            <a:spLocks noGrp="1" noRot="1" noChangeAspect="1" noChangeArrowheads="1" noTextEdit="1"/>
          </p:cNvSpPr>
          <p:nvPr>
            <p:ph type="sldImg"/>
          </p:nvPr>
        </p:nvSpPr>
        <p:spPr>
          <a:ln/>
        </p:spPr>
      </p:sp>
      <p:sp>
        <p:nvSpPr>
          <p:cNvPr id="214019" name="Rectangle 3">
            <a:extLst>
              <a:ext uri="{FF2B5EF4-FFF2-40B4-BE49-F238E27FC236}">
                <a16:creationId xmlns:a16="http://schemas.microsoft.com/office/drawing/2014/main" id="{CDB8A4CC-D233-B736-2959-4E7C8E7652DD}"/>
              </a:ext>
            </a:extLst>
          </p:cNvPr>
          <p:cNvSpPr>
            <a:spLocks noGrp="1" noChangeArrowheads="1"/>
          </p:cNvSpPr>
          <p:nvPr>
            <p:ph type="body" idx="1"/>
          </p:nvPr>
        </p:nvSpPr>
        <p:spPr/>
        <p:txBody>
          <a:bodyPr/>
          <a:lstStyle/>
          <a:p>
            <a:pPr eaLnBrk="1" hangingPunct="1">
              <a:defRPr/>
            </a:pPr>
            <a:endParaRPr lang="es-ES">
              <a:cs typeface="+mn-cs"/>
            </a:endParaRPr>
          </a:p>
        </p:txBody>
      </p:sp>
    </p:spTree>
    <p:extLst>
      <p:ext uri="{BB962C8B-B14F-4D97-AF65-F5344CB8AC3E}">
        <p14:creationId xmlns:p14="http://schemas.microsoft.com/office/powerpoint/2010/main" val="1333318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a:extLst>
              <a:ext uri="{FF2B5EF4-FFF2-40B4-BE49-F238E27FC236}">
                <a16:creationId xmlns:a16="http://schemas.microsoft.com/office/drawing/2014/main" id="{98E96546-4DCB-A83B-D5D9-6908CB2022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EBBD302-D74C-B145-BAC9-1679F7EA60D3}" type="slidenum">
              <a:rPr lang="es-ES" altLang="es-ES" smtClean="0">
                <a:solidFill>
                  <a:srgbClr val="000000"/>
                </a:solidFill>
              </a:rPr>
              <a:pPr>
                <a:spcBef>
                  <a:spcPct val="0"/>
                </a:spcBef>
              </a:pPr>
              <a:t>11</a:t>
            </a:fld>
            <a:endParaRPr lang="es-ES" altLang="es-ES">
              <a:solidFill>
                <a:srgbClr val="000000"/>
              </a:solidFill>
            </a:endParaRPr>
          </a:p>
        </p:txBody>
      </p:sp>
      <p:sp>
        <p:nvSpPr>
          <p:cNvPr id="181250" name="Rectangle 2">
            <a:extLst>
              <a:ext uri="{FF2B5EF4-FFF2-40B4-BE49-F238E27FC236}">
                <a16:creationId xmlns:a16="http://schemas.microsoft.com/office/drawing/2014/main" id="{E4DE5692-316B-8E29-79B3-F1ACC3C33E96}"/>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BC17F929-9F48-2C12-E089-F8560EEC26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a:latin typeface="Arial" panose="020B0604020202020204" pitchFamily="34" charset="0"/>
                <a:ea typeface="ＭＳ Ｐゴシック" panose="020B0600070205080204" pitchFamily="34" charset="-128"/>
              </a:rPr>
              <a:t>Microarrays permite miles de transcritos de una forma rápida, simultánea y quantitiativa.</a:t>
            </a:r>
          </a:p>
        </p:txBody>
      </p:sp>
    </p:spTree>
    <p:extLst>
      <p:ext uri="{BB962C8B-B14F-4D97-AF65-F5344CB8AC3E}">
        <p14:creationId xmlns:p14="http://schemas.microsoft.com/office/powerpoint/2010/main" val="2797966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a:extLst>
              <a:ext uri="{FF2B5EF4-FFF2-40B4-BE49-F238E27FC236}">
                <a16:creationId xmlns:a16="http://schemas.microsoft.com/office/drawing/2014/main" id="{CDE651A2-E921-BAB3-EABE-538357AD18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ECFB91D-3FD6-6440-BE15-B28FD6B1905E}" type="slidenum">
              <a:rPr lang="es-ES" altLang="es-ES" smtClean="0">
                <a:solidFill>
                  <a:srgbClr val="000000"/>
                </a:solidFill>
              </a:rPr>
              <a:pPr>
                <a:spcBef>
                  <a:spcPct val="0"/>
                </a:spcBef>
              </a:pPr>
              <a:t>12</a:t>
            </a:fld>
            <a:endParaRPr lang="es-ES" altLang="es-ES">
              <a:solidFill>
                <a:srgbClr val="000000"/>
              </a:solidFill>
            </a:endParaRPr>
          </a:p>
        </p:txBody>
      </p:sp>
      <p:sp>
        <p:nvSpPr>
          <p:cNvPr id="183298" name="Rectangle 2">
            <a:extLst>
              <a:ext uri="{FF2B5EF4-FFF2-40B4-BE49-F238E27FC236}">
                <a16:creationId xmlns:a16="http://schemas.microsoft.com/office/drawing/2014/main" id="{84663ED0-FB0B-C50A-8AA7-15EE6381E371}"/>
              </a:ext>
            </a:extLst>
          </p:cNvPr>
          <p:cNvSpPr>
            <a:spLocks noGrp="1" noRot="1" noChangeAspect="1" noChangeArrowheads="1" noTextEdit="1"/>
          </p:cNvSpPr>
          <p:nvPr>
            <p:ph type="sldImg"/>
          </p:nvPr>
        </p:nvSpPr>
        <p:spPr>
          <a:ln/>
        </p:spPr>
      </p:sp>
      <p:sp>
        <p:nvSpPr>
          <p:cNvPr id="489475" name="Rectangle 3">
            <a:extLst>
              <a:ext uri="{FF2B5EF4-FFF2-40B4-BE49-F238E27FC236}">
                <a16:creationId xmlns:a16="http://schemas.microsoft.com/office/drawing/2014/main" id="{42482F6A-500F-8A7B-6A4E-0AAFE88AA5BB}"/>
              </a:ext>
            </a:extLst>
          </p:cNvPr>
          <p:cNvSpPr>
            <a:spLocks noGrp="1" noChangeArrowheads="1"/>
          </p:cNvSpPr>
          <p:nvPr>
            <p:ph type="body" idx="1"/>
          </p:nvPr>
        </p:nvSpPr>
        <p:spPr/>
        <p:txBody>
          <a:bodyPr/>
          <a:lstStyle/>
          <a:p>
            <a:pPr eaLnBrk="1" hangingPunct="1">
              <a:defRPr/>
            </a:pPr>
            <a:endParaRPr lang="es-ES">
              <a:cs typeface="+mn-cs"/>
            </a:endParaRPr>
          </a:p>
        </p:txBody>
      </p:sp>
    </p:spTree>
    <p:extLst>
      <p:ext uri="{BB962C8B-B14F-4D97-AF65-F5344CB8AC3E}">
        <p14:creationId xmlns:p14="http://schemas.microsoft.com/office/powerpoint/2010/main" val="218495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a:extLst>
              <a:ext uri="{FF2B5EF4-FFF2-40B4-BE49-F238E27FC236}">
                <a16:creationId xmlns:a16="http://schemas.microsoft.com/office/drawing/2014/main" id="{EE1A5032-DE95-80AF-A37E-DE3C3E7FF3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60BAB64-0F54-D947-BC36-325454989014}" type="slidenum">
              <a:rPr lang="es-ES" altLang="es-ES" smtClean="0">
                <a:solidFill>
                  <a:srgbClr val="000000"/>
                </a:solidFill>
              </a:rPr>
              <a:pPr>
                <a:spcBef>
                  <a:spcPct val="0"/>
                </a:spcBef>
              </a:pPr>
              <a:t>13</a:t>
            </a:fld>
            <a:endParaRPr lang="es-ES" altLang="es-ES">
              <a:solidFill>
                <a:srgbClr val="000000"/>
              </a:solidFill>
            </a:endParaRPr>
          </a:p>
        </p:txBody>
      </p:sp>
      <p:sp>
        <p:nvSpPr>
          <p:cNvPr id="185346" name="Rectangle 2">
            <a:extLst>
              <a:ext uri="{FF2B5EF4-FFF2-40B4-BE49-F238E27FC236}">
                <a16:creationId xmlns:a16="http://schemas.microsoft.com/office/drawing/2014/main" id="{7516DA42-A637-3C77-902A-B9A7DB671502}"/>
              </a:ext>
            </a:extLst>
          </p:cNvPr>
          <p:cNvSpPr>
            <a:spLocks noGrp="1" noRot="1" noChangeAspect="1" noChangeArrowheads="1" noTextEdit="1"/>
          </p:cNvSpPr>
          <p:nvPr>
            <p:ph type="sldImg"/>
          </p:nvPr>
        </p:nvSpPr>
        <p:spPr>
          <a:ln/>
        </p:spPr>
      </p:sp>
      <p:sp>
        <p:nvSpPr>
          <p:cNvPr id="497667" name="Rectangle 3">
            <a:extLst>
              <a:ext uri="{FF2B5EF4-FFF2-40B4-BE49-F238E27FC236}">
                <a16:creationId xmlns:a16="http://schemas.microsoft.com/office/drawing/2014/main" id="{9D27567A-9FA3-CF3B-76CD-E57BE0723F0E}"/>
              </a:ext>
            </a:extLst>
          </p:cNvPr>
          <p:cNvSpPr>
            <a:spLocks noGrp="1" noChangeArrowheads="1"/>
          </p:cNvSpPr>
          <p:nvPr>
            <p:ph type="body" idx="1"/>
          </p:nvPr>
        </p:nvSpPr>
        <p:spPr/>
        <p:txBody>
          <a:bodyPr/>
          <a:lstStyle/>
          <a:p>
            <a:pPr eaLnBrk="1" hangingPunct="1">
              <a:defRPr/>
            </a:pPr>
            <a:endParaRPr lang="es-ES">
              <a:cs typeface="+mn-cs"/>
            </a:endParaRPr>
          </a:p>
        </p:txBody>
      </p:sp>
    </p:spTree>
    <p:extLst>
      <p:ext uri="{BB962C8B-B14F-4D97-AF65-F5344CB8AC3E}">
        <p14:creationId xmlns:p14="http://schemas.microsoft.com/office/powerpoint/2010/main" val="256380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defTabSz="914400" fontAlgn="base">
              <a:spcBef>
                <a:spcPct val="0"/>
              </a:spcBef>
              <a:spcAft>
                <a:spcPct val="0"/>
              </a:spcAft>
            </a:pPr>
            <a:endParaRPr lang="es-E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1981200" y="4724400"/>
            <a:ext cx="6511925"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es-ES">
              <a:solidFill>
                <a:srgbClr val="000000"/>
              </a:solidFill>
              <a:latin typeface="Arial" charset="0"/>
              <a:ea typeface="ＭＳ Ｐゴシック" charset="0"/>
              <a:cs typeface="ＭＳ Ｐゴシック" charset="0"/>
            </a:endParaRPr>
          </a:p>
        </p:txBody>
      </p:sp>
      <p:sp>
        <p:nvSpPr>
          <p:cNvPr id="39938" name="Rectangle 2"/>
          <p:cNvSpPr>
            <a:spLocks noGrp="1" noChangeArrowheads="1"/>
          </p:cNvSpPr>
          <p:nvPr>
            <p:ph type="ctrTitle"/>
          </p:nvPr>
        </p:nvSpPr>
        <p:spPr>
          <a:xfrm>
            <a:off x="914400" y="1524000"/>
            <a:ext cx="7623175" cy="1752600"/>
          </a:xfrm>
        </p:spPr>
        <p:txBody>
          <a:bodyPr/>
          <a:lstStyle>
            <a:lvl1pPr>
              <a:defRPr sz="5000"/>
            </a:lvl1pPr>
          </a:lstStyle>
          <a:p>
            <a:r>
              <a:rPr lang="es-ES" altLang="en-US"/>
              <a:t>Haga clic para cambiar el estilo de título	</a:t>
            </a:r>
          </a:p>
        </p:txBody>
      </p:sp>
      <p:sp>
        <p:nvSpPr>
          <p:cNvPr id="3993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s-ES" altLang="en-US"/>
              <a:t>Haga clic para modificar el estilo de subtítulo del patrón</a:t>
            </a:r>
          </a:p>
        </p:txBody>
      </p:sp>
      <p:sp>
        <p:nvSpPr>
          <p:cNvPr id="6" name="Rectangle 4"/>
          <p:cNvSpPr>
            <a:spLocks noGrp="1" noChangeArrowheads="1"/>
          </p:cNvSpPr>
          <p:nvPr>
            <p:ph type="dt" sz="half" idx="10"/>
          </p:nvPr>
        </p:nvSpPr>
        <p:spPr/>
        <p:txBody>
          <a:bodyPr/>
          <a:lstStyle>
            <a:lvl1pPr>
              <a:defRPr/>
            </a:lvl1pPr>
          </a:lstStyle>
          <a:p>
            <a:pPr>
              <a:defRPr/>
            </a:pPr>
            <a:endParaRPr lang="es-ES" altLang="en-US">
              <a:solidFill>
                <a:srgbClr val="000000"/>
              </a:solidFill>
              <a:latin typeface="Garamond"/>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s-ES" altLang="en-US">
              <a:solidFill>
                <a:srgbClr val="000000"/>
              </a:solidFill>
              <a:latin typeface="Garamond"/>
            </a:endParaRPr>
          </a:p>
        </p:txBody>
      </p:sp>
      <p:sp>
        <p:nvSpPr>
          <p:cNvPr id="8" name="Rectangle 6"/>
          <p:cNvSpPr>
            <a:spLocks noGrp="1" noChangeArrowheads="1"/>
          </p:cNvSpPr>
          <p:nvPr>
            <p:ph type="sldNum" sz="quarter" idx="12"/>
          </p:nvPr>
        </p:nvSpPr>
        <p:spPr/>
        <p:txBody>
          <a:bodyPr/>
          <a:lstStyle>
            <a:lvl1pPr>
              <a:defRPr/>
            </a:lvl1pPr>
          </a:lstStyle>
          <a:p>
            <a:pPr>
              <a:defRPr/>
            </a:pPr>
            <a:fld id="{7A26E426-7446-BB48-A19C-C4707E8017C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3167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latin typeface="Garamond"/>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latin typeface="Garamond"/>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AB6136-76CE-DC47-9C76-6C481BBD7CE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0268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latin typeface="Garamond"/>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latin typeface="Garamond"/>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E7C68F-5C91-1548-AE23-3484F3AC15F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56264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a:t>Haga clic para modificar el estilo de título del patrón</a:t>
            </a:r>
          </a:p>
        </p:txBody>
      </p:sp>
      <p:sp>
        <p:nvSpPr>
          <p:cNvPr id="3" name="2 Marcador de contenido"/>
          <p:cNvSpPr>
            <a:spLocks noGrp="1"/>
          </p:cNvSpPr>
          <p:nvPr>
            <p:ph sz="quarter" idx="1"/>
          </p:nvPr>
        </p:nvSpPr>
        <p:spPr>
          <a:xfrm>
            <a:off x="457200" y="1600200"/>
            <a:ext cx="4038600" cy="21891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57200" y="3941763"/>
            <a:ext cx="4038600" cy="218916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half" idx="3"/>
          </p:nvPr>
        </p:nvSpPr>
        <p:spPr>
          <a:xfrm>
            <a:off x="4648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latin typeface="Garamond"/>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latin typeface="Garamond"/>
            </a:endParaRPr>
          </a:p>
        </p:txBody>
      </p:sp>
      <p:sp>
        <p:nvSpPr>
          <p:cNvPr id="8" name="Rectangle 6"/>
          <p:cNvSpPr>
            <a:spLocks noGrp="1" noChangeArrowheads="1"/>
          </p:cNvSpPr>
          <p:nvPr>
            <p:ph type="sldNum" sz="quarter" idx="12"/>
          </p:nvPr>
        </p:nvSpPr>
        <p:spPr>
          <a:ln/>
        </p:spPr>
        <p:txBody>
          <a:bodyPr/>
          <a:lstStyle>
            <a:lvl1pPr>
              <a:defRPr/>
            </a:lvl1pPr>
          </a:lstStyle>
          <a:p>
            <a:pPr>
              <a:defRPr/>
            </a:pPr>
            <a:fld id="{BBC6E94E-1A7A-3C4F-AAEB-E01094F69A7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21028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a:t>Haga clic para modificar el estilo de título del patrón</a:t>
            </a:r>
          </a:p>
        </p:txBody>
      </p:sp>
      <p:sp>
        <p:nvSpPr>
          <p:cNvPr id="3" name="2 Marcador de imágenes prediseñadas"/>
          <p:cNvSpPr>
            <a:spLocks noGrp="1"/>
          </p:cNvSpPr>
          <p:nvPr>
            <p:ph type="clipArt" sz="half" idx="1"/>
          </p:nvPr>
        </p:nvSpPr>
        <p:spPr>
          <a:xfrm>
            <a:off x="457200" y="1600200"/>
            <a:ext cx="4038600" cy="4530725"/>
          </a:xfrm>
        </p:spPr>
        <p:txBody>
          <a:bodyPr/>
          <a:lstStyle/>
          <a:p>
            <a:pPr lvl="0"/>
            <a:endParaRPr lang="es-ES" noProof="0"/>
          </a:p>
        </p:txBody>
      </p:sp>
      <p:sp>
        <p:nvSpPr>
          <p:cNvPr id="4" name="3 Marcador de texto"/>
          <p:cNvSpPr>
            <a:spLocks noGrp="1"/>
          </p:cNvSpPr>
          <p:nvPr>
            <p:ph type="body" sz="half" idx="2"/>
          </p:nvPr>
        </p:nvSpPr>
        <p:spPr>
          <a:xfrm>
            <a:off x="4648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latin typeface="Garamond"/>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latin typeface="Garamond"/>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6F06A4-EEC4-B344-81AA-31FFD72C5BC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98524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457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latin typeface="Garamond"/>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latin typeface="Garamond"/>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EF8A91-D325-B54C-AEA6-A7D48C18796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15376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648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latin typeface="Garamond"/>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latin typeface="Garamond"/>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CBFE48-8F6F-324F-B531-A80F4587ECD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9373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apositiva de portada">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F7A4651D-F3E5-8242-83A0-95C358800799}"/>
              </a:ext>
            </a:extLst>
          </p:cNvPr>
          <p:cNvPicPr>
            <a:picLocks noChangeAspect="1"/>
          </p:cNvPicPr>
          <p:nvPr userDrawn="1"/>
        </p:nvPicPr>
        <p:blipFill>
          <a:blip r:embed="rId2"/>
          <a:stretch>
            <a:fillRect/>
          </a:stretch>
        </p:blipFill>
        <p:spPr>
          <a:xfrm>
            <a:off x="-533196" y="4165817"/>
            <a:ext cx="927863" cy="1237150"/>
          </a:xfrm>
          <a:prstGeom prst="rect">
            <a:avLst/>
          </a:prstGeom>
        </p:spPr>
      </p:pic>
      <p:pic>
        <p:nvPicPr>
          <p:cNvPr id="24" name="Imagen 23">
            <a:extLst>
              <a:ext uri="{FF2B5EF4-FFF2-40B4-BE49-F238E27FC236}">
                <a16:creationId xmlns:a16="http://schemas.microsoft.com/office/drawing/2014/main" id="{67D6C56C-BF7D-2A4B-932F-A58BFD2C260A}"/>
              </a:ext>
            </a:extLst>
          </p:cNvPr>
          <p:cNvPicPr>
            <a:picLocks noChangeAspect="1"/>
          </p:cNvPicPr>
          <p:nvPr userDrawn="1"/>
        </p:nvPicPr>
        <p:blipFill>
          <a:blip r:embed="rId2"/>
          <a:stretch>
            <a:fillRect/>
          </a:stretch>
        </p:blipFill>
        <p:spPr>
          <a:xfrm>
            <a:off x="8626552" y="-412939"/>
            <a:ext cx="858569" cy="1144758"/>
          </a:xfrm>
          <a:prstGeom prst="rect">
            <a:avLst/>
          </a:prstGeom>
        </p:spPr>
      </p:pic>
      <p:pic>
        <p:nvPicPr>
          <p:cNvPr id="25" name="Imagen 24">
            <a:extLst>
              <a:ext uri="{FF2B5EF4-FFF2-40B4-BE49-F238E27FC236}">
                <a16:creationId xmlns:a16="http://schemas.microsoft.com/office/drawing/2014/main" id="{2B26709E-DC05-2844-95FC-2D87054B11BA}"/>
              </a:ext>
            </a:extLst>
          </p:cNvPr>
          <p:cNvPicPr>
            <a:picLocks noChangeAspect="1"/>
          </p:cNvPicPr>
          <p:nvPr userDrawn="1"/>
        </p:nvPicPr>
        <p:blipFill>
          <a:blip r:embed="rId3"/>
          <a:stretch>
            <a:fillRect/>
          </a:stretch>
        </p:blipFill>
        <p:spPr>
          <a:xfrm rot="17317049">
            <a:off x="7528443" y="5314299"/>
            <a:ext cx="550067" cy="1021737"/>
          </a:xfrm>
          <a:prstGeom prst="rect">
            <a:avLst/>
          </a:prstGeom>
        </p:spPr>
      </p:pic>
      <p:grpSp>
        <p:nvGrpSpPr>
          <p:cNvPr id="26" name="Grupo 25">
            <a:extLst>
              <a:ext uri="{FF2B5EF4-FFF2-40B4-BE49-F238E27FC236}">
                <a16:creationId xmlns:a16="http://schemas.microsoft.com/office/drawing/2014/main" id="{BFF37553-509B-9648-AD0A-27218DFBBE6F}"/>
              </a:ext>
            </a:extLst>
          </p:cNvPr>
          <p:cNvGrpSpPr/>
          <p:nvPr userDrawn="1"/>
        </p:nvGrpSpPr>
        <p:grpSpPr>
          <a:xfrm>
            <a:off x="-1" y="6026728"/>
            <a:ext cx="9144001" cy="831273"/>
            <a:chOff x="-1" y="6026727"/>
            <a:chExt cx="12192001" cy="831273"/>
          </a:xfrm>
        </p:grpSpPr>
        <p:sp>
          <p:nvSpPr>
            <p:cNvPr id="10" name="Rectángulo 9">
              <a:extLst>
                <a:ext uri="{FF2B5EF4-FFF2-40B4-BE49-F238E27FC236}">
                  <a16:creationId xmlns:a16="http://schemas.microsoft.com/office/drawing/2014/main" id="{B262F845-E832-4F41-BE85-F4C79D9D7208}"/>
                </a:ext>
              </a:extLst>
            </p:cNvPr>
            <p:cNvSpPr/>
            <p:nvPr userDrawn="1"/>
          </p:nvSpPr>
          <p:spPr>
            <a:xfrm>
              <a:off x="-1" y="6026727"/>
              <a:ext cx="12192001" cy="831273"/>
            </a:xfrm>
            <a:prstGeom prst="rect">
              <a:avLst/>
            </a:prstGeom>
            <a:solidFill>
              <a:srgbClr val="42B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b="0" i="0" dirty="0">
                <a:latin typeface="Action Sans" pitchFamily="2" charset="77"/>
              </a:endParaRPr>
            </a:p>
          </p:txBody>
        </p:sp>
        <p:pic>
          <p:nvPicPr>
            <p:cNvPr id="14" name="Imagen 13">
              <a:extLst>
                <a:ext uri="{FF2B5EF4-FFF2-40B4-BE49-F238E27FC236}">
                  <a16:creationId xmlns:a16="http://schemas.microsoft.com/office/drawing/2014/main" id="{4721E07C-EA7A-5646-9636-6CD1AF36E143}"/>
                </a:ext>
              </a:extLst>
            </p:cNvPr>
            <p:cNvPicPr>
              <a:picLocks noChangeAspect="1"/>
            </p:cNvPicPr>
            <p:nvPr userDrawn="1"/>
          </p:nvPicPr>
          <p:blipFill>
            <a:blip r:embed="rId4"/>
            <a:stretch>
              <a:fillRect/>
            </a:stretch>
          </p:blipFill>
          <p:spPr>
            <a:xfrm>
              <a:off x="671367" y="6193545"/>
              <a:ext cx="1905578" cy="534700"/>
            </a:xfrm>
            <a:prstGeom prst="rect">
              <a:avLst/>
            </a:prstGeom>
          </p:spPr>
        </p:pic>
        <p:cxnSp>
          <p:nvCxnSpPr>
            <p:cNvPr id="16" name="Conector recto 15">
              <a:extLst>
                <a:ext uri="{FF2B5EF4-FFF2-40B4-BE49-F238E27FC236}">
                  <a16:creationId xmlns:a16="http://schemas.microsoft.com/office/drawing/2014/main" id="{AC066CF2-03AB-F447-8B13-AF4DD7F6ED9C}"/>
                </a:ext>
              </a:extLst>
            </p:cNvPr>
            <p:cNvCxnSpPr/>
            <p:nvPr userDrawn="1"/>
          </p:nvCxnSpPr>
          <p:spPr>
            <a:xfrm>
              <a:off x="2828080" y="6228269"/>
              <a:ext cx="0" cy="449913"/>
            </a:xfrm>
            <a:prstGeom prst="line">
              <a:avLst/>
            </a:prstGeom>
            <a:ln w="38100">
              <a:solidFill>
                <a:srgbClr val="FACD03"/>
              </a:solidFill>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F37199AA-F2EB-1C44-A411-7E654C5996EA}"/>
                </a:ext>
              </a:extLst>
            </p:cNvPr>
            <p:cNvSpPr txBox="1"/>
            <p:nvPr userDrawn="1"/>
          </p:nvSpPr>
          <p:spPr>
            <a:xfrm>
              <a:off x="3047999" y="6292322"/>
              <a:ext cx="3460520" cy="300082"/>
            </a:xfrm>
            <a:prstGeom prst="rect">
              <a:avLst/>
            </a:prstGeom>
            <a:noFill/>
          </p:spPr>
          <p:txBody>
            <a:bodyPr wrap="none" rtlCol="0" anchor="ctr">
              <a:spAutoFit/>
            </a:bodyPr>
            <a:lstStyle/>
            <a:p>
              <a:r>
                <a:rPr lang="es-ES" sz="1350" dirty="0">
                  <a:solidFill>
                    <a:schemeClr val="bg1"/>
                  </a:solidFill>
                  <a:latin typeface="Action Sans" pitchFamily="2" charset="77"/>
                </a:rPr>
                <a:t>Máster en el Espectro del Autismo</a:t>
              </a:r>
            </a:p>
          </p:txBody>
        </p:sp>
      </p:grpSp>
      <p:pic>
        <p:nvPicPr>
          <p:cNvPr id="27" name="Imagen 26">
            <a:extLst>
              <a:ext uri="{FF2B5EF4-FFF2-40B4-BE49-F238E27FC236}">
                <a16:creationId xmlns:a16="http://schemas.microsoft.com/office/drawing/2014/main" id="{6E691D27-B1F3-2C46-8759-42D84087501F}"/>
              </a:ext>
            </a:extLst>
          </p:cNvPr>
          <p:cNvPicPr>
            <a:picLocks noChangeAspect="1"/>
          </p:cNvPicPr>
          <p:nvPr userDrawn="1"/>
        </p:nvPicPr>
        <p:blipFill>
          <a:blip r:embed="rId3"/>
          <a:stretch>
            <a:fillRect/>
          </a:stretch>
        </p:blipFill>
        <p:spPr>
          <a:xfrm rot="19987647">
            <a:off x="-52292" y="78989"/>
            <a:ext cx="378380" cy="1249481"/>
          </a:xfrm>
          <a:prstGeom prst="rect">
            <a:avLst/>
          </a:prstGeom>
        </p:spPr>
      </p:pic>
      <p:pic>
        <p:nvPicPr>
          <p:cNvPr id="28" name="Imagen 27">
            <a:extLst>
              <a:ext uri="{FF2B5EF4-FFF2-40B4-BE49-F238E27FC236}">
                <a16:creationId xmlns:a16="http://schemas.microsoft.com/office/drawing/2014/main" id="{A1A72849-1DAE-694E-850A-A3462F33A931}"/>
              </a:ext>
            </a:extLst>
          </p:cNvPr>
          <p:cNvPicPr>
            <a:picLocks noChangeAspect="1"/>
          </p:cNvPicPr>
          <p:nvPr userDrawn="1"/>
        </p:nvPicPr>
        <p:blipFill>
          <a:blip r:embed="rId5"/>
          <a:stretch>
            <a:fillRect/>
          </a:stretch>
        </p:blipFill>
        <p:spPr>
          <a:xfrm>
            <a:off x="7457031" y="3424593"/>
            <a:ext cx="836742" cy="1115656"/>
          </a:xfrm>
          <a:prstGeom prst="rect">
            <a:avLst/>
          </a:prstGeom>
        </p:spPr>
      </p:pic>
      <p:pic>
        <p:nvPicPr>
          <p:cNvPr id="29" name="Imagen 28">
            <a:extLst>
              <a:ext uri="{FF2B5EF4-FFF2-40B4-BE49-F238E27FC236}">
                <a16:creationId xmlns:a16="http://schemas.microsoft.com/office/drawing/2014/main" id="{DCDF7689-5867-0540-B929-268E1198E320}"/>
              </a:ext>
            </a:extLst>
          </p:cNvPr>
          <p:cNvPicPr>
            <a:picLocks noChangeAspect="1"/>
          </p:cNvPicPr>
          <p:nvPr userDrawn="1"/>
        </p:nvPicPr>
        <p:blipFill>
          <a:blip r:embed="rId5"/>
          <a:stretch>
            <a:fillRect/>
          </a:stretch>
        </p:blipFill>
        <p:spPr>
          <a:xfrm>
            <a:off x="2089839" y="-568693"/>
            <a:ext cx="836742" cy="1115656"/>
          </a:xfrm>
          <a:prstGeom prst="rect">
            <a:avLst/>
          </a:prstGeom>
        </p:spPr>
      </p:pic>
      <p:pic>
        <p:nvPicPr>
          <p:cNvPr id="30" name="Imagen 29">
            <a:extLst>
              <a:ext uri="{FF2B5EF4-FFF2-40B4-BE49-F238E27FC236}">
                <a16:creationId xmlns:a16="http://schemas.microsoft.com/office/drawing/2014/main" id="{05B00E3D-396C-AF4C-BEED-163FAFEBCFE0}"/>
              </a:ext>
            </a:extLst>
          </p:cNvPr>
          <p:cNvPicPr>
            <a:picLocks noChangeAspect="1"/>
          </p:cNvPicPr>
          <p:nvPr userDrawn="1"/>
        </p:nvPicPr>
        <p:blipFill>
          <a:blip r:embed="rId6"/>
          <a:stretch>
            <a:fillRect/>
          </a:stretch>
        </p:blipFill>
        <p:spPr>
          <a:xfrm rot="15855986">
            <a:off x="553216" y="2110761"/>
            <a:ext cx="594018" cy="1103374"/>
          </a:xfrm>
          <a:prstGeom prst="rect">
            <a:avLst/>
          </a:prstGeom>
        </p:spPr>
      </p:pic>
      <p:pic>
        <p:nvPicPr>
          <p:cNvPr id="31" name="Imagen 30">
            <a:extLst>
              <a:ext uri="{FF2B5EF4-FFF2-40B4-BE49-F238E27FC236}">
                <a16:creationId xmlns:a16="http://schemas.microsoft.com/office/drawing/2014/main" id="{FEA0FD3F-A65B-1D40-A059-EF3014A41001}"/>
              </a:ext>
            </a:extLst>
          </p:cNvPr>
          <p:cNvPicPr>
            <a:picLocks noChangeAspect="1"/>
          </p:cNvPicPr>
          <p:nvPr userDrawn="1"/>
        </p:nvPicPr>
        <p:blipFill>
          <a:blip r:embed="rId6"/>
          <a:stretch>
            <a:fillRect/>
          </a:stretch>
        </p:blipFill>
        <p:spPr>
          <a:xfrm rot="13869432">
            <a:off x="8758827" y="1692703"/>
            <a:ext cx="594018" cy="1103374"/>
          </a:xfrm>
          <a:prstGeom prst="rect">
            <a:avLst/>
          </a:prstGeom>
        </p:spPr>
      </p:pic>
      <p:pic>
        <p:nvPicPr>
          <p:cNvPr id="32" name="Imagen 31">
            <a:extLst>
              <a:ext uri="{FF2B5EF4-FFF2-40B4-BE49-F238E27FC236}">
                <a16:creationId xmlns:a16="http://schemas.microsoft.com/office/drawing/2014/main" id="{540328B7-CC1D-B14B-8A04-B622EB685113}"/>
              </a:ext>
            </a:extLst>
          </p:cNvPr>
          <p:cNvPicPr>
            <a:picLocks noChangeAspect="1"/>
          </p:cNvPicPr>
          <p:nvPr userDrawn="1"/>
        </p:nvPicPr>
        <p:blipFill>
          <a:blip r:embed="rId3"/>
          <a:stretch>
            <a:fillRect/>
          </a:stretch>
        </p:blipFill>
        <p:spPr>
          <a:xfrm rot="2053500">
            <a:off x="6869934" y="-604525"/>
            <a:ext cx="412550" cy="1362316"/>
          </a:xfrm>
          <a:prstGeom prst="rect">
            <a:avLst/>
          </a:prstGeom>
        </p:spPr>
      </p:pic>
      <p:sp>
        <p:nvSpPr>
          <p:cNvPr id="2" name="Título 1">
            <a:extLst>
              <a:ext uri="{FF2B5EF4-FFF2-40B4-BE49-F238E27FC236}">
                <a16:creationId xmlns:a16="http://schemas.microsoft.com/office/drawing/2014/main" id="{521E5430-3419-4948-8432-A43E7573ED9F}"/>
              </a:ext>
            </a:extLst>
          </p:cNvPr>
          <p:cNvSpPr>
            <a:spLocks noGrp="1"/>
          </p:cNvSpPr>
          <p:nvPr>
            <p:ph type="ctrTitle" hasCustomPrompt="1"/>
          </p:nvPr>
        </p:nvSpPr>
        <p:spPr>
          <a:xfrm>
            <a:off x="1143000" y="678774"/>
            <a:ext cx="6858000" cy="1115656"/>
          </a:xfrm>
          <a:prstGeom prst="rect">
            <a:avLst/>
          </a:prstGeom>
        </p:spPr>
        <p:txBody>
          <a:bodyPr anchor="ctr">
            <a:normAutofit/>
          </a:bodyPr>
          <a:lstStyle>
            <a:lvl1pPr algn="ctr">
              <a:defRPr sz="3750" b="0" i="0">
                <a:solidFill>
                  <a:srgbClr val="FACD03"/>
                </a:solidFill>
                <a:latin typeface="Action Sans Medium" pitchFamily="2" charset="77"/>
                <a:ea typeface="HGMaruGothicMPRO" panose="020F0600000000000000" pitchFamily="34" charset="-128"/>
                <a:cs typeface="Arial" panose="020B0604020202020204" pitchFamily="34" charset="0"/>
              </a:defRPr>
            </a:lvl1pPr>
          </a:lstStyle>
          <a:p>
            <a:r>
              <a:rPr lang="es-ES" dirty="0"/>
              <a:t>Módulo X</a:t>
            </a:r>
          </a:p>
        </p:txBody>
      </p:sp>
      <p:sp>
        <p:nvSpPr>
          <p:cNvPr id="3" name="Subtítulo 2">
            <a:extLst>
              <a:ext uri="{FF2B5EF4-FFF2-40B4-BE49-F238E27FC236}">
                <a16:creationId xmlns:a16="http://schemas.microsoft.com/office/drawing/2014/main" id="{F0EAC814-F46B-C541-9395-7757640EC60C}"/>
              </a:ext>
            </a:extLst>
          </p:cNvPr>
          <p:cNvSpPr>
            <a:spLocks noGrp="1"/>
          </p:cNvSpPr>
          <p:nvPr>
            <p:ph type="subTitle" idx="1" hasCustomPrompt="1"/>
          </p:nvPr>
        </p:nvSpPr>
        <p:spPr>
          <a:xfrm>
            <a:off x="1143000" y="4292612"/>
            <a:ext cx="6858000" cy="1319661"/>
          </a:xfrm>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Nombre y datos del profesor</a:t>
            </a:r>
          </a:p>
        </p:txBody>
      </p:sp>
      <p:sp>
        <p:nvSpPr>
          <p:cNvPr id="34" name="Marcador de contenido 2">
            <a:extLst>
              <a:ext uri="{FF2B5EF4-FFF2-40B4-BE49-F238E27FC236}">
                <a16:creationId xmlns:a16="http://schemas.microsoft.com/office/drawing/2014/main" id="{7B0EC098-F5DF-094E-8B0E-F4161978DA6D}"/>
              </a:ext>
            </a:extLst>
          </p:cNvPr>
          <p:cNvSpPr>
            <a:spLocks noGrp="1"/>
          </p:cNvSpPr>
          <p:nvPr>
            <p:ph idx="10" hasCustomPrompt="1"/>
          </p:nvPr>
        </p:nvSpPr>
        <p:spPr>
          <a:xfrm>
            <a:off x="1243110" y="2041998"/>
            <a:ext cx="6657779" cy="2083797"/>
          </a:xfrm>
        </p:spPr>
        <p:txBody>
          <a:bodyPr anchor="ctr">
            <a:normAutofit/>
          </a:bodyPr>
          <a:lstStyle>
            <a:lvl1pPr marL="0" indent="0" algn="ctr">
              <a:buClr>
                <a:srgbClr val="FACD03"/>
              </a:buClr>
              <a:buFont typeface="Arial" panose="020B0604020202020204" pitchFamily="34" charset="0"/>
              <a:buNone/>
              <a:defRPr sz="2625" b="0" i="0">
                <a:latin typeface="Action Sans Medium" pitchFamily="2" charset="77"/>
              </a:defRPr>
            </a:lvl1pPr>
            <a:lvl2pPr marL="600075" indent="-257175">
              <a:buClr>
                <a:srgbClr val="42BAC3"/>
              </a:buClr>
              <a:buFont typeface="Arial" panose="020B0604020202020204" pitchFamily="34" charset="0"/>
              <a:buChar char="•"/>
              <a:defRPr/>
            </a:lvl2pPr>
            <a:lvl3pPr>
              <a:buClr>
                <a:srgbClr val="42BAC3"/>
              </a:buClr>
              <a:defRPr/>
            </a:lvl3pPr>
            <a:lvl4pPr>
              <a:buClr>
                <a:srgbClr val="42BAC3"/>
              </a:buClr>
              <a:defRPr/>
            </a:lvl4pPr>
            <a:lvl5pPr>
              <a:buClr>
                <a:srgbClr val="42BAC3"/>
              </a:buClr>
              <a:defRPr/>
            </a:lvl5pPr>
          </a:lstStyle>
          <a:p>
            <a:pPr lvl="0"/>
            <a:r>
              <a:rPr lang="es-ES" dirty="0"/>
              <a:t>Título del módulo</a:t>
            </a:r>
          </a:p>
        </p:txBody>
      </p:sp>
    </p:spTree>
    <p:extLst>
      <p:ext uri="{BB962C8B-B14F-4D97-AF65-F5344CB8AC3E}">
        <p14:creationId xmlns:p14="http://schemas.microsoft.com/office/powerpoint/2010/main" val="4005684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apositiva &quot;sobre mí&quot;">
    <p:bg>
      <p:bgPr>
        <a:solidFill>
          <a:srgbClr val="42BAC3"/>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6667F82D-DEEC-6145-9D74-5584B7094AB6}"/>
              </a:ext>
            </a:extLst>
          </p:cNvPr>
          <p:cNvSpPr>
            <a:spLocks noGrp="1"/>
          </p:cNvSpPr>
          <p:nvPr>
            <p:ph idx="1" hasCustomPrompt="1"/>
          </p:nvPr>
        </p:nvSpPr>
        <p:spPr>
          <a:xfrm>
            <a:off x="3834741" y="1271491"/>
            <a:ext cx="4823624" cy="3866598"/>
          </a:xfrm>
        </p:spPr>
        <p:txBody>
          <a:bodyPr/>
          <a:lstStyle>
            <a:lvl1pPr marL="0" indent="0">
              <a:buClr>
                <a:srgbClr val="FACD03"/>
              </a:buClr>
              <a:buNone/>
              <a:defRPr/>
            </a:lvl1pPr>
            <a:lvl2pPr>
              <a:buClr>
                <a:srgbClr val="42BAC3"/>
              </a:buClr>
              <a:defRPr/>
            </a:lvl2pPr>
            <a:lvl3pPr>
              <a:buClr>
                <a:srgbClr val="42BAC3"/>
              </a:buClr>
              <a:defRPr/>
            </a:lvl3pPr>
            <a:lvl4pPr>
              <a:buClr>
                <a:srgbClr val="42BAC3"/>
              </a:buClr>
              <a:defRPr/>
            </a:lvl4pPr>
            <a:lvl5pPr>
              <a:buClr>
                <a:srgbClr val="42BAC3"/>
              </a:buClr>
              <a:defRPr/>
            </a:lvl5pPr>
          </a:lstStyle>
          <a:p>
            <a:pPr lvl="0"/>
            <a:r>
              <a:rPr lang="es-ES" dirty="0"/>
              <a:t>Cuadro de texto</a:t>
            </a:r>
          </a:p>
        </p:txBody>
      </p:sp>
      <p:sp>
        <p:nvSpPr>
          <p:cNvPr id="11" name="Elipse 10">
            <a:extLst>
              <a:ext uri="{FF2B5EF4-FFF2-40B4-BE49-F238E27FC236}">
                <a16:creationId xmlns:a16="http://schemas.microsoft.com/office/drawing/2014/main" id="{271EFC57-6EF7-5849-949D-29B5CA9FCF30}"/>
              </a:ext>
            </a:extLst>
          </p:cNvPr>
          <p:cNvSpPr/>
          <p:nvPr userDrawn="1"/>
        </p:nvSpPr>
        <p:spPr>
          <a:xfrm>
            <a:off x="620719" y="1271491"/>
            <a:ext cx="2355734" cy="3140978"/>
          </a:xfrm>
          <a:prstGeom prst="ellipse">
            <a:avLst/>
          </a:prstGeom>
          <a:noFill/>
          <a:ln w="190500">
            <a:solidFill>
              <a:srgbClr val="FAC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13" name="Rectángulo 12">
            <a:extLst>
              <a:ext uri="{FF2B5EF4-FFF2-40B4-BE49-F238E27FC236}">
                <a16:creationId xmlns:a16="http://schemas.microsoft.com/office/drawing/2014/main" id="{CE810864-79B7-1F4F-BAA3-792E2D392E8A}"/>
              </a:ext>
            </a:extLst>
          </p:cNvPr>
          <p:cNvSpPr/>
          <p:nvPr userDrawn="1"/>
        </p:nvSpPr>
        <p:spPr>
          <a:xfrm>
            <a:off x="-1" y="6026728"/>
            <a:ext cx="9144001" cy="831273"/>
          </a:xfrm>
          <a:prstGeom prst="rect">
            <a:avLst/>
          </a:prstGeom>
          <a:solidFill>
            <a:srgbClr val="FAC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b="0" i="0" dirty="0">
              <a:latin typeface="Action Sans" pitchFamily="2" charset="77"/>
            </a:endParaRPr>
          </a:p>
        </p:txBody>
      </p:sp>
      <p:pic>
        <p:nvPicPr>
          <p:cNvPr id="18" name="Imagen 17">
            <a:extLst>
              <a:ext uri="{FF2B5EF4-FFF2-40B4-BE49-F238E27FC236}">
                <a16:creationId xmlns:a16="http://schemas.microsoft.com/office/drawing/2014/main" id="{C7A1EA77-46B0-9D41-9F9F-8CD6CC704347}"/>
              </a:ext>
            </a:extLst>
          </p:cNvPr>
          <p:cNvPicPr>
            <a:picLocks noChangeAspect="1"/>
          </p:cNvPicPr>
          <p:nvPr userDrawn="1"/>
        </p:nvPicPr>
        <p:blipFill>
          <a:blip r:embed="rId2"/>
          <a:stretch>
            <a:fillRect/>
          </a:stretch>
        </p:blipFill>
        <p:spPr>
          <a:xfrm>
            <a:off x="503525" y="6193545"/>
            <a:ext cx="1429184" cy="534700"/>
          </a:xfrm>
          <a:prstGeom prst="rect">
            <a:avLst/>
          </a:prstGeom>
        </p:spPr>
      </p:pic>
      <p:cxnSp>
        <p:nvCxnSpPr>
          <p:cNvPr id="20" name="Conector recto 19">
            <a:extLst>
              <a:ext uri="{FF2B5EF4-FFF2-40B4-BE49-F238E27FC236}">
                <a16:creationId xmlns:a16="http://schemas.microsoft.com/office/drawing/2014/main" id="{40499F47-8C6A-7948-90BA-38888591D952}"/>
              </a:ext>
            </a:extLst>
          </p:cNvPr>
          <p:cNvCxnSpPr/>
          <p:nvPr userDrawn="1"/>
        </p:nvCxnSpPr>
        <p:spPr>
          <a:xfrm>
            <a:off x="2121060" y="6228270"/>
            <a:ext cx="0" cy="449913"/>
          </a:xfrm>
          <a:prstGeom prst="line">
            <a:avLst/>
          </a:prstGeom>
          <a:ln w="38100">
            <a:solidFill>
              <a:srgbClr val="42BAC3"/>
            </a:solidFill>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8FE5AD20-E234-1E4A-8ED9-511F7F3515B3}"/>
              </a:ext>
            </a:extLst>
          </p:cNvPr>
          <p:cNvSpPr txBox="1"/>
          <p:nvPr userDrawn="1"/>
        </p:nvSpPr>
        <p:spPr>
          <a:xfrm>
            <a:off x="2285999" y="6292322"/>
            <a:ext cx="2595390" cy="300082"/>
          </a:xfrm>
          <a:prstGeom prst="rect">
            <a:avLst/>
          </a:prstGeom>
          <a:noFill/>
        </p:spPr>
        <p:txBody>
          <a:bodyPr wrap="none" rtlCol="0" anchor="ctr">
            <a:spAutoFit/>
          </a:bodyPr>
          <a:lstStyle/>
          <a:p>
            <a:r>
              <a:rPr lang="es-ES" sz="1350" dirty="0">
                <a:solidFill>
                  <a:schemeClr val="bg1"/>
                </a:solidFill>
                <a:latin typeface="Action Sans" pitchFamily="2" charset="77"/>
              </a:rPr>
              <a:t>Máster en el Espectro del Autismo</a:t>
            </a:r>
          </a:p>
        </p:txBody>
      </p:sp>
      <p:sp>
        <p:nvSpPr>
          <p:cNvPr id="23" name="Marcador de contenido 2">
            <a:extLst>
              <a:ext uri="{FF2B5EF4-FFF2-40B4-BE49-F238E27FC236}">
                <a16:creationId xmlns:a16="http://schemas.microsoft.com/office/drawing/2014/main" id="{11EBB606-850C-1949-B392-8EA5A3CE0179}"/>
              </a:ext>
            </a:extLst>
          </p:cNvPr>
          <p:cNvSpPr>
            <a:spLocks noGrp="1"/>
          </p:cNvSpPr>
          <p:nvPr>
            <p:ph idx="10" hasCustomPrompt="1"/>
          </p:nvPr>
        </p:nvSpPr>
        <p:spPr>
          <a:xfrm>
            <a:off x="122541" y="4458063"/>
            <a:ext cx="3352091" cy="968787"/>
          </a:xfrm>
        </p:spPr>
        <p:txBody>
          <a:bodyPr anchor="ctr">
            <a:normAutofit/>
          </a:bodyPr>
          <a:lstStyle>
            <a:lvl1pPr marL="0" indent="0" algn="ctr">
              <a:buClr>
                <a:srgbClr val="FACD03"/>
              </a:buClr>
              <a:buNone/>
              <a:defRPr sz="1500" b="1" i="0">
                <a:solidFill>
                  <a:schemeClr val="bg1"/>
                </a:solidFill>
                <a:latin typeface="Action Sans" pitchFamily="2" charset="77"/>
              </a:defRPr>
            </a:lvl1pPr>
            <a:lvl2pPr>
              <a:buClr>
                <a:srgbClr val="42BAC3"/>
              </a:buClr>
              <a:defRPr/>
            </a:lvl2pPr>
            <a:lvl3pPr>
              <a:buClr>
                <a:srgbClr val="42BAC3"/>
              </a:buClr>
              <a:defRPr/>
            </a:lvl3pPr>
            <a:lvl4pPr>
              <a:buClr>
                <a:srgbClr val="42BAC3"/>
              </a:buClr>
              <a:defRPr/>
            </a:lvl4pPr>
            <a:lvl5pPr>
              <a:buClr>
                <a:srgbClr val="42BAC3"/>
              </a:buClr>
              <a:defRPr/>
            </a:lvl5pPr>
          </a:lstStyle>
          <a:p>
            <a:pPr lvl="0"/>
            <a:r>
              <a:rPr lang="es-ES" dirty="0"/>
              <a:t>Nombre e </a:t>
            </a:r>
            <a:r>
              <a:rPr lang="es-ES" dirty="0" err="1"/>
              <a:t>info</a:t>
            </a:r>
            <a:r>
              <a:rPr lang="es-ES" dirty="0"/>
              <a:t> del profesor</a:t>
            </a:r>
          </a:p>
        </p:txBody>
      </p:sp>
    </p:spTree>
    <p:extLst>
      <p:ext uri="{BB962C8B-B14F-4D97-AF65-F5344CB8AC3E}">
        <p14:creationId xmlns:p14="http://schemas.microsoft.com/office/powerpoint/2010/main" val="247738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Índic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AB4CBB-327C-5A45-82BC-7EFDBBEF60EA}"/>
              </a:ext>
            </a:extLst>
          </p:cNvPr>
          <p:cNvSpPr>
            <a:spLocks noGrp="1"/>
          </p:cNvSpPr>
          <p:nvPr>
            <p:ph type="title" hasCustomPrompt="1"/>
          </p:nvPr>
        </p:nvSpPr>
        <p:spPr>
          <a:xfrm>
            <a:off x="628650" y="365126"/>
            <a:ext cx="7886700" cy="1325563"/>
          </a:xfrm>
          <a:prstGeom prst="rect">
            <a:avLst/>
          </a:prstGeom>
        </p:spPr>
        <p:txBody>
          <a:bodyPr anchor="ctr"/>
          <a:lstStyle/>
          <a:p>
            <a:r>
              <a:rPr lang="es-ES" dirty="0"/>
              <a:t>Índice</a:t>
            </a:r>
          </a:p>
        </p:txBody>
      </p:sp>
      <p:sp>
        <p:nvSpPr>
          <p:cNvPr id="3" name="Marcador de contenido 2">
            <a:extLst>
              <a:ext uri="{FF2B5EF4-FFF2-40B4-BE49-F238E27FC236}">
                <a16:creationId xmlns:a16="http://schemas.microsoft.com/office/drawing/2014/main" id="{255EE5C6-969D-7F40-8EDE-6E291E9A60D5}"/>
              </a:ext>
            </a:extLst>
          </p:cNvPr>
          <p:cNvSpPr>
            <a:spLocks noGrp="1"/>
          </p:cNvSpPr>
          <p:nvPr>
            <p:ph idx="1" hasCustomPrompt="1"/>
          </p:nvPr>
        </p:nvSpPr>
        <p:spPr>
          <a:xfrm>
            <a:off x="628650" y="2082021"/>
            <a:ext cx="7886700" cy="3530989"/>
          </a:xfrm>
        </p:spPr>
        <p:txBody>
          <a:bodyPr/>
          <a:lstStyle>
            <a:lvl1pPr marL="342900" indent="-342900">
              <a:buClr>
                <a:srgbClr val="FACD03"/>
              </a:buClr>
              <a:buFont typeface="Arial" panose="020B0604020202020204" pitchFamily="34" charset="0"/>
              <a:buChar char="•"/>
              <a:defRPr/>
            </a:lvl1pPr>
            <a:lvl2pPr marL="600075" indent="-257175">
              <a:buClr>
                <a:srgbClr val="42BAC3"/>
              </a:buClr>
              <a:buFont typeface="Arial" panose="020B0604020202020204" pitchFamily="34" charset="0"/>
              <a:buChar char="•"/>
              <a:defRPr/>
            </a:lvl2pPr>
            <a:lvl3pPr>
              <a:buClr>
                <a:srgbClr val="42BAC3"/>
              </a:buClr>
              <a:defRPr/>
            </a:lvl3pPr>
            <a:lvl4pPr>
              <a:buClr>
                <a:srgbClr val="42BAC3"/>
              </a:buClr>
              <a:defRPr/>
            </a:lvl4pPr>
            <a:lvl5pPr>
              <a:buClr>
                <a:srgbClr val="42BAC3"/>
              </a:buClr>
              <a:defRPr/>
            </a:lvl5pPr>
          </a:lstStyle>
          <a:p>
            <a:pPr lvl="0"/>
            <a:r>
              <a:rPr lang="es-ES" dirty="0"/>
              <a:t>Tema</a:t>
            </a:r>
          </a:p>
          <a:p>
            <a:pPr lvl="1"/>
            <a:r>
              <a:rPr lang="es-ES" dirty="0"/>
              <a:t>Subtema</a:t>
            </a:r>
          </a:p>
          <a:p>
            <a:pPr lvl="1"/>
            <a:r>
              <a:rPr lang="es-ES" dirty="0"/>
              <a:t>Subtema</a:t>
            </a:r>
          </a:p>
          <a:p>
            <a:pPr lvl="0"/>
            <a:r>
              <a:rPr lang="es-ES" dirty="0"/>
              <a:t>Tema</a:t>
            </a:r>
          </a:p>
          <a:p>
            <a:pPr lvl="0"/>
            <a:r>
              <a:rPr lang="es-ES" dirty="0"/>
              <a:t>Tema</a:t>
            </a:r>
          </a:p>
          <a:p>
            <a:pPr lvl="1"/>
            <a:r>
              <a:rPr lang="es-ES" dirty="0"/>
              <a:t>Subtema</a:t>
            </a:r>
          </a:p>
        </p:txBody>
      </p:sp>
      <p:sp>
        <p:nvSpPr>
          <p:cNvPr id="12" name="Rectángulo 11">
            <a:extLst>
              <a:ext uri="{FF2B5EF4-FFF2-40B4-BE49-F238E27FC236}">
                <a16:creationId xmlns:a16="http://schemas.microsoft.com/office/drawing/2014/main" id="{7D060110-1A00-0D42-80E0-F4E58D8A5BF2}"/>
              </a:ext>
            </a:extLst>
          </p:cNvPr>
          <p:cNvSpPr/>
          <p:nvPr userDrawn="1"/>
        </p:nvSpPr>
        <p:spPr>
          <a:xfrm>
            <a:off x="-1" y="6026728"/>
            <a:ext cx="9144001" cy="831273"/>
          </a:xfrm>
          <a:prstGeom prst="rect">
            <a:avLst/>
          </a:prstGeom>
          <a:solidFill>
            <a:srgbClr val="42B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b="0" i="0" dirty="0">
              <a:latin typeface="Action Sans" pitchFamily="2" charset="77"/>
            </a:endParaRPr>
          </a:p>
        </p:txBody>
      </p:sp>
      <p:pic>
        <p:nvPicPr>
          <p:cNvPr id="14" name="Imagen 13">
            <a:extLst>
              <a:ext uri="{FF2B5EF4-FFF2-40B4-BE49-F238E27FC236}">
                <a16:creationId xmlns:a16="http://schemas.microsoft.com/office/drawing/2014/main" id="{3F65413A-98FF-8947-88F7-D7D1861638B6}"/>
              </a:ext>
            </a:extLst>
          </p:cNvPr>
          <p:cNvPicPr>
            <a:picLocks noChangeAspect="1"/>
          </p:cNvPicPr>
          <p:nvPr userDrawn="1"/>
        </p:nvPicPr>
        <p:blipFill>
          <a:blip r:embed="rId2"/>
          <a:stretch>
            <a:fillRect/>
          </a:stretch>
        </p:blipFill>
        <p:spPr>
          <a:xfrm>
            <a:off x="503525" y="6193545"/>
            <a:ext cx="1429184" cy="534700"/>
          </a:xfrm>
          <a:prstGeom prst="rect">
            <a:avLst/>
          </a:prstGeom>
        </p:spPr>
      </p:pic>
      <p:cxnSp>
        <p:nvCxnSpPr>
          <p:cNvPr id="15" name="Conector recto 14">
            <a:extLst>
              <a:ext uri="{FF2B5EF4-FFF2-40B4-BE49-F238E27FC236}">
                <a16:creationId xmlns:a16="http://schemas.microsoft.com/office/drawing/2014/main" id="{E3E69B8B-4EDC-9E42-A416-A11CB021F642}"/>
              </a:ext>
            </a:extLst>
          </p:cNvPr>
          <p:cNvCxnSpPr/>
          <p:nvPr userDrawn="1"/>
        </p:nvCxnSpPr>
        <p:spPr>
          <a:xfrm>
            <a:off x="2121060" y="6228270"/>
            <a:ext cx="0" cy="449913"/>
          </a:xfrm>
          <a:prstGeom prst="line">
            <a:avLst/>
          </a:prstGeom>
          <a:ln w="38100">
            <a:solidFill>
              <a:srgbClr val="FACD03"/>
            </a:solidFill>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46465999-A27F-4E44-BC2F-2C438016904C}"/>
              </a:ext>
            </a:extLst>
          </p:cNvPr>
          <p:cNvSpPr txBox="1"/>
          <p:nvPr userDrawn="1"/>
        </p:nvSpPr>
        <p:spPr>
          <a:xfrm>
            <a:off x="2285999" y="6292322"/>
            <a:ext cx="2595390" cy="300082"/>
          </a:xfrm>
          <a:prstGeom prst="rect">
            <a:avLst/>
          </a:prstGeom>
          <a:noFill/>
        </p:spPr>
        <p:txBody>
          <a:bodyPr wrap="none" rtlCol="0" anchor="ctr">
            <a:spAutoFit/>
          </a:bodyPr>
          <a:lstStyle/>
          <a:p>
            <a:r>
              <a:rPr lang="es-ES" sz="1350" dirty="0">
                <a:solidFill>
                  <a:schemeClr val="bg1"/>
                </a:solidFill>
                <a:latin typeface="Action Sans" pitchFamily="2" charset="77"/>
              </a:rPr>
              <a:t>Máster en el Espectro del Autismo</a:t>
            </a:r>
          </a:p>
        </p:txBody>
      </p:sp>
      <p:cxnSp>
        <p:nvCxnSpPr>
          <p:cNvPr id="17" name="Conector recto 16">
            <a:extLst>
              <a:ext uri="{FF2B5EF4-FFF2-40B4-BE49-F238E27FC236}">
                <a16:creationId xmlns:a16="http://schemas.microsoft.com/office/drawing/2014/main" id="{2EAB3390-B606-6F41-B318-1EF51FEBCE37}"/>
              </a:ext>
            </a:extLst>
          </p:cNvPr>
          <p:cNvCxnSpPr>
            <a:cxnSpLocks/>
          </p:cNvCxnSpPr>
          <p:nvPr userDrawn="1"/>
        </p:nvCxnSpPr>
        <p:spPr>
          <a:xfrm>
            <a:off x="628650" y="1705009"/>
            <a:ext cx="4361864" cy="0"/>
          </a:xfrm>
          <a:prstGeom prst="line">
            <a:avLst/>
          </a:prstGeom>
          <a:ln w="76200">
            <a:solidFill>
              <a:srgbClr val="FACD03"/>
            </a:solidFill>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D3F6A05A-7FC4-654E-BE42-8EEDB41E8D34}"/>
              </a:ext>
            </a:extLst>
          </p:cNvPr>
          <p:cNvSpPr txBox="1"/>
          <p:nvPr userDrawn="1"/>
        </p:nvSpPr>
        <p:spPr>
          <a:xfrm>
            <a:off x="1456007" y="1209822"/>
            <a:ext cx="184731" cy="300082"/>
          </a:xfrm>
          <a:prstGeom prst="rect">
            <a:avLst/>
          </a:prstGeom>
          <a:noFill/>
        </p:spPr>
        <p:txBody>
          <a:bodyPr wrap="none" rtlCol="0">
            <a:spAutoFit/>
          </a:bodyPr>
          <a:lstStyle/>
          <a:p>
            <a:endParaRPr lang="es-ES" sz="1350" dirty="0"/>
          </a:p>
        </p:txBody>
      </p:sp>
    </p:spTree>
    <p:extLst>
      <p:ext uri="{BB962C8B-B14F-4D97-AF65-F5344CB8AC3E}">
        <p14:creationId xmlns:p14="http://schemas.microsoft.com/office/powerpoint/2010/main" val="4278844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CustomShape 58">
            <a:extLst>
              <a:ext uri="{FF2B5EF4-FFF2-40B4-BE49-F238E27FC236}">
                <a16:creationId xmlns:a16="http://schemas.microsoft.com/office/drawing/2014/main" id="{1D583C49-92F1-5D3D-6B09-FD0064743D01}"/>
              </a:ext>
            </a:extLst>
          </p:cNvPr>
          <p:cNvSpPr>
            <a:spLocks noChangeArrowheads="1"/>
          </p:cNvSpPr>
          <p:nvPr userDrawn="1"/>
        </p:nvSpPr>
        <p:spPr bwMode="auto">
          <a:xfrm rot="5400000">
            <a:off x="8747919" y="6417469"/>
            <a:ext cx="301625" cy="227013"/>
          </a:xfrm>
          <a:prstGeom prst="homePlate">
            <a:avLst>
              <a:gd name="adj" fmla="val 26026"/>
            </a:avLst>
          </a:prstGeom>
          <a:solidFill>
            <a:srgbClr val="F39C12"/>
          </a:solidFill>
          <a:ln>
            <a:noFill/>
          </a:ln>
        </p:spPr>
        <p:txBody>
          <a:bodyPr lIns="91438" tIns="45719" rIns="91438" bIns="45719"/>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s-ES" altLang="es-ES" sz="1800">
              <a:solidFill>
                <a:srgbClr val="000000"/>
              </a:solidFill>
            </a:endParaRPr>
          </a:p>
        </p:txBody>
      </p:sp>
      <p:sp>
        <p:nvSpPr>
          <p:cNvPr id="3" name="Marcador de número de diapositiva 5">
            <a:extLst>
              <a:ext uri="{FF2B5EF4-FFF2-40B4-BE49-F238E27FC236}">
                <a16:creationId xmlns:a16="http://schemas.microsoft.com/office/drawing/2014/main" id="{F2B1F1C8-2F48-B67A-00CB-322F4D34FFD8}"/>
              </a:ext>
            </a:extLst>
          </p:cNvPr>
          <p:cNvSpPr txBox="1">
            <a:spLocks/>
          </p:cNvSpPr>
          <p:nvPr userDrawn="1"/>
        </p:nvSpPr>
        <p:spPr>
          <a:xfrm>
            <a:off x="8532813" y="6302375"/>
            <a:ext cx="731837" cy="384175"/>
          </a:xfrm>
          <a:prstGeom prst="rect">
            <a:avLst/>
          </a:prstGeom>
        </p:spPr>
        <p:txBody>
          <a:bodyPr lIns="91438" tIns="45719" rIns="91438" bIns="45719"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fld id="{B90F7BAF-AF11-054A-A87B-3325325D78C9}" type="slidenum">
              <a:rPr lang="es-ES" altLang="es-ES" sz="900" smtClean="0">
                <a:solidFill>
                  <a:srgbClr val="FFFFFF"/>
                </a:solidFill>
                <a:latin typeface="Calibri" panose="020F0502020204030204" pitchFamily="34" charset="0"/>
              </a:rPr>
              <a:pPr algn="ctr" eaLnBrk="1" hangingPunct="1">
                <a:defRPr/>
              </a:pPr>
              <a:t>‹Nº›</a:t>
            </a:fld>
            <a:endParaRPr lang="es-ES" altLang="es-ES" sz="900">
              <a:solidFill>
                <a:srgbClr val="FFFFFF"/>
              </a:solidFill>
              <a:latin typeface="Calibri" panose="020F0502020204030204" pitchFamily="34" charset="0"/>
            </a:endParaRPr>
          </a:p>
        </p:txBody>
      </p:sp>
      <p:pic>
        <p:nvPicPr>
          <p:cNvPr id="4" name="9 Imagen">
            <a:extLst>
              <a:ext uri="{FF2B5EF4-FFF2-40B4-BE49-F238E27FC236}">
                <a16:creationId xmlns:a16="http://schemas.microsoft.com/office/drawing/2014/main" id="{8EC61778-F04E-2AD1-0424-F8E5B964CA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550" y="6321425"/>
            <a:ext cx="719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11 Imagen">
            <a:extLst>
              <a:ext uri="{FF2B5EF4-FFF2-40B4-BE49-F238E27FC236}">
                <a16:creationId xmlns:a16="http://schemas.microsoft.com/office/drawing/2014/main" id="{754348E2-B4D4-6115-BBE3-ECFFEECE485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2950" y="6321425"/>
            <a:ext cx="7953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10">
            <a:extLst>
              <a:ext uri="{FF2B5EF4-FFF2-40B4-BE49-F238E27FC236}">
                <a16:creationId xmlns:a16="http://schemas.microsoft.com/office/drawing/2014/main" id="{40FEA195-467A-9171-AF06-BD1281732A7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719888"/>
            <a:ext cx="91440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8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latin typeface="Garamond"/>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latin typeface="Garamond"/>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6F32DA-84DC-C241-A45D-3F5ACA81A40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7368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latin typeface="Garamond"/>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latin typeface="Garamond"/>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90E33E-67A4-9C4D-9EBE-5E734875A59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83913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latin typeface="Garamond"/>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latin typeface="Garamond"/>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1CF55E-66D8-1B4D-8A68-A411590F1FA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2544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latin typeface="Garamond"/>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latin typeface="Garamond"/>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2A4C5F-A70B-6547-9AA5-F031AD7C2B4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2530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latin typeface="Garamond"/>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latin typeface="Garamond"/>
            </a:endParaRPr>
          </a:p>
        </p:txBody>
      </p:sp>
      <p:sp>
        <p:nvSpPr>
          <p:cNvPr id="5" name="Rectangle 6"/>
          <p:cNvSpPr>
            <a:spLocks noGrp="1" noChangeArrowheads="1"/>
          </p:cNvSpPr>
          <p:nvPr>
            <p:ph type="sldNum" sz="quarter" idx="12"/>
          </p:nvPr>
        </p:nvSpPr>
        <p:spPr>
          <a:ln/>
        </p:spPr>
        <p:txBody>
          <a:bodyPr/>
          <a:lstStyle>
            <a:lvl1pPr>
              <a:defRPr/>
            </a:lvl1pPr>
          </a:lstStyle>
          <a:p>
            <a:pPr>
              <a:defRPr/>
            </a:pPr>
            <a:fld id="{0AA7ABF4-EDA5-804F-A12D-D6FA702DD8F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6328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latin typeface="Garamond"/>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latin typeface="Garamond"/>
            </a:endParaRPr>
          </a:p>
        </p:txBody>
      </p:sp>
      <p:sp>
        <p:nvSpPr>
          <p:cNvPr id="4" name="Rectangle 6"/>
          <p:cNvSpPr>
            <a:spLocks noGrp="1" noChangeArrowheads="1"/>
          </p:cNvSpPr>
          <p:nvPr>
            <p:ph type="sldNum" sz="quarter" idx="12"/>
          </p:nvPr>
        </p:nvSpPr>
        <p:spPr>
          <a:ln/>
        </p:spPr>
        <p:txBody>
          <a:bodyPr/>
          <a:lstStyle>
            <a:lvl1pPr>
              <a:defRPr/>
            </a:lvl1pPr>
          </a:lstStyle>
          <a:p>
            <a:pPr>
              <a:defRPr/>
            </a:pPr>
            <a:fld id="{CEC24256-3A91-D14E-9863-98D9B72B78E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95764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latin typeface="Garamond"/>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latin typeface="Garamond"/>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119F12-A0F3-ED4F-A81F-C0CC12E4B9C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9637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latin typeface="Garamond"/>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latin typeface="Garamond"/>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0C9F76-9D75-7448-B5A9-96BC66541A7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1843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891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ea typeface="+mn-ea"/>
                <a:cs typeface="+mn-cs"/>
              </a:defRPr>
            </a:lvl1pPr>
          </a:lstStyle>
          <a:p>
            <a:pPr defTabSz="914400" fontAlgn="base">
              <a:spcBef>
                <a:spcPct val="0"/>
              </a:spcBef>
              <a:spcAft>
                <a:spcPct val="0"/>
              </a:spcAft>
              <a:defRPr/>
            </a:pPr>
            <a:endParaRPr lang="es-ES" altLang="en-US">
              <a:solidFill>
                <a:srgbClr val="000000"/>
              </a:solidFill>
              <a:latin typeface="Garamond"/>
            </a:endParaRPr>
          </a:p>
        </p:txBody>
      </p:sp>
      <p:sp>
        <p:nvSpPr>
          <p:cNvPr id="389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ea typeface="+mn-ea"/>
                <a:cs typeface="+mn-cs"/>
              </a:defRPr>
            </a:lvl1pPr>
          </a:lstStyle>
          <a:p>
            <a:pPr defTabSz="914400" fontAlgn="base">
              <a:spcBef>
                <a:spcPct val="0"/>
              </a:spcBef>
              <a:spcAft>
                <a:spcPct val="0"/>
              </a:spcAft>
              <a:defRPr/>
            </a:pPr>
            <a:endParaRPr lang="es-ES" altLang="en-US">
              <a:solidFill>
                <a:srgbClr val="000000"/>
              </a:solidFill>
              <a:latin typeface="Garamond"/>
            </a:endParaRPr>
          </a:p>
        </p:txBody>
      </p:sp>
      <p:sp>
        <p:nvSpPr>
          <p:cNvPr id="3891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pPr defTabSz="914400" fontAlgn="base">
              <a:spcBef>
                <a:spcPct val="0"/>
              </a:spcBef>
              <a:spcAft>
                <a:spcPct val="0"/>
              </a:spcAft>
              <a:defRPr/>
            </a:pPr>
            <a:fld id="{7DD8372C-5BE4-EA4E-B14E-C8851F4DD75F}" type="slidenum">
              <a:rPr lang="es-ES">
                <a:solidFill>
                  <a:srgbClr val="000000"/>
                </a:solidFill>
                <a:ea typeface="ＭＳ Ｐゴシック" charset="0"/>
                <a:cs typeface="ＭＳ Ｐゴシック" charset="0"/>
              </a:rPr>
              <a:pPr defTabSz="914400" fontAlgn="base">
                <a:spcBef>
                  <a:spcPct val="0"/>
                </a:spcBef>
                <a:spcAft>
                  <a:spcPct val="0"/>
                </a:spcAft>
                <a:defRPr/>
              </a:pPr>
              <a:t>‹Nº›</a:t>
            </a:fld>
            <a:endParaRPr lang="es-E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65400123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708" r:id="rId16"/>
    <p:sldLayoutId id="2147483709" r:id="rId17"/>
    <p:sldLayoutId id="2147483710" r:id="rId18"/>
    <p:sldLayoutId id="2147483711" r:id="rId19"/>
  </p:sldLayoutIdLst>
  <p:txStyles>
    <p:titleStyle>
      <a:lvl1pPr algn="l" rtl="0" eaLnBrk="0" fontAlgn="base" hangingPunct="0">
        <a:spcBef>
          <a:spcPct val="0"/>
        </a:spcBef>
        <a:spcAft>
          <a:spcPct val="0"/>
        </a:spcAft>
        <a:defRPr sz="4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2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30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6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2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sz="2000">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20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ralonso@usal.es" TargetMode="External"/><Relationship Id="rId2" Type="http://schemas.openxmlformats.org/officeDocument/2006/relationships/image" Target="../media/image9.jpeg"/><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FA1B9-AC7D-7D49-BEC5-966FCEB3F5FB}"/>
              </a:ext>
            </a:extLst>
          </p:cNvPr>
          <p:cNvSpPr>
            <a:spLocks noGrp="1"/>
          </p:cNvSpPr>
          <p:nvPr>
            <p:ph type="ctrTitle"/>
          </p:nvPr>
        </p:nvSpPr>
        <p:spPr/>
        <p:txBody>
          <a:bodyPr/>
          <a:lstStyle/>
          <a:p>
            <a:r>
              <a:rPr lang="es-ES" dirty="0"/>
              <a:t>Módulo 1</a:t>
            </a:r>
          </a:p>
        </p:txBody>
      </p:sp>
      <p:sp>
        <p:nvSpPr>
          <p:cNvPr id="3" name="Subtítulo 2">
            <a:extLst>
              <a:ext uri="{FF2B5EF4-FFF2-40B4-BE49-F238E27FC236}">
                <a16:creationId xmlns:a16="http://schemas.microsoft.com/office/drawing/2014/main" id="{C39CEA77-322E-3749-8DC3-2C4FB24E7D18}"/>
              </a:ext>
            </a:extLst>
          </p:cNvPr>
          <p:cNvSpPr>
            <a:spLocks noGrp="1"/>
          </p:cNvSpPr>
          <p:nvPr>
            <p:ph type="subTitle" idx="1"/>
          </p:nvPr>
        </p:nvSpPr>
        <p:spPr/>
        <p:txBody>
          <a:bodyPr/>
          <a:lstStyle/>
          <a:p>
            <a:r>
              <a:rPr lang="es-ES" dirty="0"/>
              <a:t>José </a:t>
            </a:r>
            <a:r>
              <a:rPr lang="es-ES"/>
              <a:t>Ramón Alonso</a:t>
            </a:r>
            <a:endParaRPr lang="es-ES" dirty="0"/>
          </a:p>
        </p:txBody>
      </p:sp>
      <p:sp>
        <p:nvSpPr>
          <p:cNvPr id="4" name="Marcador de contenido 3">
            <a:extLst>
              <a:ext uri="{FF2B5EF4-FFF2-40B4-BE49-F238E27FC236}">
                <a16:creationId xmlns:a16="http://schemas.microsoft.com/office/drawing/2014/main" id="{C56C388C-207E-634F-9010-880E5B35CD68}"/>
              </a:ext>
            </a:extLst>
          </p:cNvPr>
          <p:cNvSpPr>
            <a:spLocks noGrp="1"/>
          </p:cNvSpPr>
          <p:nvPr>
            <p:ph idx="10"/>
          </p:nvPr>
        </p:nvSpPr>
        <p:spPr/>
        <p:txBody>
          <a:bodyPr/>
          <a:lstStyle/>
          <a:p>
            <a:r>
              <a:rPr lang="es-ES" dirty="0"/>
              <a:t>Conceptos generales de los trastornos del espectro del autismo</a:t>
            </a:r>
          </a:p>
        </p:txBody>
      </p:sp>
    </p:spTree>
    <p:extLst>
      <p:ext uri="{BB962C8B-B14F-4D97-AF65-F5344CB8AC3E}">
        <p14:creationId xmlns:p14="http://schemas.microsoft.com/office/powerpoint/2010/main" val="212333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5000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98D65830-350F-BE42-3FD2-056BEA4ECB10}"/>
              </a:ext>
            </a:extLst>
          </p:cNvPr>
          <p:cNvSpPr>
            <a:spLocks noGrp="1" noChangeArrowheads="1"/>
          </p:cNvSpPr>
          <p:nvPr>
            <p:ph type="title"/>
          </p:nvPr>
        </p:nvSpPr>
        <p:spPr>
          <a:xfrm>
            <a:off x="457200" y="274638"/>
            <a:ext cx="8229600" cy="850900"/>
          </a:xfrm>
        </p:spPr>
        <p:txBody>
          <a:bodyPr/>
          <a:lstStyle/>
          <a:p>
            <a:pPr eaLnBrk="1" hangingPunct="1">
              <a:defRPr/>
            </a:pPr>
            <a:r>
              <a:rPr lang="es-ES_tradnl" sz="4000">
                <a:solidFill>
                  <a:srgbClr val="CCFFCC"/>
                </a:solidFill>
                <a:cs typeface="+mj-cs"/>
              </a:rPr>
              <a:t>Mutaciones en genes concretos</a:t>
            </a:r>
            <a:endParaRPr lang="es-ES" sz="4000">
              <a:solidFill>
                <a:srgbClr val="CCFFCC"/>
              </a:solidFill>
              <a:cs typeface="+mj-cs"/>
            </a:endParaRPr>
          </a:p>
        </p:txBody>
      </p:sp>
      <p:sp>
        <p:nvSpPr>
          <p:cNvPr id="178179" name="Rectangle 3">
            <a:extLst>
              <a:ext uri="{FF2B5EF4-FFF2-40B4-BE49-F238E27FC236}">
                <a16:creationId xmlns:a16="http://schemas.microsoft.com/office/drawing/2014/main" id="{E3CBA63C-6C79-1B43-5A49-7DEAB6263EA6}"/>
              </a:ext>
            </a:extLst>
          </p:cNvPr>
          <p:cNvSpPr>
            <a:spLocks noGrp="1" noChangeArrowheads="1"/>
          </p:cNvSpPr>
          <p:nvPr>
            <p:ph type="body" idx="1"/>
          </p:nvPr>
        </p:nvSpPr>
        <p:spPr>
          <a:xfrm>
            <a:off x="611188" y="908050"/>
            <a:ext cx="8229600" cy="5516563"/>
          </a:xfrm>
        </p:spPr>
        <p:txBody>
          <a:bodyPr/>
          <a:lstStyle/>
          <a:p>
            <a:pPr eaLnBrk="1" hangingPunct="1">
              <a:lnSpc>
                <a:spcPct val="80000"/>
              </a:lnSpc>
              <a:buFontTx/>
              <a:buBlip>
                <a:blip r:embed="rId3"/>
              </a:buBlip>
            </a:pPr>
            <a:endParaRPr lang="es-ES_tradnl" altLang="es-ES" sz="2800" b="1">
              <a:solidFill>
                <a:schemeClr val="bg1"/>
              </a:solidFill>
            </a:endParaRPr>
          </a:p>
          <a:p>
            <a:pPr eaLnBrk="1" hangingPunct="1">
              <a:lnSpc>
                <a:spcPct val="80000"/>
              </a:lnSpc>
              <a:buFontTx/>
              <a:buBlip>
                <a:blip r:embed="rId4"/>
              </a:buBlip>
            </a:pPr>
            <a:r>
              <a:rPr lang="es-ES" altLang="es-ES" sz="2800" b="1" u="sng">
                <a:solidFill>
                  <a:schemeClr val="bg1"/>
                </a:solidFill>
              </a:rPr>
              <a:t>HOXA1</a:t>
            </a:r>
            <a:r>
              <a:rPr lang="es-ES" altLang="es-ES" sz="2800" b="1">
                <a:solidFill>
                  <a:schemeClr val="bg1"/>
                </a:solidFill>
              </a:rPr>
              <a:t>: Desarrollo del cerebelo y tallo cerebral. Solo es activo durante la embriogénesis precoz.</a:t>
            </a:r>
          </a:p>
          <a:p>
            <a:pPr eaLnBrk="1" hangingPunct="1">
              <a:lnSpc>
                <a:spcPct val="80000"/>
              </a:lnSpc>
              <a:buFontTx/>
              <a:buBlip>
                <a:blip r:embed="rId4"/>
              </a:buBlip>
            </a:pPr>
            <a:r>
              <a:rPr lang="es-ES" altLang="es-ES" sz="2800" b="1" u="sng">
                <a:solidFill>
                  <a:schemeClr val="bg1"/>
                </a:solidFill>
              </a:rPr>
              <a:t>MECP2</a:t>
            </a:r>
            <a:r>
              <a:rPr lang="es-ES" altLang="es-ES" sz="2800" b="1">
                <a:solidFill>
                  <a:schemeClr val="bg1"/>
                </a:solidFill>
              </a:rPr>
              <a:t>: Estructura de la cromatina y expresión génica.</a:t>
            </a:r>
          </a:p>
          <a:p>
            <a:pPr eaLnBrk="1" hangingPunct="1">
              <a:lnSpc>
                <a:spcPct val="80000"/>
              </a:lnSpc>
              <a:buFontTx/>
              <a:buBlip>
                <a:blip r:embed="rId4"/>
              </a:buBlip>
            </a:pPr>
            <a:r>
              <a:rPr lang="es-ES" altLang="es-ES" sz="2800" b="1" u="sng">
                <a:solidFill>
                  <a:schemeClr val="bg1"/>
                </a:solidFill>
              </a:rPr>
              <a:t>WNT2</a:t>
            </a:r>
            <a:r>
              <a:rPr lang="es-ES" altLang="es-ES" sz="2800" b="1">
                <a:solidFill>
                  <a:schemeClr val="bg1"/>
                </a:solidFill>
              </a:rPr>
              <a:t>: implicado en la dirección del destino de las células, hay varios WNT activos en el desarrollo del sistema nervioso.</a:t>
            </a:r>
          </a:p>
          <a:p>
            <a:pPr eaLnBrk="1" hangingPunct="1">
              <a:lnSpc>
                <a:spcPct val="80000"/>
              </a:lnSpc>
              <a:buFontTx/>
              <a:buBlip>
                <a:blip r:embed="rId4"/>
              </a:buBlip>
            </a:pPr>
            <a:r>
              <a:rPr lang="es-ES" altLang="es-ES" sz="2800" b="1" u="sng">
                <a:solidFill>
                  <a:schemeClr val="bg1"/>
                </a:solidFill>
              </a:rPr>
              <a:t>RELN</a:t>
            </a:r>
            <a:r>
              <a:rPr lang="es-ES" altLang="es-ES" sz="2800" b="1">
                <a:solidFill>
                  <a:schemeClr val="bg1"/>
                </a:solidFill>
              </a:rPr>
              <a:t>: Regulación de la formación y organización del cerebro en el desarrollo fetal. </a:t>
            </a:r>
          </a:p>
          <a:p>
            <a:pPr eaLnBrk="1" hangingPunct="1">
              <a:lnSpc>
                <a:spcPct val="80000"/>
              </a:lnSpc>
              <a:buFontTx/>
              <a:buBlip>
                <a:blip r:embed="rId4"/>
              </a:buBlip>
            </a:pPr>
            <a:r>
              <a:rPr lang="es-ES" altLang="es-ES" sz="2800" b="1" u="sng">
                <a:solidFill>
                  <a:schemeClr val="bg1"/>
                </a:solidFill>
              </a:rPr>
              <a:t>SHANK3</a:t>
            </a:r>
            <a:r>
              <a:rPr lang="es-ES" altLang="es-ES" sz="2800" b="1">
                <a:solidFill>
                  <a:schemeClr val="bg1"/>
                </a:solidFill>
              </a:rPr>
              <a:t>: Función sináptica</a:t>
            </a:r>
          </a:p>
          <a:p>
            <a:pPr eaLnBrk="1" hangingPunct="1">
              <a:lnSpc>
                <a:spcPct val="80000"/>
              </a:lnSpc>
              <a:buFontTx/>
              <a:buBlip>
                <a:blip r:embed="rId4"/>
              </a:buBlip>
            </a:pPr>
            <a:r>
              <a:rPr lang="es-ES" altLang="es-ES" sz="2800" b="1" u="sng">
                <a:solidFill>
                  <a:schemeClr val="bg1"/>
                </a:solidFill>
              </a:rPr>
              <a:t>NLGN4X</a:t>
            </a:r>
            <a:r>
              <a:rPr lang="es-ES" altLang="es-ES" sz="2800" b="1">
                <a:solidFill>
                  <a:schemeClr val="bg1"/>
                </a:solidFill>
              </a:rPr>
              <a:t>: Función sináptica</a:t>
            </a:r>
          </a:p>
          <a:p>
            <a:pPr eaLnBrk="1" hangingPunct="1">
              <a:lnSpc>
                <a:spcPct val="80000"/>
              </a:lnSpc>
              <a:buFontTx/>
              <a:buBlip>
                <a:blip r:embed="rId3"/>
              </a:buBlip>
            </a:pPr>
            <a:endParaRPr lang="es-ES" altLang="es-ES" sz="2800" b="1">
              <a:solidFill>
                <a:schemeClr val="bg1"/>
              </a:solidFill>
            </a:endParaRPr>
          </a:p>
        </p:txBody>
      </p:sp>
    </p:spTree>
    <p:extLst>
      <p:ext uri="{BB962C8B-B14F-4D97-AF65-F5344CB8AC3E}">
        <p14:creationId xmlns:p14="http://schemas.microsoft.com/office/powerpoint/2010/main" val="226499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a:extLst>
              <a:ext uri="{FF2B5EF4-FFF2-40B4-BE49-F238E27FC236}">
                <a16:creationId xmlns:a16="http://schemas.microsoft.com/office/drawing/2014/main" id="{42B14CCF-7E00-7219-9A2C-A57581372C27}"/>
              </a:ext>
            </a:extLst>
          </p:cNvPr>
          <p:cNvSpPr>
            <a:spLocks noGrp="1" noChangeArrowheads="1"/>
          </p:cNvSpPr>
          <p:nvPr>
            <p:ph type="title"/>
          </p:nvPr>
        </p:nvSpPr>
        <p:spPr/>
        <p:txBody>
          <a:bodyPr/>
          <a:lstStyle/>
          <a:p>
            <a:pPr eaLnBrk="1" hangingPunct="1">
              <a:defRPr/>
            </a:pPr>
            <a:endParaRPr lang="es-ES">
              <a:cs typeface="+mj-cs"/>
            </a:endParaRPr>
          </a:p>
        </p:txBody>
      </p:sp>
      <p:sp>
        <p:nvSpPr>
          <p:cNvPr id="482307" name="Rectangle 3">
            <a:extLst>
              <a:ext uri="{FF2B5EF4-FFF2-40B4-BE49-F238E27FC236}">
                <a16:creationId xmlns:a16="http://schemas.microsoft.com/office/drawing/2014/main" id="{983A34ED-7C66-032B-7571-7300E6BBADB0}"/>
              </a:ext>
            </a:extLst>
          </p:cNvPr>
          <p:cNvSpPr>
            <a:spLocks noGrp="1" noChangeArrowheads="1"/>
          </p:cNvSpPr>
          <p:nvPr>
            <p:ph type="body" idx="1"/>
          </p:nvPr>
        </p:nvSpPr>
        <p:spPr/>
        <p:txBody>
          <a:bodyPr/>
          <a:lstStyle/>
          <a:p>
            <a:pPr eaLnBrk="1" hangingPunct="1">
              <a:buFont typeface="Wingdings" charset="0"/>
              <a:buChar char="l"/>
              <a:defRPr/>
            </a:pPr>
            <a:endParaRPr lang="es-ES">
              <a:cs typeface="+mn-cs"/>
            </a:endParaRPr>
          </a:p>
        </p:txBody>
      </p:sp>
      <p:pic>
        <p:nvPicPr>
          <p:cNvPr id="180227" name="Picture 4">
            <a:extLst>
              <a:ext uri="{FF2B5EF4-FFF2-40B4-BE49-F238E27FC236}">
                <a16:creationId xmlns:a16="http://schemas.microsoft.com/office/drawing/2014/main" id="{16D2DFAB-03DA-609E-DEF3-90ACFB8AE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98550"/>
            <a:ext cx="25146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8" name="Picture 5">
            <a:extLst>
              <a:ext uri="{FF2B5EF4-FFF2-40B4-BE49-F238E27FC236}">
                <a16:creationId xmlns:a16="http://schemas.microsoft.com/office/drawing/2014/main" id="{BFFCCF20-0951-1A2A-5B07-1826458A9C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981075"/>
            <a:ext cx="59055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67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2" name="Rectangle 4">
            <a:extLst>
              <a:ext uri="{FF2B5EF4-FFF2-40B4-BE49-F238E27FC236}">
                <a16:creationId xmlns:a16="http://schemas.microsoft.com/office/drawing/2014/main" id="{1481C99A-84B5-42F7-C14D-DBA542184865}"/>
              </a:ext>
            </a:extLst>
          </p:cNvPr>
          <p:cNvSpPr>
            <a:spLocks noGrp="1" noChangeArrowheads="1"/>
          </p:cNvSpPr>
          <p:nvPr>
            <p:ph type="title"/>
          </p:nvPr>
        </p:nvSpPr>
        <p:spPr/>
        <p:txBody>
          <a:bodyPr/>
          <a:lstStyle/>
          <a:p>
            <a:pPr eaLnBrk="1" hangingPunct="1">
              <a:defRPr/>
            </a:pPr>
            <a:r>
              <a:rPr lang="es-ES" altLang="es-ES" sz="4000">
                <a:solidFill>
                  <a:schemeClr val="tx1"/>
                </a:solidFill>
                <a:effectLst>
                  <a:outerShdw blurRad="38100" dist="38100" dir="2700000" algn="tl">
                    <a:srgbClr val="010199"/>
                  </a:outerShdw>
                </a:effectLst>
              </a:rPr>
              <a:t>Cambios génicos con microarrays</a:t>
            </a:r>
          </a:p>
        </p:txBody>
      </p:sp>
      <p:sp>
        <p:nvSpPr>
          <p:cNvPr id="488453" name="Rectangle 5">
            <a:extLst>
              <a:ext uri="{FF2B5EF4-FFF2-40B4-BE49-F238E27FC236}">
                <a16:creationId xmlns:a16="http://schemas.microsoft.com/office/drawing/2014/main" id="{8EEB27BF-406F-F1FE-F549-47C1DF0BD616}"/>
              </a:ext>
            </a:extLst>
          </p:cNvPr>
          <p:cNvSpPr>
            <a:spLocks noGrp="1" noChangeArrowheads="1"/>
          </p:cNvSpPr>
          <p:nvPr>
            <p:ph type="body" sz="half" idx="1"/>
          </p:nvPr>
        </p:nvSpPr>
        <p:spPr>
          <a:xfrm>
            <a:off x="457200" y="1600200"/>
            <a:ext cx="4259263" cy="4530725"/>
          </a:xfrm>
        </p:spPr>
        <p:txBody>
          <a:bodyPr/>
          <a:lstStyle/>
          <a:p>
            <a:pPr eaLnBrk="1" hangingPunct="1">
              <a:lnSpc>
                <a:spcPct val="90000"/>
              </a:lnSpc>
              <a:defRPr/>
            </a:pPr>
            <a:r>
              <a:rPr lang="es-ES" altLang="es-ES"/>
              <a:t>Aumento</a:t>
            </a:r>
          </a:p>
          <a:p>
            <a:pPr lvl="1" eaLnBrk="1" hangingPunct="1">
              <a:lnSpc>
                <a:spcPct val="90000"/>
              </a:lnSpc>
              <a:defRPr/>
            </a:pPr>
            <a:r>
              <a:rPr lang="es-ES" altLang="es-ES" sz="2400"/>
              <a:t>Fosfolipasa A2</a:t>
            </a:r>
          </a:p>
          <a:p>
            <a:pPr lvl="1" eaLnBrk="1" hangingPunct="1">
              <a:lnSpc>
                <a:spcPct val="90000"/>
              </a:lnSpc>
              <a:defRPr/>
            </a:pPr>
            <a:r>
              <a:rPr lang="es-ES" altLang="es-ES" sz="2400"/>
              <a:t>Receptor de glutamato AMPA</a:t>
            </a:r>
          </a:p>
          <a:p>
            <a:pPr lvl="1" eaLnBrk="1" hangingPunct="1">
              <a:lnSpc>
                <a:spcPct val="90000"/>
              </a:lnSpc>
              <a:defRPr/>
            </a:pPr>
            <a:r>
              <a:rPr lang="es-ES" altLang="es-ES" sz="2400"/>
              <a:t>Transportador de aminoácidos excitatorios 1 (EAAT1)</a:t>
            </a:r>
          </a:p>
          <a:p>
            <a:pPr eaLnBrk="1" hangingPunct="1">
              <a:lnSpc>
                <a:spcPct val="90000"/>
              </a:lnSpc>
              <a:defRPr/>
            </a:pPr>
            <a:r>
              <a:rPr lang="es-ES" altLang="es-ES"/>
              <a:t>Disminución</a:t>
            </a:r>
          </a:p>
          <a:p>
            <a:pPr lvl="1" eaLnBrk="1" hangingPunct="1">
              <a:lnSpc>
                <a:spcPct val="90000"/>
              </a:lnSpc>
              <a:defRPr/>
            </a:pPr>
            <a:r>
              <a:rPr lang="es-ES" altLang="es-ES" sz="2400"/>
              <a:t>Receptor de somatostatina 2</a:t>
            </a:r>
          </a:p>
          <a:p>
            <a:pPr lvl="1" eaLnBrk="1" hangingPunct="1">
              <a:lnSpc>
                <a:spcPct val="90000"/>
              </a:lnSpc>
              <a:defRPr/>
            </a:pPr>
            <a:r>
              <a:rPr lang="es-ES" altLang="es-ES" sz="2400"/>
              <a:t>Histidina decarboxilasa</a:t>
            </a:r>
          </a:p>
        </p:txBody>
      </p:sp>
      <p:pic>
        <p:nvPicPr>
          <p:cNvPr id="182275" name="Picture 6">
            <a:extLst>
              <a:ext uri="{FF2B5EF4-FFF2-40B4-BE49-F238E27FC236}">
                <a16:creationId xmlns:a16="http://schemas.microsoft.com/office/drawing/2014/main" id="{A0D8216F-D6BD-92F4-8BDE-26B72D0B0AF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26013" y="1628775"/>
            <a:ext cx="4038600" cy="4530725"/>
          </a:xfrm>
        </p:spPr>
      </p:pic>
    </p:spTree>
    <p:extLst>
      <p:ext uri="{BB962C8B-B14F-4D97-AF65-F5344CB8AC3E}">
        <p14:creationId xmlns:p14="http://schemas.microsoft.com/office/powerpoint/2010/main" val="1682671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84322" name="Picture 4" descr="cromosoma 7">
            <a:extLst>
              <a:ext uri="{FF2B5EF4-FFF2-40B4-BE49-F238E27FC236}">
                <a16:creationId xmlns:a16="http://schemas.microsoft.com/office/drawing/2014/main" id="{95511317-93E7-6A7F-3BE6-1E16ECC74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0"/>
            <a:ext cx="6399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67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5794" name="Rectangle 2">
            <a:extLst>
              <a:ext uri="{FF2B5EF4-FFF2-40B4-BE49-F238E27FC236}">
                <a16:creationId xmlns:a16="http://schemas.microsoft.com/office/drawing/2014/main" id="{FA8DF04C-5C1C-C9BF-892D-60E7AFD6033C}"/>
              </a:ext>
            </a:extLst>
          </p:cNvPr>
          <p:cNvSpPr>
            <a:spLocks noGrp="1" noChangeArrowheads="1"/>
          </p:cNvSpPr>
          <p:nvPr>
            <p:ph type="title"/>
          </p:nvPr>
        </p:nvSpPr>
        <p:spPr/>
        <p:txBody>
          <a:bodyPr/>
          <a:lstStyle/>
          <a:p>
            <a:pPr eaLnBrk="1" hangingPunct="1">
              <a:defRPr/>
            </a:pPr>
            <a:r>
              <a:rPr lang="es-ES" sz="4000">
                <a:cs typeface="+mj-cs"/>
              </a:rPr>
              <a:t>Variaciones en la estructura del genoma</a:t>
            </a:r>
          </a:p>
        </p:txBody>
      </p:sp>
      <p:sp>
        <p:nvSpPr>
          <p:cNvPr id="545795" name="Rectangle 3">
            <a:extLst>
              <a:ext uri="{FF2B5EF4-FFF2-40B4-BE49-F238E27FC236}">
                <a16:creationId xmlns:a16="http://schemas.microsoft.com/office/drawing/2014/main" id="{3D8A8CF3-11D1-7ECB-111A-03A34FD0F375}"/>
              </a:ext>
            </a:extLst>
          </p:cNvPr>
          <p:cNvSpPr>
            <a:spLocks noGrp="1" noChangeArrowheads="1"/>
          </p:cNvSpPr>
          <p:nvPr>
            <p:ph type="body" idx="1"/>
          </p:nvPr>
        </p:nvSpPr>
        <p:spPr>
          <a:xfrm>
            <a:off x="685800" y="2266950"/>
            <a:ext cx="7772400" cy="4114800"/>
          </a:xfrm>
        </p:spPr>
        <p:txBody>
          <a:bodyPr/>
          <a:lstStyle/>
          <a:p>
            <a:pPr eaLnBrk="1" hangingPunct="1">
              <a:defRPr/>
            </a:pPr>
            <a:r>
              <a:rPr lang="es-ES">
                <a:cs typeface="+mn-cs"/>
              </a:rPr>
              <a:t>Inversiones</a:t>
            </a:r>
          </a:p>
          <a:p>
            <a:pPr eaLnBrk="1" hangingPunct="1">
              <a:defRPr/>
            </a:pPr>
            <a:r>
              <a:rPr lang="es-ES">
                <a:cs typeface="+mn-cs"/>
              </a:rPr>
              <a:t>Traslocaciones</a:t>
            </a:r>
          </a:p>
          <a:p>
            <a:pPr eaLnBrk="1" hangingPunct="1">
              <a:defRPr/>
            </a:pPr>
            <a:r>
              <a:rPr lang="es-ES">
                <a:cs typeface="+mn-cs"/>
              </a:rPr>
              <a:t>Delecciones</a:t>
            </a:r>
          </a:p>
          <a:p>
            <a:pPr eaLnBrk="1" hangingPunct="1">
              <a:defRPr/>
            </a:pPr>
            <a:r>
              <a:rPr lang="es-ES">
                <a:cs typeface="+mn-cs"/>
              </a:rPr>
              <a:t>Duplicaciones</a:t>
            </a:r>
          </a:p>
        </p:txBody>
      </p:sp>
      <p:pic>
        <p:nvPicPr>
          <p:cNvPr id="186372" name="Picture 4" descr="256px-insertion-genetics">
            <a:extLst>
              <a:ext uri="{FF2B5EF4-FFF2-40B4-BE49-F238E27FC236}">
                <a16:creationId xmlns:a16="http://schemas.microsoft.com/office/drawing/2014/main" id="{9225B7E9-0EDE-8874-8CD2-422C50824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787525"/>
            <a:ext cx="50038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42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88418" name="Picture 4" descr="wtd026579">
            <a:extLst>
              <a:ext uri="{FF2B5EF4-FFF2-40B4-BE49-F238E27FC236}">
                <a16:creationId xmlns:a16="http://schemas.microsoft.com/office/drawing/2014/main" id="{BD2FB8B5-7FBB-AB97-7F4B-EFC064DD8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8" y="765175"/>
            <a:ext cx="7662862"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46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FFCC"/>
            </a:gs>
          </a:gsLst>
          <a:path path="shape">
            <a:fillToRect l="50000" t="50000" r="50000" b="50000"/>
          </a:path>
        </a:gradFill>
        <a:effectLst/>
      </p:bgPr>
    </p:bg>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993FEA65-2103-AE04-84DA-6D0105F97F61}"/>
              </a:ext>
            </a:extLst>
          </p:cNvPr>
          <p:cNvSpPr>
            <a:spLocks noGrp="1" noChangeArrowheads="1"/>
          </p:cNvSpPr>
          <p:nvPr>
            <p:ph type="ctrTitle"/>
          </p:nvPr>
        </p:nvSpPr>
        <p:spPr>
          <a:xfrm>
            <a:off x="650218" y="1234090"/>
            <a:ext cx="8569325" cy="1470025"/>
          </a:xfrm>
        </p:spPr>
        <p:txBody>
          <a:bodyPr/>
          <a:lstStyle/>
          <a:p>
            <a:pPr eaLnBrk="1" hangingPunct="1"/>
            <a:r>
              <a:rPr lang="es-ES" altLang="es-ES" sz="6600" dirty="0"/>
              <a:t>Un número sustancial de los casos de TEA están causados por reorganizaciones genómicas</a:t>
            </a:r>
          </a:p>
        </p:txBody>
      </p:sp>
    </p:spTree>
    <p:extLst>
      <p:ext uri="{BB962C8B-B14F-4D97-AF65-F5344CB8AC3E}">
        <p14:creationId xmlns:p14="http://schemas.microsoft.com/office/powerpoint/2010/main" val="2883691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a:extLst>
              <a:ext uri="{FF2B5EF4-FFF2-40B4-BE49-F238E27FC236}">
                <a16:creationId xmlns:a16="http://schemas.microsoft.com/office/drawing/2014/main" id="{34DBCA02-C5A6-7F0A-F069-EEAEBFEF3062}"/>
              </a:ext>
            </a:extLst>
          </p:cNvPr>
          <p:cNvSpPr>
            <a:spLocks noGrp="1" noChangeArrowheads="1"/>
          </p:cNvSpPr>
          <p:nvPr>
            <p:ph type="title"/>
          </p:nvPr>
        </p:nvSpPr>
        <p:spPr/>
        <p:txBody>
          <a:bodyPr/>
          <a:lstStyle/>
          <a:p>
            <a:pPr eaLnBrk="1" hangingPunct="1">
              <a:defRPr/>
            </a:pPr>
            <a:endParaRPr lang="es-ES">
              <a:cs typeface="+mj-cs"/>
            </a:endParaRPr>
          </a:p>
        </p:txBody>
      </p:sp>
      <p:sp>
        <p:nvSpPr>
          <p:cNvPr id="467971" name="Rectangle 3">
            <a:extLst>
              <a:ext uri="{FF2B5EF4-FFF2-40B4-BE49-F238E27FC236}">
                <a16:creationId xmlns:a16="http://schemas.microsoft.com/office/drawing/2014/main" id="{7ECF694F-3DDC-B2B8-5FA2-9CAEAD0DD569}"/>
              </a:ext>
            </a:extLst>
          </p:cNvPr>
          <p:cNvSpPr>
            <a:spLocks noGrp="1" noChangeArrowheads="1"/>
          </p:cNvSpPr>
          <p:nvPr>
            <p:ph type="body" idx="1"/>
          </p:nvPr>
        </p:nvSpPr>
        <p:spPr/>
        <p:txBody>
          <a:bodyPr/>
          <a:lstStyle/>
          <a:p>
            <a:pPr eaLnBrk="1" hangingPunct="1">
              <a:defRPr/>
            </a:pPr>
            <a:endParaRPr lang="es-ES">
              <a:cs typeface="+mn-cs"/>
            </a:endParaRPr>
          </a:p>
        </p:txBody>
      </p:sp>
      <p:pic>
        <p:nvPicPr>
          <p:cNvPr id="192515" name="Picture 4" descr="autismo1">
            <a:extLst>
              <a:ext uri="{FF2B5EF4-FFF2-40B4-BE49-F238E27FC236}">
                <a16:creationId xmlns:a16="http://schemas.microsoft.com/office/drawing/2014/main" id="{712B5568-3A92-A847-255B-424C02619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3813"/>
            <a:ext cx="8856662" cy="686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705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a:extLst>
              <a:ext uri="{FF2B5EF4-FFF2-40B4-BE49-F238E27FC236}">
                <a16:creationId xmlns:a16="http://schemas.microsoft.com/office/drawing/2014/main" id="{1B6C90A0-6DD1-9BE0-3B71-44CECED56CCF}"/>
              </a:ext>
            </a:extLst>
          </p:cNvPr>
          <p:cNvSpPr>
            <a:spLocks noGrp="1" noChangeArrowheads="1"/>
          </p:cNvSpPr>
          <p:nvPr>
            <p:ph type="title"/>
          </p:nvPr>
        </p:nvSpPr>
        <p:spPr/>
        <p:txBody>
          <a:bodyPr/>
          <a:lstStyle/>
          <a:p>
            <a:pPr eaLnBrk="1" hangingPunct="1">
              <a:defRPr/>
            </a:pPr>
            <a:endParaRPr lang="es-ES">
              <a:cs typeface="+mj-cs"/>
            </a:endParaRPr>
          </a:p>
        </p:txBody>
      </p:sp>
      <p:pic>
        <p:nvPicPr>
          <p:cNvPr id="194562" name="Picture 3">
            <a:extLst>
              <a:ext uri="{FF2B5EF4-FFF2-40B4-BE49-F238E27FC236}">
                <a16:creationId xmlns:a16="http://schemas.microsoft.com/office/drawing/2014/main" id="{239ACF25-B140-3A0B-41C0-CBCEF7912449}"/>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0" y="0"/>
            <a:ext cx="4248150" cy="6858000"/>
          </a:xfrm>
        </p:spPr>
      </p:pic>
      <p:pic>
        <p:nvPicPr>
          <p:cNvPr id="194563" name="Picture 4">
            <a:extLst>
              <a:ext uri="{FF2B5EF4-FFF2-40B4-BE49-F238E27FC236}">
                <a16:creationId xmlns:a16="http://schemas.microsoft.com/office/drawing/2014/main" id="{ACB2C163-3590-5447-7325-1CC462254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557338"/>
            <a:ext cx="381952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97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a:extLst>
              <a:ext uri="{FF2B5EF4-FFF2-40B4-BE49-F238E27FC236}">
                <a16:creationId xmlns:a16="http://schemas.microsoft.com/office/drawing/2014/main" id="{318B9A66-1321-0412-A374-577E7DE61294}"/>
              </a:ext>
            </a:extLst>
          </p:cNvPr>
          <p:cNvSpPr>
            <a:spLocks noGrp="1" noChangeArrowheads="1"/>
          </p:cNvSpPr>
          <p:nvPr>
            <p:ph type="title"/>
          </p:nvPr>
        </p:nvSpPr>
        <p:spPr/>
        <p:txBody>
          <a:bodyPr/>
          <a:lstStyle/>
          <a:p>
            <a:pPr eaLnBrk="1" hangingPunct="1">
              <a:defRPr/>
            </a:pPr>
            <a:r>
              <a:rPr lang="es-ES" altLang="es-ES">
                <a:solidFill>
                  <a:schemeClr val="tx1"/>
                </a:solidFill>
                <a:effectLst>
                  <a:outerShdw blurRad="38100" dist="38100" dir="2700000" algn="tl">
                    <a:srgbClr val="010199"/>
                  </a:outerShdw>
                </a:effectLst>
              </a:rPr>
              <a:t>Procesos celulares afectados</a:t>
            </a:r>
          </a:p>
        </p:txBody>
      </p:sp>
      <p:sp>
        <p:nvSpPr>
          <p:cNvPr id="506883" name="Rectangle 3">
            <a:extLst>
              <a:ext uri="{FF2B5EF4-FFF2-40B4-BE49-F238E27FC236}">
                <a16:creationId xmlns:a16="http://schemas.microsoft.com/office/drawing/2014/main" id="{C67E514D-D110-1703-E47D-7F6F4701D63B}"/>
              </a:ext>
            </a:extLst>
          </p:cNvPr>
          <p:cNvSpPr>
            <a:spLocks noGrp="1" noChangeArrowheads="1"/>
          </p:cNvSpPr>
          <p:nvPr>
            <p:ph type="body" idx="1"/>
          </p:nvPr>
        </p:nvSpPr>
        <p:spPr/>
        <p:txBody>
          <a:bodyPr/>
          <a:lstStyle/>
          <a:p>
            <a:pPr eaLnBrk="1" hangingPunct="1">
              <a:lnSpc>
                <a:spcPct val="150000"/>
              </a:lnSpc>
              <a:defRPr/>
            </a:pPr>
            <a:r>
              <a:rPr lang="es-ES" altLang="es-ES"/>
              <a:t> Neurogénesis postnatal</a:t>
            </a:r>
          </a:p>
          <a:p>
            <a:pPr eaLnBrk="1" hangingPunct="1">
              <a:lnSpc>
                <a:spcPct val="150000"/>
              </a:lnSpc>
              <a:defRPr/>
            </a:pPr>
            <a:r>
              <a:rPr lang="es-ES" altLang="es-ES"/>
              <a:t> Neurodegeneración</a:t>
            </a:r>
          </a:p>
          <a:p>
            <a:pPr eaLnBrk="1" hangingPunct="1">
              <a:lnSpc>
                <a:spcPct val="150000"/>
              </a:lnSpc>
              <a:defRPr/>
            </a:pPr>
            <a:r>
              <a:rPr lang="es-ES" altLang="es-ES"/>
              <a:t> Apoptosis</a:t>
            </a:r>
          </a:p>
          <a:p>
            <a:pPr eaLnBrk="1" hangingPunct="1">
              <a:lnSpc>
                <a:spcPct val="150000"/>
              </a:lnSpc>
              <a:defRPr/>
            </a:pPr>
            <a:r>
              <a:rPr lang="es-ES" altLang="es-ES"/>
              <a:t> Sinaptogénesis</a:t>
            </a:r>
          </a:p>
          <a:p>
            <a:pPr eaLnBrk="1" hangingPunct="1">
              <a:lnSpc>
                <a:spcPct val="150000"/>
              </a:lnSpc>
              <a:defRPr/>
            </a:pPr>
            <a:r>
              <a:rPr lang="es-ES" altLang="es-ES"/>
              <a:t> Reacciones gliales</a:t>
            </a:r>
          </a:p>
        </p:txBody>
      </p:sp>
    </p:spTree>
    <p:extLst>
      <p:ext uri="{BB962C8B-B14F-4D97-AF65-F5344CB8AC3E}">
        <p14:creationId xmlns:p14="http://schemas.microsoft.com/office/powerpoint/2010/main" val="426696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3756041-A307-964B-9A3A-ED11959F0F63}"/>
              </a:ext>
            </a:extLst>
          </p:cNvPr>
          <p:cNvSpPr>
            <a:spLocks noGrp="1"/>
          </p:cNvSpPr>
          <p:nvPr>
            <p:ph idx="1"/>
          </p:nvPr>
        </p:nvSpPr>
        <p:spPr/>
        <p:txBody>
          <a:bodyPr/>
          <a:lstStyle/>
          <a:p>
            <a:r>
              <a:rPr lang="es-ES" dirty="0"/>
              <a:t>José Ramón Alonso</a:t>
            </a:r>
          </a:p>
          <a:p>
            <a:pPr marL="342900" indent="-342900">
              <a:buFont typeface="Arial" panose="020B0604020202020204" pitchFamily="34" charset="0"/>
              <a:buChar char="•"/>
            </a:pPr>
            <a:r>
              <a:rPr lang="es-ES" sz="2400" dirty="0"/>
              <a:t>Catedrático de Biología celular de la Universidad de Salamanca</a:t>
            </a:r>
          </a:p>
          <a:p>
            <a:pPr marL="342900" indent="-342900">
              <a:buFont typeface="Arial" panose="020B0604020202020204" pitchFamily="34" charset="0"/>
              <a:buChar char="•"/>
            </a:pPr>
            <a:r>
              <a:rPr lang="es-ES" sz="2400" dirty="0"/>
              <a:t>Autor de 163 artículos científicos sobre Neurociencia</a:t>
            </a:r>
          </a:p>
          <a:p>
            <a:pPr marL="342900" indent="-342900">
              <a:buFont typeface="Arial" panose="020B0604020202020204" pitchFamily="34" charset="0"/>
              <a:buChar char="•"/>
            </a:pPr>
            <a:r>
              <a:rPr lang="es-ES" sz="2400" dirty="0"/>
              <a:t>Autor de 53 libros, varios sobre autismo</a:t>
            </a:r>
          </a:p>
          <a:p>
            <a:pPr marL="342900" indent="-342900">
              <a:buFont typeface="Arial" panose="020B0604020202020204" pitchFamily="34" charset="0"/>
              <a:buChar char="•"/>
            </a:pPr>
            <a:r>
              <a:rPr lang="es-ES" sz="2400" dirty="0"/>
              <a:t>Autor del blog Neurociencia (</a:t>
            </a:r>
            <a:r>
              <a:rPr lang="es-ES" sz="2400" dirty="0" err="1"/>
              <a:t>jralonso.es</a:t>
            </a:r>
            <a:r>
              <a:rPr lang="es-ES" sz="2400" dirty="0"/>
              <a:t>)</a:t>
            </a:r>
          </a:p>
          <a:p>
            <a:endParaRPr lang="es-ES" dirty="0"/>
          </a:p>
        </p:txBody>
      </p:sp>
      <p:pic>
        <p:nvPicPr>
          <p:cNvPr id="6" name="Imagen 5" descr="Imagen que contiene persona, interior, naranja, alimentos&#10;&#10;Descripción generada automáticamente">
            <a:extLst>
              <a:ext uri="{FF2B5EF4-FFF2-40B4-BE49-F238E27FC236}">
                <a16:creationId xmlns:a16="http://schemas.microsoft.com/office/drawing/2014/main" id="{974AEA44-7FE4-212B-83DC-28EDF066EC66}"/>
              </a:ext>
            </a:extLst>
          </p:cNvPr>
          <p:cNvPicPr>
            <a:picLocks noChangeAspect="1"/>
          </p:cNvPicPr>
          <p:nvPr/>
        </p:nvPicPr>
        <p:blipFill>
          <a:blip r:embed="rId2"/>
          <a:stretch>
            <a:fillRect/>
          </a:stretch>
        </p:blipFill>
        <p:spPr>
          <a:xfrm>
            <a:off x="249381" y="1925647"/>
            <a:ext cx="3080521" cy="2053681"/>
          </a:xfrm>
          <a:prstGeom prst="rect">
            <a:avLst/>
          </a:prstGeom>
        </p:spPr>
      </p:pic>
      <p:sp>
        <p:nvSpPr>
          <p:cNvPr id="3" name="Marcador de contenido 2">
            <a:extLst>
              <a:ext uri="{FF2B5EF4-FFF2-40B4-BE49-F238E27FC236}">
                <a16:creationId xmlns:a16="http://schemas.microsoft.com/office/drawing/2014/main" id="{406E65B4-49F2-A248-A125-DCACAB7E8075}"/>
              </a:ext>
            </a:extLst>
          </p:cNvPr>
          <p:cNvSpPr>
            <a:spLocks noGrp="1"/>
          </p:cNvSpPr>
          <p:nvPr>
            <p:ph idx="10"/>
          </p:nvPr>
        </p:nvSpPr>
        <p:spPr>
          <a:xfrm>
            <a:off x="122541" y="4458063"/>
            <a:ext cx="3353690" cy="1300390"/>
          </a:xfrm>
        </p:spPr>
        <p:txBody>
          <a:bodyPr/>
          <a:lstStyle/>
          <a:p>
            <a:r>
              <a:rPr lang="es-ES" dirty="0"/>
              <a:t>José R. Alonso</a:t>
            </a:r>
          </a:p>
          <a:p>
            <a:r>
              <a:rPr lang="es-ES" dirty="0">
                <a:hlinkClick r:id="rId3"/>
              </a:rPr>
              <a:t>jralonso@usal.es</a:t>
            </a:r>
            <a:endParaRPr lang="es-ES" dirty="0"/>
          </a:p>
          <a:p>
            <a:r>
              <a:rPr lang="es-ES" dirty="0"/>
              <a:t>@jralonso3</a:t>
            </a:r>
          </a:p>
          <a:p>
            <a:r>
              <a:rPr lang="es-ES" dirty="0" err="1"/>
              <a:t>jralonso.es</a:t>
            </a:r>
            <a:endParaRPr lang="es-ES" dirty="0"/>
          </a:p>
        </p:txBody>
      </p:sp>
      <p:pic>
        <p:nvPicPr>
          <p:cNvPr id="7" name="Imagen 6">
            <a:extLst>
              <a:ext uri="{FF2B5EF4-FFF2-40B4-BE49-F238E27FC236}">
                <a16:creationId xmlns:a16="http://schemas.microsoft.com/office/drawing/2014/main" id="{48D4E00D-8DAD-4E5B-1585-0693E7F5E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603" y="5442282"/>
            <a:ext cx="377814" cy="3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5">
            <a:extLst>
              <a:ext uri="{FF2B5EF4-FFF2-40B4-BE49-F238E27FC236}">
                <a16:creationId xmlns:a16="http://schemas.microsoft.com/office/drawing/2014/main" id="{947C7BEB-04A2-BE62-485E-37F2D83C72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603" y="5100013"/>
            <a:ext cx="37781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583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38334-803B-6143-712F-928F5794974C}"/>
              </a:ext>
            </a:extLst>
          </p:cNvPr>
          <p:cNvSpPr>
            <a:spLocks noGrp="1"/>
          </p:cNvSpPr>
          <p:nvPr>
            <p:ph type="title"/>
          </p:nvPr>
        </p:nvSpPr>
        <p:spPr/>
        <p:txBody>
          <a:bodyPr/>
          <a:lstStyle/>
          <a:p>
            <a:pPr eaLnBrk="1" hangingPunct="1">
              <a:defRPr/>
            </a:pPr>
            <a:endParaRPr lang="es-ES">
              <a:cs typeface="+mj-cs"/>
            </a:endParaRPr>
          </a:p>
        </p:txBody>
      </p:sp>
      <p:pic>
        <p:nvPicPr>
          <p:cNvPr id="198659" name="Marcador de contenido 3">
            <a:extLst>
              <a:ext uri="{FF2B5EF4-FFF2-40B4-BE49-F238E27FC236}">
                <a16:creationId xmlns:a16="http://schemas.microsoft.com/office/drawing/2014/main" id="{0CDF680A-BD52-76AF-25A9-7D09BB5E30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4074" r="-104074"/>
          <a:stretch>
            <a:fillRect/>
          </a:stretch>
        </p:blipFill>
        <p:spPr>
          <a:xfrm>
            <a:off x="-1981200" y="0"/>
            <a:ext cx="12469813" cy="6858000"/>
          </a:xfrm>
        </p:spPr>
      </p:pic>
    </p:spTree>
    <p:extLst>
      <p:ext uri="{BB962C8B-B14F-4D97-AF65-F5344CB8AC3E}">
        <p14:creationId xmlns:p14="http://schemas.microsoft.com/office/powerpoint/2010/main" val="1970076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ítulo 1">
            <a:extLst>
              <a:ext uri="{FF2B5EF4-FFF2-40B4-BE49-F238E27FC236}">
                <a16:creationId xmlns:a16="http://schemas.microsoft.com/office/drawing/2014/main" id="{174B26FF-63E6-2720-8FFC-C2ADF1AB1CB3}"/>
              </a:ext>
            </a:extLst>
          </p:cNvPr>
          <p:cNvSpPr>
            <a:spLocks noGrp="1" noChangeArrowheads="1"/>
          </p:cNvSpPr>
          <p:nvPr>
            <p:ph type="title"/>
          </p:nvPr>
        </p:nvSpPr>
        <p:spPr/>
        <p:txBody>
          <a:bodyPr/>
          <a:lstStyle/>
          <a:p>
            <a:r>
              <a:rPr lang="es-ES" altLang="es-ES">
                <a:ea typeface="ＭＳ Ｐゴシック" panose="020B0600070205080204" pitchFamily="34" charset="-128"/>
              </a:rPr>
              <a:t>Un nuevo órgano: el Microbiota</a:t>
            </a:r>
          </a:p>
        </p:txBody>
      </p:sp>
      <p:sp>
        <p:nvSpPr>
          <p:cNvPr id="199682" name="Marcador de contenido 3">
            <a:extLst>
              <a:ext uri="{FF2B5EF4-FFF2-40B4-BE49-F238E27FC236}">
                <a16:creationId xmlns:a16="http://schemas.microsoft.com/office/drawing/2014/main" id="{3E91A208-7B6A-40F7-D59F-B29DC30DD456}"/>
              </a:ext>
            </a:extLst>
          </p:cNvPr>
          <p:cNvSpPr>
            <a:spLocks noGrp="1" noChangeArrowheads="1"/>
          </p:cNvSpPr>
          <p:nvPr>
            <p:ph sz="half" idx="2"/>
          </p:nvPr>
        </p:nvSpPr>
        <p:spPr>
          <a:xfrm>
            <a:off x="4284663" y="1600200"/>
            <a:ext cx="4751387" cy="4530725"/>
          </a:xfrm>
        </p:spPr>
        <p:txBody>
          <a:bodyPr/>
          <a:lstStyle/>
          <a:p>
            <a:r>
              <a:rPr lang="es-ES" altLang="es-ES" sz="2400">
                <a:ea typeface="ＭＳ Ｐゴシック" panose="020B0600070205080204" pitchFamily="34" charset="-128"/>
              </a:rPr>
              <a:t>Mala nutrición y embarazo.</a:t>
            </a:r>
          </a:p>
          <a:p>
            <a:r>
              <a:rPr lang="es-ES" altLang="es-ES" sz="2400">
                <a:ea typeface="ＭＳ Ｐゴシック" panose="020B0600070205080204" pitchFamily="34" charset="-128"/>
              </a:rPr>
              <a:t>Eje intestino-cerebro</a:t>
            </a:r>
          </a:p>
          <a:p>
            <a:r>
              <a:rPr lang="es-ES" altLang="es-ES" sz="2400">
                <a:ea typeface="ＭＳ Ｐゴシック" panose="020B0600070205080204" pitchFamily="34" charset="-128"/>
              </a:rPr>
              <a:t>Alteraciones del microbiota materno</a:t>
            </a:r>
          </a:p>
          <a:p>
            <a:r>
              <a:rPr lang="es-ES" altLang="es-ES" sz="2400">
                <a:ea typeface="ＭＳ Ｐゴシック" panose="020B0600070205080204" pitchFamily="34" charset="-128"/>
              </a:rPr>
              <a:t>Problemas gastrointestinales en niños con TEA</a:t>
            </a:r>
          </a:p>
          <a:p>
            <a:r>
              <a:rPr lang="es-ES" altLang="es-ES" sz="2400">
                <a:ea typeface="ＭＳ Ｐゴシック" panose="020B0600070205080204" pitchFamily="34" charset="-128"/>
              </a:rPr>
              <a:t>Ratones con dietas ricas en grasa-alteraciones en el microbiota-alteraciones en el comportamiento-déficits sociales</a:t>
            </a:r>
          </a:p>
          <a:p>
            <a:r>
              <a:rPr lang="es-ES" altLang="es-ES" sz="2400">
                <a:ea typeface="ＭＳ Ｐゴシック" panose="020B0600070205080204" pitchFamily="34" charset="-128"/>
              </a:rPr>
              <a:t>Trasplantes fecales-Reversión</a:t>
            </a:r>
          </a:p>
          <a:p>
            <a:endParaRPr lang="es-ES" altLang="es-ES" sz="2400">
              <a:ea typeface="ＭＳ Ｐゴシック" panose="020B0600070205080204" pitchFamily="34" charset="-128"/>
            </a:endParaRPr>
          </a:p>
        </p:txBody>
      </p:sp>
      <p:sp>
        <p:nvSpPr>
          <p:cNvPr id="5" name="Marcador de pie de página 4">
            <a:extLst>
              <a:ext uri="{FF2B5EF4-FFF2-40B4-BE49-F238E27FC236}">
                <a16:creationId xmlns:a16="http://schemas.microsoft.com/office/drawing/2014/main" id="{58B75D03-0046-8BBC-1EAD-8A194D805702}"/>
              </a:ext>
            </a:extLst>
          </p:cNvPr>
          <p:cNvSpPr>
            <a:spLocks noGrp="1"/>
          </p:cNvSpPr>
          <p:nvPr>
            <p:ph type="ftr" sz="quarter" idx="11"/>
          </p:nvPr>
        </p:nvSpPr>
        <p:spPr/>
        <p:txBody>
          <a:bodyPr/>
          <a:lstStyle/>
          <a:p>
            <a:pPr>
              <a:defRPr/>
            </a:pPr>
            <a:r>
              <a:rPr lang="es-ES" altLang="en-US"/>
              <a:t>@jralonso3</a:t>
            </a:r>
          </a:p>
        </p:txBody>
      </p:sp>
      <p:pic>
        <p:nvPicPr>
          <p:cNvPr id="199684" name="Imagen 2">
            <a:extLst>
              <a:ext uri="{FF2B5EF4-FFF2-40B4-BE49-F238E27FC236}">
                <a16:creationId xmlns:a16="http://schemas.microsoft.com/office/drawing/2014/main" id="{536C0EBD-0E0F-1BD1-4E32-762F5A5DD4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4284663"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5" name="Marcador de contenido 3">
            <a:extLst>
              <a:ext uri="{FF2B5EF4-FFF2-40B4-BE49-F238E27FC236}">
                <a16:creationId xmlns:a16="http://schemas.microsoft.com/office/drawing/2014/main" id="{9C56E67E-4CF4-79C3-BC84-245079E4E5ED}"/>
              </a:ext>
            </a:extLst>
          </p:cNvPr>
          <p:cNvSpPr txBox="1">
            <a:spLocks/>
          </p:cNvSpPr>
          <p:nvPr/>
        </p:nvSpPr>
        <p:spPr bwMode="auto">
          <a:xfrm>
            <a:off x="179388" y="4365625"/>
            <a:ext cx="47529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buClr>
                <a:srgbClr val="CC9900"/>
              </a:buClr>
            </a:pPr>
            <a:r>
              <a:rPr lang="es-ES" altLang="es-ES" sz="2400">
                <a:solidFill>
                  <a:srgbClr val="000000"/>
                </a:solidFill>
              </a:rPr>
              <a:t>Incremento de oxitocina</a:t>
            </a:r>
          </a:p>
          <a:p>
            <a:pPr>
              <a:buClr>
                <a:srgbClr val="CC9900"/>
              </a:buClr>
            </a:pPr>
            <a:r>
              <a:rPr lang="es-ES" altLang="es-ES" sz="2400">
                <a:solidFill>
                  <a:srgbClr val="000000"/>
                </a:solidFill>
              </a:rPr>
              <a:t>Vía nervio vago</a:t>
            </a:r>
          </a:p>
          <a:p>
            <a:pPr>
              <a:buClr>
                <a:srgbClr val="CC9900"/>
              </a:buClr>
            </a:pPr>
            <a:endParaRPr lang="es-ES" altLang="es-ES" sz="2400">
              <a:solidFill>
                <a:srgbClr val="000000"/>
              </a:solidFill>
            </a:endParaRPr>
          </a:p>
        </p:txBody>
      </p:sp>
      <p:sp>
        <p:nvSpPr>
          <p:cNvPr id="199686" name="CuadroTexto 8">
            <a:extLst>
              <a:ext uri="{FF2B5EF4-FFF2-40B4-BE49-F238E27FC236}">
                <a16:creationId xmlns:a16="http://schemas.microsoft.com/office/drawing/2014/main" id="{DF1A9378-8392-D244-79FB-8EDBA6E0504F}"/>
              </a:ext>
            </a:extLst>
          </p:cNvPr>
          <p:cNvSpPr txBox="1">
            <a:spLocks noChangeArrowheads="1"/>
          </p:cNvSpPr>
          <p:nvPr/>
        </p:nvSpPr>
        <p:spPr bwMode="auto">
          <a:xfrm>
            <a:off x="395288" y="5445125"/>
            <a:ext cx="3529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s-ES" altLang="es-ES" sz="1800">
                <a:solidFill>
                  <a:srgbClr val="000000"/>
                </a:solidFill>
              </a:rPr>
              <a:t>Buffinton et al. (2016) </a:t>
            </a:r>
          </a:p>
          <a:p>
            <a:pPr eaLnBrk="1" hangingPunct="1">
              <a:spcBef>
                <a:spcPct val="0"/>
              </a:spcBef>
              <a:buClrTx/>
              <a:buSzTx/>
              <a:buFontTx/>
              <a:buNone/>
            </a:pPr>
            <a:r>
              <a:rPr lang="es-ES" altLang="es-ES" sz="1800">
                <a:solidFill>
                  <a:srgbClr val="000000"/>
                </a:solidFill>
              </a:rPr>
              <a:t>Cell 165: 1762-1775.</a:t>
            </a:r>
          </a:p>
        </p:txBody>
      </p:sp>
    </p:spTree>
    <p:extLst>
      <p:ext uri="{BB962C8B-B14F-4D97-AF65-F5344CB8AC3E}">
        <p14:creationId xmlns:p14="http://schemas.microsoft.com/office/powerpoint/2010/main" val="165189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ítulo 1">
            <a:extLst>
              <a:ext uri="{FF2B5EF4-FFF2-40B4-BE49-F238E27FC236}">
                <a16:creationId xmlns:a16="http://schemas.microsoft.com/office/drawing/2014/main" id="{2870CD42-577E-6734-F26B-BA66FFBA52D8}"/>
              </a:ext>
            </a:extLst>
          </p:cNvPr>
          <p:cNvSpPr>
            <a:spLocks noGrp="1" noChangeArrowheads="1"/>
          </p:cNvSpPr>
          <p:nvPr>
            <p:ph type="title"/>
          </p:nvPr>
        </p:nvSpPr>
        <p:spPr/>
        <p:txBody>
          <a:bodyPr/>
          <a:lstStyle/>
          <a:p>
            <a:r>
              <a:rPr lang="es-ES" altLang="es-ES">
                <a:ea typeface="ＭＳ Ｐゴシック" panose="020B0600070205080204" pitchFamily="34" charset="-128"/>
              </a:rPr>
              <a:t>Robots de asistencia social</a:t>
            </a:r>
          </a:p>
        </p:txBody>
      </p:sp>
      <p:sp>
        <p:nvSpPr>
          <p:cNvPr id="200706" name="Marcador de contenido 3">
            <a:extLst>
              <a:ext uri="{FF2B5EF4-FFF2-40B4-BE49-F238E27FC236}">
                <a16:creationId xmlns:a16="http://schemas.microsoft.com/office/drawing/2014/main" id="{7A2AE7BE-4BCD-1770-9899-C5B19F37074F}"/>
              </a:ext>
            </a:extLst>
          </p:cNvPr>
          <p:cNvSpPr>
            <a:spLocks noGrp="1" noChangeArrowheads="1"/>
          </p:cNvSpPr>
          <p:nvPr>
            <p:ph sz="half" idx="2"/>
          </p:nvPr>
        </p:nvSpPr>
        <p:spPr>
          <a:xfrm>
            <a:off x="4284663" y="1268413"/>
            <a:ext cx="4751387" cy="4530725"/>
          </a:xfrm>
        </p:spPr>
        <p:txBody>
          <a:bodyPr/>
          <a:lstStyle/>
          <a:p>
            <a:r>
              <a:rPr lang="es-ES" altLang="es-ES" sz="2400">
                <a:ea typeface="ＭＳ Ｐゴシック" panose="020B0600070205080204" pitchFamily="34" charset="-128"/>
              </a:rPr>
              <a:t>Seis robots de asistencia social en desarrollo para el tratamiento de los niños con autismo.</a:t>
            </a:r>
          </a:p>
          <a:p>
            <a:r>
              <a:rPr lang="es-ES" altLang="es-ES" sz="2400">
                <a:ea typeface="ＭＳ Ｐゴシック" panose="020B0600070205080204" pitchFamily="34" charset="-128"/>
              </a:rPr>
              <a:t>Los niños se sienten muy cómodos con ellos.</a:t>
            </a:r>
          </a:p>
          <a:p>
            <a:pPr lvl="1"/>
            <a:r>
              <a:rPr lang="es-ES" altLang="es-ES" sz="2000">
                <a:ea typeface="ＭＳ Ｐゴシック" panose="020B0600070205080204" pitchFamily="34" charset="-128"/>
              </a:rPr>
              <a:t>Vinculados sin sentirse abrumados. </a:t>
            </a:r>
          </a:p>
          <a:p>
            <a:pPr lvl="1"/>
            <a:r>
              <a:rPr lang="es-ES" altLang="es-ES" sz="2000">
                <a:ea typeface="ＭＳ Ｐゴシック" panose="020B0600070205080204" pitchFamily="34" charset="-128"/>
              </a:rPr>
              <a:t>Aumento de los niveles de atención. </a:t>
            </a:r>
          </a:p>
          <a:p>
            <a:pPr lvl="1"/>
            <a:r>
              <a:rPr lang="es-ES" altLang="es-ES" sz="2000">
                <a:ea typeface="ＭＳ Ｐゴシック" panose="020B0600070205080204" pitchFamily="34" charset="-128"/>
              </a:rPr>
              <a:t>Comportamientos sociales novedosos. </a:t>
            </a:r>
          </a:p>
          <a:p>
            <a:pPr lvl="1"/>
            <a:r>
              <a:rPr lang="es-ES" altLang="es-ES" sz="2000">
                <a:ea typeface="ＭＳ Ｐゴシック" panose="020B0600070205080204" pitchFamily="34" charset="-128"/>
              </a:rPr>
              <a:t>Imitación espontánea.</a:t>
            </a:r>
          </a:p>
          <a:p>
            <a:r>
              <a:rPr lang="es-ES" altLang="es-ES" sz="2400">
                <a:ea typeface="ＭＳ Ｐゴシック" panose="020B0600070205080204" pitchFamily="34" charset="-128"/>
              </a:rPr>
              <a:t>Supervisión de un terapeuta</a:t>
            </a:r>
          </a:p>
          <a:p>
            <a:endParaRPr lang="es-ES" altLang="es-ES" sz="2400">
              <a:ea typeface="ＭＳ Ｐゴシック" panose="020B0600070205080204" pitchFamily="34" charset="-128"/>
            </a:endParaRPr>
          </a:p>
        </p:txBody>
      </p:sp>
      <p:sp>
        <p:nvSpPr>
          <p:cNvPr id="5" name="Marcador de pie de página 4">
            <a:extLst>
              <a:ext uri="{FF2B5EF4-FFF2-40B4-BE49-F238E27FC236}">
                <a16:creationId xmlns:a16="http://schemas.microsoft.com/office/drawing/2014/main" id="{57046502-2A2E-247D-9F07-FE38211F029E}"/>
              </a:ext>
            </a:extLst>
          </p:cNvPr>
          <p:cNvSpPr>
            <a:spLocks noGrp="1"/>
          </p:cNvSpPr>
          <p:nvPr>
            <p:ph type="ftr" sz="quarter" idx="11"/>
          </p:nvPr>
        </p:nvSpPr>
        <p:spPr/>
        <p:txBody>
          <a:bodyPr/>
          <a:lstStyle/>
          <a:p>
            <a:pPr>
              <a:defRPr/>
            </a:pPr>
            <a:r>
              <a:rPr lang="es-ES" altLang="en-US"/>
              <a:t>@jralonso3</a:t>
            </a:r>
          </a:p>
        </p:txBody>
      </p:sp>
      <p:pic>
        <p:nvPicPr>
          <p:cNvPr id="200708" name="Imagen 2">
            <a:extLst>
              <a:ext uri="{FF2B5EF4-FFF2-40B4-BE49-F238E27FC236}">
                <a16:creationId xmlns:a16="http://schemas.microsoft.com/office/drawing/2014/main" id="{1F09C28A-7A4E-1E0A-D46B-15C332CDD3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00213"/>
            <a:ext cx="394335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433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ítulo 1">
            <a:extLst>
              <a:ext uri="{FF2B5EF4-FFF2-40B4-BE49-F238E27FC236}">
                <a16:creationId xmlns:a16="http://schemas.microsoft.com/office/drawing/2014/main" id="{397ED7C0-350D-B5A0-ADA2-60ED26BDFFD1}"/>
              </a:ext>
            </a:extLst>
          </p:cNvPr>
          <p:cNvSpPr>
            <a:spLocks noGrp="1" noChangeArrowheads="1"/>
          </p:cNvSpPr>
          <p:nvPr>
            <p:ph type="title"/>
          </p:nvPr>
        </p:nvSpPr>
        <p:spPr>
          <a:xfrm>
            <a:off x="457200" y="44450"/>
            <a:ext cx="8229600" cy="1139825"/>
          </a:xfrm>
        </p:spPr>
        <p:txBody>
          <a:bodyPr/>
          <a:lstStyle/>
          <a:p>
            <a:r>
              <a:rPr lang="es-ES" altLang="es-ES">
                <a:ea typeface="ＭＳ Ｐゴシック" panose="020B0600070205080204" pitchFamily="34" charset="-128"/>
              </a:rPr>
              <a:t>Genética del TEA</a:t>
            </a:r>
          </a:p>
        </p:txBody>
      </p:sp>
      <p:sp>
        <p:nvSpPr>
          <p:cNvPr id="201730" name="Marcador de contenido 2">
            <a:extLst>
              <a:ext uri="{FF2B5EF4-FFF2-40B4-BE49-F238E27FC236}">
                <a16:creationId xmlns:a16="http://schemas.microsoft.com/office/drawing/2014/main" id="{BAD342FE-3E32-3FF7-7310-D2520D8DC842}"/>
              </a:ext>
            </a:extLst>
          </p:cNvPr>
          <p:cNvSpPr>
            <a:spLocks noGrp="1" noChangeArrowheads="1"/>
          </p:cNvSpPr>
          <p:nvPr>
            <p:ph idx="1"/>
          </p:nvPr>
        </p:nvSpPr>
        <p:spPr>
          <a:xfrm>
            <a:off x="323850" y="692150"/>
            <a:ext cx="8712200" cy="4530725"/>
          </a:xfrm>
        </p:spPr>
        <p:txBody>
          <a:bodyPr/>
          <a:lstStyle/>
          <a:p>
            <a:r>
              <a:rPr lang="es-ES" altLang="es-ES" sz="2400">
                <a:ea typeface="ＭＳ Ｐゴシック" panose="020B0600070205080204" pitchFamily="34" charset="-128"/>
              </a:rPr>
              <a:t>Alta heredabilidad; entre 0,6 y 0,9</a:t>
            </a:r>
          </a:p>
          <a:p>
            <a:r>
              <a:rPr lang="es-ES" altLang="es-ES" sz="2400">
                <a:ea typeface="ＭＳ Ｐゴシック" panose="020B0600070205080204" pitchFamily="34" charset="-128"/>
              </a:rPr>
              <a:t>100 genes de “alta confianza”</a:t>
            </a:r>
            <a:r>
              <a:rPr lang="es-ES" altLang="ja-JP" sz="2400">
                <a:ea typeface="ＭＳ Ｐゴシック" panose="020B0600070205080204" pitchFamily="34" charset="-128"/>
              </a:rPr>
              <a:t>. Entre 400 y 1000.</a:t>
            </a:r>
          </a:p>
          <a:p>
            <a:r>
              <a:rPr lang="es-ES" altLang="es-ES" sz="2400">
                <a:ea typeface="ＭＳ Ｐゴシック" panose="020B0600070205080204" pitchFamily="34" charset="-128"/>
              </a:rPr>
              <a:t>Mutaciones únicas que causan autismo (&lt; 5% casos)</a:t>
            </a:r>
          </a:p>
          <a:p>
            <a:r>
              <a:rPr lang="es-ES" altLang="es-ES" sz="2400">
                <a:ea typeface="ＭＳ Ｐゴシック" panose="020B0600070205080204" pitchFamily="34" charset="-128"/>
              </a:rPr>
              <a:t>50% heredabilidad no son mutaciones sino variantes que todos llevamos.</a:t>
            </a:r>
          </a:p>
          <a:p>
            <a:r>
              <a:rPr lang="es-ES" altLang="es-ES" sz="2400">
                <a:ea typeface="ＭＳ Ｐゴシック" panose="020B0600070205080204" pitchFamily="34" charset="-128"/>
              </a:rPr>
              <a:t>Big Data: 23&amp;Me. 80.000 genomas para autismo.</a:t>
            </a:r>
          </a:p>
          <a:p>
            <a:r>
              <a:rPr lang="es-ES" altLang="es-ES" sz="2400">
                <a:ea typeface="ＭＳ Ｐゴシック" panose="020B0600070205080204" pitchFamily="34" charset="-128"/>
              </a:rPr>
              <a:t>Entender la causa del autismo</a:t>
            </a:r>
          </a:p>
          <a:p>
            <a:r>
              <a:rPr lang="es-ES" altLang="es-ES" sz="2400">
                <a:ea typeface="ＭＳ Ｐゴシック" panose="020B0600070205080204" pitchFamily="34" charset="-128"/>
              </a:rPr>
              <a:t>Detección temprana permite intervención temprana</a:t>
            </a:r>
          </a:p>
          <a:p>
            <a:r>
              <a:rPr lang="es-ES" altLang="es-ES" sz="2400">
                <a:ea typeface="ＭＳ Ｐゴシック" panose="020B0600070205080204" pitchFamily="34" charset="-128"/>
              </a:rPr>
              <a:t>Apoyar a niños que son vulnerables a convertirse en adolescentes con problemas de salud mental</a:t>
            </a:r>
          </a:p>
          <a:p>
            <a:r>
              <a:rPr lang="es-ES" altLang="es-ES" sz="2400">
                <a:ea typeface="ＭＳ Ｐゴシック" panose="020B0600070205080204" pitchFamily="34" charset="-128"/>
              </a:rPr>
              <a:t>Un niño con TEA sin apoyo adecuado</a:t>
            </a:r>
          </a:p>
          <a:p>
            <a:pPr lvl="1"/>
            <a:r>
              <a:rPr lang="es-ES" altLang="es-ES" sz="2000">
                <a:ea typeface="ＭＳ Ｐゴシック" panose="020B0600070205080204" pitchFamily="34" charset="-128"/>
              </a:rPr>
              <a:t>Fracasa en el sistema educativo</a:t>
            </a:r>
          </a:p>
          <a:p>
            <a:pPr lvl="1"/>
            <a:r>
              <a:rPr lang="es-ES" altLang="es-ES" sz="2000">
                <a:ea typeface="ＭＳ Ｐゴシック" panose="020B0600070205080204" pitchFamily="34" charset="-128"/>
              </a:rPr>
              <a:t>Tiene un alto riesgo de acoso</a:t>
            </a:r>
          </a:p>
          <a:p>
            <a:pPr lvl="1"/>
            <a:r>
              <a:rPr lang="es-ES" altLang="es-ES" sz="2000">
                <a:ea typeface="ＭＳ Ｐゴシック" panose="020B0600070205080204" pitchFamily="34" charset="-128"/>
              </a:rPr>
              <a:t>Pierde la autoestima</a:t>
            </a:r>
          </a:p>
        </p:txBody>
      </p:sp>
      <p:sp>
        <p:nvSpPr>
          <p:cNvPr id="4" name="Marcador de pie de página 3">
            <a:extLst>
              <a:ext uri="{FF2B5EF4-FFF2-40B4-BE49-F238E27FC236}">
                <a16:creationId xmlns:a16="http://schemas.microsoft.com/office/drawing/2014/main" id="{57F1F8B5-870D-E231-A1DD-837B7F432984}"/>
              </a:ext>
            </a:extLst>
          </p:cNvPr>
          <p:cNvSpPr>
            <a:spLocks noGrp="1"/>
          </p:cNvSpPr>
          <p:nvPr>
            <p:ph type="ftr" sz="quarter" idx="11"/>
          </p:nvPr>
        </p:nvSpPr>
        <p:spPr/>
        <p:txBody>
          <a:bodyPr/>
          <a:lstStyle/>
          <a:p>
            <a:pPr>
              <a:defRPr/>
            </a:pPr>
            <a:r>
              <a:rPr lang="es-ES" altLang="en-US"/>
              <a:t>@jralonso3</a:t>
            </a:r>
          </a:p>
        </p:txBody>
      </p:sp>
    </p:spTree>
    <p:extLst>
      <p:ext uri="{BB962C8B-B14F-4D97-AF65-F5344CB8AC3E}">
        <p14:creationId xmlns:p14="http://schemas.microsoft.com/office/powerpoint/2010/main" val="228097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2754" name="Imagen 1">
            <a:extLst>
              <a:ext uri="{FF2B5EF4-FFF2-40B4-BE49-F238E27FC236}">
                <a16:creationId xmlns:a16="http://schemas.microsoft.com/office/drawing/2014/main" id="{0E4A6C74-B1E1-40B1-887C-5F2C62E705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245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1" name="CuadroTexto 1">
            <a:extLst>
              <a:ext uri="{FF2B5EF4-FFF2-40B4-BE49-F238E27FC236}">
                <a16:creationId xmlns:a16="http://schemas.microsoft.com/office/drawing/2014/main" id="{C0029025-4C33-7BD9-98AF-6BA60982A02D}"/>
              </a:ext>
            </a:extLst>
          </p:cNvPr>
          <p:cNvSpPr txBox="1">
            <a:spLocks noChangeArrowheads="1"/>
          </p:cNvSpPr>
          <p:nvPr/>
        </p:nvSpPr>
        <p:spPr bwMode="auto">
          <a:xfrm>
            <a:off x="395288" y="836613"/>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 altLang="es-ES" sz="1800">
              <a:solidFill>
                <a:srgbClr val="000000"/>
              </a:solidFill>
            </a:endParaRPr>
          </a:p>
        </p:txBody>
      </p:sp>
      <p:sp>
        <p:nvSpPr>
          <p:cNvPr id="204802" name="CuadroTexto 3">
            <a:extLst>
              <a:ext uri="{FF2B5EF4-FFF2-40B4-BE49-F238E27FC236}">
                <a16:creationId xmlns:a16="http://schemas.microsoft.com/office/drawing/2014/main" id="{85B140E3-FA24-37A7-1CFA-AAAC2FD100EC}"/>
              </a:ext>
            </a:extLst>
          </p:cNvPr>
          <p:cNvSpPr txBox="1">
            <a:spLocks noChangeArrowheads="1"/>
          </p:cNvSpPr>
          <p:nvPr/>
        </p:nvSpPr>
        <p:spPr bwMode="auto">
          <a:xfrm>
            <a:off x="323850" y="549275"/>
            <a:ext cx="3960813"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marL="284163" indent="-28416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spcAft>
                <a:spcPts val="1200"/>
              </a:spcAft>
            </a:pPr>
            <a:r>
              <a:rPr lang="es-ES_tradnl" altLang="es-ES" sz="1800">
                <a:solidFill>
                  <a:srgbClr val="000000"/>
                </a:solidFill>
              </a:rPr>
              <a:t>60 genes con vinculación evidente</a:t>
            </a:r>
            <a:endParaRPr lang="es-ES" altLang="es-ES" sz="1800">
              <a:solidFill>
                <a:srgbClr val="000000"/>
              </a:solidFill>
            </a:endParaRPr>
          </a:p>
          <a:p>
            <a:pPr eaLnBrk="1" hangingPunct="1">
              <a:spcBef>
                <a:spcPct val="0"/>
              </a:spcBef>
              <a:spcAft>
                <a:spcPts val="1200"/>
              </a:spcAft>
            </a:pPr>
            <a:r>
              <a:rPr lang="es-ES_tradnl" altLang="es-ES" sz="1800">
                <a:solidFill>
                  <a:srgbClr val="000000"/>
                </a:solidFill>
              </a:rPr>
              <a:t>Secuenciación de tríos: muchas mutaciones de novo</a:t>
            </a:r>
            <a:endParaRPr lang="es-ES" altLang="es-ES" sz="1800">
              <a:solidFill>
                <a:srgbClr val="000000"/>
              </a:solidFill>
            </a:endParaRPr>
          </a:p>
          <a:p>
            <a:pPr eaLnBrk="1" hangingPunct="1">
              <a:spcBef>
                <a:spcPct val="0"/>
              </a:spcBef>
              <a:spcAft>
                <a:spcPts val="1200"/>
              </a:spcAft>
            </a:pPr>
            <a:r>
              <a:rPr lang="es-ES_tradnl" altLang="es-ES" sz="1800">
                <a:solidFill>
                  <a:srgbClr val="000000"/>
                </a:solidFill>
              </a:rPr>
              <a:t>Mutaciones postcigóticas: mosaico</a:t>
            </a:r>
            <a:endParaRPr lang="es-ES" altLang="es-ES" sz="1800">
              <a:solidFill>
                <a:srgbClr val="000000"/>
              </a:solidFill>
            </a:endParaRPr>
          </a:p>
          <a:p>
            <a:pPr eaLnBrk="1" hangingPunct="1">
              <a:spcBef>
                <a:spcPct val="0"/>
              </a:spcBef>
              <a:spcAft>
                <a:spcPts val="1200"/>
              </a:spcAft>
            </a:pPr>
            <a:r>
              <a:rPr lang="es-ES_tradnl" altLang="es-ES" sz="1800">
                <a:solidFill>
                  <a:srgbClr val="000000"/>
                </a:solidFill>
              </a:rPr>
              <a:t>+ 13 nuevos genes de riesgo</a:t>
            </a:r>
            <a:endParaRPr lang="es-ES" altLang="es-ES" sz="1800">
              <a:solidFill>
                <a:srgbClr val="000000"/>
              </a:solidFill>
            </a:endParaRPr>
          </a:p>
          <a:p>
            <a:pPr eaLnBrk="1" hangingPunct="1">
              <a:spcBef>
                <a:spcPct val="0"/>
              </a:spcBef>
              <a:spcAft>
                <a:spcPts val="1200"/>
              </a:spcAft>
            </a:pPr>
            <a:r>
              <a:rPr lang="es-ES" altLang="es-ES" sz="1800" i="1">
                <a:solidFill>
                  <a:srgbClr val="000000"/>
                </a:solidFill>
              </a:rPr>
              <a:t>SCN2A</a:t>
            </a:r>
            <a:r>
              <a:rPr lang="es-ES" altLang="es-ES" sz="1800">
                <a:solidFill>
                  <a:srgbClr val="000000"/>
                </a:solidFill>
              </a:rPr>
              <a:t>, </a:t>
            </a:r>
            <a:r>
              <a:rPr lang="es-ES" altLang="es-ES" sz="1800" i="1">
                <a:solidFill>
                  <a:srgbClr val="000000"/>
                </a:solidFill>
              </a:rPr>
              <a:t>HNRNPU</a:t>
            </a:r>
            <a:r>
              <a:rPr lang="es-ES" altLang="es-ES" sz="1800">
                <a:solidFill>
                  <a:srgbClr val="000000"/>
                </a:solidFill>
              </a:rPr>
              <a:t>, </a:t>
            </a:r>
            <a:r>
              <a:rPr lang="es-ES" altLang="es-ES" sz="1800" i="1">
                <a:solidFill>
                  <a:srgbClr val="000000"/>
                </a:solidFill>
              </a:rPr>
              <a:t>SMARCA4</a:t>
            </a:r>
            <a:r>
              <a:rPr lang="es-ES" altLang="es-ES" sz="1800">
                <a:solidFill>
                  <a:srgbClr val="000000"/>
                </a:solidFill>
              </a:rPr>
              <a:t>, </a:t>
            </a:r>
            <a:r>
              <a:rPr lang="es-ES" altLang="es-ES" sz="1800" i="1">
                <a:solidFill>
                  <a:srgbClr val="000000"/>
                </a:solidFill>
              </a:rPr>
              <a:t>KLF16</a:t>
            </a:r>
            <a:r>
              <a:rPr lang="es-ES" altLang="es-ES" sz="1800">
                <a:solidFill>
                  <a:srgbClr val="000000"/>
                </a:solidFill>
              </a:rPr>
              <a:t> y MSANTD2</a:t>
            </a:r>
          </a:p>
          <a:p>
            <a:pPr eaLnBrk="1" hangingPunct="1">
              <a:spcBef>
                <a:spcPct val="0"/>
              </a:spcBef>
              <a:spcAft>
                <a:spcPts val="1200"/>
              </a:spcAft>
            </a:pPr>
            <a:r>
              <a:rPr lang="es-ES" altLang="es-ES" sz="1800">
                <a:solidFill>
                  <a:srgbClr val="000000"/>
                </a:solidFill>
              </a:rPr>
              <a:t>Algunas implican aumento de función</a:t>
            </a:r>
          </a:p>
          <a:p>
            <a:pPr eaLnBrk="1" hangingPunct="1">
              <a:spcBef>
                <a:spcPct val="0"/>
              </a:spcBef>
              <a:spcAft>
                <a:spcPts val="1200"/>
              </a:spcAft>
            </a:pPr>
            <a:r>
              <a:rPr lang="es-ES" altLang="es-ES" sz="1800">
                <a:solidFill>
                  <a:srgbClr val="000000"/>
                </a:solidFill>
              </a:rPr>
              <a:t>Regiones encefálicas afectadas: Amígdala, estriado y cerebelo</a:t>
            </a:r>
          </a:p>
          <a:p>
            <a:pPr eaLnBrk="1" hangingPunct="1">
              <a:spcBef>
                <a:spcPct val="0"/>
              </a:spcBef>
              <a:buFontTx/>
              <a:buNone/>
            </a:pPr>
            <a:endParaRPr lang="es-ES" altLang="es-ES" sz="1800">
              <a:solidFill>
                <a:srgbClr val="000000"/>
              </a:solidFill>
            </a:endParaRPr>
          </a:p>
        </p:txBody>
      </p:sp>
      <p:pic>
        <p:nvPicPr>
          <p:cNvPr id="204803" name="Imagen 5">
            <a:extLst>
              <a:ext uri="{FF2B5EF4-FFF2-40B4-BE49-F238E27FC236}">
                <a16:creationId xmlns:a16="http://schemas.microsoft.com/office/drawing/2014/main" id="{9C929091-3192-2B42-5A47-A1071AA1D5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64038" y="385763"/>
            <a:ext cx="4887912"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4" name="CuadroTexto 4">
            <a:extLst>
              <a:ext uri="{FF2B5EF4-FFF2-40B4-BE49-F238E27FC236}">
                <a16:creationId xmlns:a16="http://schemas.microsoft.com/office/drawing/2014/main" id="{16CFFA2D-9921-E986-DA8C-463EEEF55729}"/>
              </a:ext>
            </a:extLst>
          </p:cNvPr>
          <p:cNvSpPr txBox="1">
            <a:spLocks noChangeArrowheads="1"/>
          </p:cNvSpPr>
          <p:nvPr/>
        </p:nvSpPr>
        <p:spPr bwMode="auto">
          <a:xfrm>
            <a:off x="2555875" y="6308725"/>
            <a:ext cx="41767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 sz="1200">
                <a:solidFill>
                  <a:srgbClr val="000000"/>
                </a:solidFill>
              </a:rPr>
              <a:t>Dou et al. (2017) Hum Mutat 38(8): 1002-1013</a:t>
            </a:r>
            <a:r>
              <a:rPr lang="es-ES" altLang="es-ES" sz="1400">
                <a:solidFill>
                  <a:srgbClr val="000000"/>
                </a:solidFill>
              </a:rPr>
              <a:t>.</a:t>
            </a:r>
          </a:p>
          <a:p>
            <a:pPr eaLnBrk="1" hangingPunct="1">
              <a:spcBef>
                <a:spcPct val="0"/>
              </a:spcBef>
              <a:buFontTx/>
              <a:buNone/>
            </a:pPr>
            <a:endParaRPr lang="es-ES" altLang="es-ES" sz="1800">
              <a:solidFill>
                <a:srgbClr val="000000"/>
              </a:solidFill>
            </a:endParaRPr>
          </a:p>
        </p:txBody>
      </p:sp>
    </p:spTree>
    <p:extLst>
      <p:ext uri="{BB962C8B-B14F-4D97-AF65-F5344CB8AC3E}">
        <p14:creationId xmlns:p14="http://schemas.microsoft.com/office/powerpoint/2010/main" val="255375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ítulo 1">
            <a:extLst>
              <a:ext uri="{FF2B5EF4-FFF2-40B4-BE49-F238E27FC236}">
                <a16:creationId xmlns:a16="http://schemas.microsoft.com/office/drawing/2014/main" id="{A04CA15B-F406-582C-945C-B2E23DC93A48}"/>
              </a:ext>
            </a:extLst>
          </p:cNvPr>
          <p:cNvSpPr>
            <a:spLocks noGrp="1" noChangeArrowheads="1"/>
          </p:cNvSpPr>
          <p:nvPr>
            <p:ph type="title"/>
          </p:nvPr>
        </p:nvSpPr>
        <p:spPr/>
        <p:txBody>
          <a:bodyPr/>
          <a:lstStyle/>
          <a:p>
            <a:r>
              <a:rPr lang="es-ES" altLang="es-ES">
                <a:ea typeface="ＭＳ Ｐゴシック" panose="020B0600070205080204" pitchFamily="34" charset="-128"/>
              </a:rPr>
              <a:t>Una nueva genética</a:t>
            </a:r>
          </a:p>
        </p:txBody>
      </p:sp>
      <p:sp>
        <p:nvSpPr>
          <p:cNvPr id="205826" name="Marcador de contenido 3">
            <a:extLst>
              <a:ext uri="{FF2B5EF4-FFF2-40B4-BE49-F238E27FC236}">
                <a16:creationId xmlns:a16="http://schemas.microsoft.com/office/drawing/2014/main" id="{A30DF79D-D261-2378-0652-0DA77B6F8320}"/>
              </a:ext>
            </a:extLst>
          </p:cNvPr>
          <p:cNvSpPr>
            <a:spLocks noGrp="1" noChangeArrowheads="1"/>
          </p:cNvSpPr>
          <p:nvPr>
            <p:ph sz="half" idx="2"/>
          </p:nvPr>
        </p:nvSpPr>
        <p:spPr>
          <a:xfrm>
            <a:off x="3563938" y="1341438"/>
            <a:ext cx="5122862" cy="4530725"/>
          </a:xfrm>
        </p:spPr>
        <p:txBody>
          <a:bodyPr/>
          <a:lstStyle/>
          <a:p>
            <a:r>
              <a:rPr lang="es-ES" altLang="es-ES" sz="2400">
                <a:ea typeface="ＭＳ Ｐゴシック" panose="020B0600070205080204" pitchFamily="34" charset="-128"/>
              </a:rPr>
              <a:t>Nueva metodología: Aprendizaje automático sobre un mapa funcional del cerebro generado a partir de miles de bases de datos genómicas.</a:t>
            </a:r>
          </a:p>
          <a:p>
            <a:r>
              <a:rPr lang="es-ES" altLang="es-ES" sz="2400">
                <a:ea typeface="ＭＳ Ｐゴシック" panose="020B0600070205080204" pitchFamily="34" charset="-128"/>
              </a:rPr>
              <a:t>Análisis de todo el genoma (cien millones de interacciones entre genes)</a:t>
            </a:r>
          </a:p>
          <a:p>
            <a:r>
              <a:rPr lang="es-ES" altLang="es-ES" sz="2400">
                <a:ea typeface="ＭＳ Ｐゴシック" panose="020B0600070205080204" pitchFamily="34" charset="-128"/>
              </a:rPr>
              <a:t>Genes candidatos: De 65 a 2500 (10%)</a:t>
            </a:r>
          </a:p>
          <a:p>
            <a:r>
              <a:rPr lang="es-ES" altLang="es-ES" sz="2400">
                <a:ea typeface="ＭＳ Ｐゴシック" panose="020B0600070205080204" pitchFamily="34" charset="-128"/>
              </a:rPr>
              <a:t>La mayoría nunca han sido estudiados.</a:t>
            </a:r>
          </a:p>
          <a:p>
            <a:r>
              <a:rPr lang="es-ES" altLang="es-ES" sz="2400">
                <a:ea typeface="ＭＳ Ｐゴシック" panose="020B0600070205080204" pitchFamily="34" charset="-128"/>
              </a:rPr>
              <a:t>Nuevos fármacos y tratamientos</a:t>
            </a:r>
          </a:p>
          <a:p>
            <a:endParaRPr lang="es-ES" altLang="es-ES" sz="2400">
              <a:ea typeface="ＭＳ Ｐゴシック" panose="020B0600070205080204" pitchFamily="34" charset="-128"/>
            </a:endParaRPr>
          </a:p>
        </p:txBody>
      </p:sp>
      <p:sp>
        <p:nvSpPr>
          <p:cNvPr id="5" name="Marcador de pie de página 4">
            <a:extLst>
              <a:ext uri="{FF2B5EF4-FFF2-40B4-BE49-F238E27FC236}">
                <a16:creationId xmlns:a16="http://schemas.microsoft.com/office/drawing/2014/main" id="{27A49BD9-4458-CA6D-CEB1-9121AEAD767A}"/>
              </a:ext>
            </a:extLst>
          </p:cNvPr>
          <p:cNvSpPr>
            <a:spLocks noGrp="1"/>
          </p:cNvSpPr>
          <p:nvPr>
            <p:ph type="ftr" sz="quarter" idx="11"/>
          </p:nvPr>
        </p:nvSpPr>
        <p:spPr/>
        <p:txBody>
          <a:bodyPr/>
          <a:lstStyle/>
          <a:p>
            <a:pPr>
              <a:defRPr/>
            </a:pPr>
            <a:r>
              <a:rPr lang="es-ES" altLang="en-US"/>
              <a:t>@jralonso3</a:t>
            </a:r>
          </a:p>
        </p:txBody>
      </p:sp>
      <p:pic>
        <p:nvPicPr>
          <p:cNvPr id="205828" name="Imagen 5">
            <a:extLst>
              <a:ext uri="{FF2B5EF4-FFF2-40B4-BE49-F238E27FC236}">
                <a16:creationId xmlns:a16="http://schemas.microsoft.com/office/drawing/2014/main" id="{5EFFBED2-F771-FFE5-C6C5-8D4A1F07A5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2636837"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9" name="CuadroTexto 6">
            <a:extLst>
              <a:ext uri="{FF2B5EF4-FFF2-40B4-BE49-F238E27FC236}">
                <a16:creationId xmlns:a16="http://schemas.microsoft.com/office/drawing/2014/main" id="{6A84685C-2DE3-FEA7-58F4-953EE59F83D4}"/>
              </a:ext>
            </a:extLst>
          </p:cNvPr>
          <p:cNvSpPr txBox="1">
            <a:spLocks noChangeArrowheads="1"/>
          </p:cNvSpPr>
          <p:nvPr/>
        </p:nvSpPr>
        <p:spPr bwMode="auto">
          <a:xfrm>
            <a:off x="468313" y="4508500"/>
            <a:ext cx="3167062"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s-ES" altLang="es-ES" sz="1800">
                <a:solidFill>
                  <a:srgbClr val="000000"/>
                </a:solidFill>
              </a:rPr>
              <a:t>Arjun Krishnan </a:t>
            </a:r>
          </a:p>
          <a:p>
            <a:pPr eaLnBrk="1" hangingPunct="1">
              <a:spcBef>
                <a:spcPct val="0"/>
              </a:spcBef>
              <a:buClrTx/>
              <a:buSzTx/>
              <a:buFontTx/>
              <a:buNone/>
            </a:pPr>
            <a:r>
              <a:rPr lang="es-ES" altLang="es-ES" sz="1800">
                <a:solidFill>
                  <a:srgbClr val="000000"/>
                </a:solidFill>
              </a:rPr>
              <a:t>Universidad de Princeton</a:t>
            </a:r>
          </a:p>
          <a:p>
            <a:pPr eaLnBrk="1" hangingPunct="1">
              <a:spcBef>
                <a:spcPct val="0"/>
              </a:spcBef>
              <a:buClrTx/>
              <a:buSzTx/>
              <a:buFontTx/>
              <a:buNone/>
            </a:pPr>
            <a:endParaRPr lang="es-ES" altLang="es-ES" sz="1800">
              <a:solidFill>
                <a:srgbClr val="000000"/>
              </a:solidFill>
            </a:endParaRPr>
          </a:p>
          <a:p>
            <a:pPr eaLnBrk="1" hangingPunct="1">
              <a:spcBef>
                <a:spcPct val="0"/>
              </a:spcBef>
              <a:buClrTx/>
              <a:buSzTx/>
              <a:buFontTx/>
              <a:buNone/>
            </a:pPr>
            <a:r>
              <a:rPr lang="es-ES" altLang="es-ES" sz="1400">
                <a:solidFill>
                  <a:srgbClr val="000000"/>
                </a:solidFill>
              </a:rPr>
              <a:t>Nature Neuroscience 19(11): 1454-1462.</a:t>
            </a:r>
          </a:p>
        </p:txBody>
      </p:sp>
    </p:spTree>
    <p:extLst>
      <p:ext uri="{BB962C8B-B14F-4D97-AF65-F5344CB8AC3E}">
        <p14:creationId xmlns:p14="http://schemas.microsoft.com/office/powerpoint/2010/main" val="1706372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6">
            <a:extLst>
              <a:ext uri="{FF2B5EF4-FFF2-40B4-BE49-F238E27FC236}">
                <a16:creationId xmlns:a16="http://schemas.microsoft.com/office/drawing/2014/main" id="{013C3AC7-ED91-E115-97FC-9AE0B5F22ADA}"/>
              </a:ext>
            </a:extLst>
          </p:cNvPr>
          <p:cNvSpPr>
            <a:spLocks noGrp="1" noChangeArrowheads="1"/>
          </p:cNvSpPr>
          <p:nvPr>
            <p:ph type="ctrTitle"/>
          </p:nvPr>
        </p:nvSpPr>
        <p:spPr>
          <a:xfrm>
            <a:off x="827088" y="1628775"/>
            <a:ext cx="7623175" cy="1752600"/>
          </a:xfrm>
          <a:noFill/>
        </p:spPr>
        <p:txBody>
          <a:bodyPr/>
          <a:lstStyle/>
          <a:p>
            <a:pPr algn="ctr" eaLnBrk="1" hangingPunct="1"/>
            <a:r>
              <a:rPr lang="es-ES" altLang="es-ES" sz="4800">
                <a:ea typeface="ＭＳ Ｐゴシック" panose="020B0600070205080204" pitchFamily="34" charset="-128"/>
              </a:rPr>
              <a:t>“</a:t>
            </a:r>
            <a:r>
              <a:rPr lang="es-ES" altLang="ja-JP" sz="4800">
                <a:ea typeface="ＭＳ Ｐゴシック" panose="020B0600070205080204" pitchFamily="34" charset="-128"/>
              </a:rPr>
              <a:t>We at the Autism Research Centre have no desire to cure, prevent or eradicate autism.</a:t>
            </a:r>
            <a:r>
              <a:rPr lang="es-ES" altLang="es-ES" sz="4800">
                <a:ea typeface="ＭＳ Ｐゴシック" panose="020B0600070205080204" pitchFamily="34" charset="-128"/>
              </a:rPr>
              <a:t>”</a:t>
            </a:r>
            <a:br>
              <a:rPr lang="es-ES" altLang="ja-JP" sz="4800">
                <a:ea typeface="ＭＳ Ｐゴシック" panose="020B0600070205080204" pitchFamily="34" charset="-128"/>
              </a:rPr>
            </a:br>
            <a:endParaRPr lang="es-ES" altLang="es-ES" sz="4600">
              <a:ea typeface="ＭＳ Ｐゴシック" panose="020B0600070205080204" pitchFamily="34" charset="-128"/>
            </a:endParaRPr>
          </a:p>
        </p:txBody>
      </p:sp>
      <p:sp>
        <p:nvSpPr>
          <p:cNvPr id="206850" name="CuadroTexto 1">
            <a:extLst>
              <a:ext uri="{FF2B5EF4-FFF2-40B4-BE49-F238E27FC236}">
                <a16:creationId xmlns:a16="http://schemas.microsoft.com/office/drawing/2014/main" id="{C9E2B2D4-B253-AD3B-AB24-CF959BDFDA3A}"/>
              </a:ext>
            </a:extLst>
          </p:cNvPr>
          <p:cNvSpPr txBox="1">
            <a:spLocks noChangeArrowheads="1"/>
          </p:cNvSpPr>
          <p:nvPr/>
        </p:nvSpPr>
        <p:spPr bwMode="auto">
          <a:xfrm>
            <a:off x="4716463" y="5516563"/>
            <a:ext cx="4329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s-ES" altLang="es-ES" sz="1800"/>
              <a:t>Simon Baron-Cohen</a:t>
            </a:r>
          </a:p>
          <a:p>
            <a:pPr eaLnBrk="1" hangingPunct="1">
              <a:spcBef>
                <a:spcPct val="0"/>
              </a:spcBef>
              <a:buClrTx/>
              <a:buSzTx/>
              <a:buFontTx/>
              <a:buNone/>
            </a:pPr>
            <a:r>
              <a:rPr lang="es-ES" altLang="es-ES" sz="1800"/>
              <a:t>New Scientist 10 de septiembre de 2018</a:t>
            </a:r>
          </a:p>
          <a:p>
            <a:pPr eaLnBrk="1" hangingPunct="1">
              <a:spcBef>
                <a:spcPct val="0"/>
              </a:spcBef>
              <a:buClrTx/>
              <a:buSzTx/>
              <a:buFontTx/>
              <a:buNone/>
            </a:pPr>
            <a:endParaRPr lang="es-ES" altLang="es-ES" sz="1800"/>
          </a:p>
        </p:txBody>
      </p:sp>
    </p:spTree>
    <p:extLst>
      <p:ext uri="{BB962C8B-B14F-4D97-AF65-F5344CB8AC3E}">
        <p14:creationId xmlns:p14="http://schemas.microsoft.com/office/powerpoint/2010/main" val="100805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ítulo 1">
            <a:extLst>
              <a:ext uri="{FF2B5EF4-FFF2-40B4-BE49-F238E27FC236}">
                <a16:creationId xmlns:a16="http://schemas.microsoft.com/office/drawing/2014/main" id="{C79B110C-79D1-1523-C389-E6CB26A7D7EC}"/>
              </a:ext>
            </a:extLst>
          </p:cNvPr>
          <p:cNvSpPr>
            <a:spLocks noGrp="1" noChangeArrowheads="1"/>
          </p:cNvSpPr>
          <p:nvPr>
            <p:ph type="title"/>
          </p:nvPr>
        </p:nvSpPr>
        <p:spPr>
          <a:xfrm>
            <a:off x="457200" y="277813"/>
            <a:ext cx="8507413" cy="1139825"/>
          </a:xfrm>
        </p:spPr>
        <p:txBody>
          <a:bodyPr/>
          <a:lstStyle/>
          <a:p>
            <a:r>
              <a:rPr lang="es-ES" altLang="es-ES">
                <a:ea typeface="ＭＳ Ｐゴシック" panose="020B0600070205080204" pitchFamily="34" charset="-128"/>
              </a:rPr>
              <a:t>Una nueva mirada en la investigación</a:t>
            </a:r>
          </a:p>
        </p:txBody>
      </p:sp>
      <p:sp>
        <p:nvSpPr>
          <p:cNvPr id="208898" name="Marcador de contenido 2">
            <a:extLst>
              <a:ext uri="{FF2B5EF4-FFF2-40B4-BE49-F238E27FC236}">
                <a16:creationId xmlns:a16="http://schemas.microsoft.com/office/drawing/2014/main" id="{D78F5681-22EF-F156-8083-09026B966580}"/>
              </a:ext>
            </a:extLst>
          </p:cNvPr>
          <p:cNvSpPr>
            <a:spLocks noGrp="1" noChangeArrowheads="1"/>
          </p:cNvSpPr>
          <p:nvPr>
            <p:ph idx="1"/>
          </p:nvPr>
        </p:nvSpPr>
        <p:spPr>
          <a:xfrm>
            <a:off x="179388" y="1341438"/>
            <a:ext cx="4248150" cy="4608512"/>
          </a:xfrm>
        </p:spPr>
        <p:txBody>
          <a:bodyPr/>
          <a:lstStyle/>
          <a:p>
            <a:pPr>
              <a:spcBef>
                <a:spcPts val="1675"/>
              </a:spcBef>
            </a:pPr>
            <a:r>
              <a:rPr lang="es-ES" altLang="es-ES" sz="2400">
                <a:ea typeface="ＭＳ Ｐゴシック" panose="020B0600070205080204" pitchFamily="34" charset="-128"/>
              </a:rPr>
              <a:t>Trastorno, alteraciones, disfunción, déficit...</a:t>
            </a:r>
            <a:endParaRPr lang="es-ES_tradnl" altLang="es-ES" sz="2400">
              <a:ea typeface="ＭＳ Ｐゴシック" panose="020B0600070205080204" pitchFamily="34" charset="-128"/>
            </a:endParaRPr>
          </a:p>
          <a:p>
            <a:pPr>
              <a:spcBef>
                <a:spcPts val="1675"/>
              </a:spcBef>
            </a:pPr>
            <a:r>
              <a:rPr lang="es-ES_tradnl" altLang="es-ES" sz="2400">
                <a:ea typeface="ＭＳ Ｐゴシック" panose="020B0600070205080204" pitchFamily="34" charset="-128"/>
              </a:rPr>
              <a:t>Sujetos pacientes de la investigación.</a:t>
            </a:r>
          </a:p>
          <a:p>
            <a:pPr>
              <a:spcBef>
                <a:spcPts val="1675"/>
              </a:spcBef>
            </a:pPr>
            <a:r>
              <a:rPr lang="es-ES_tradnl" altLang="es-ES" sz="2400">
                <a:ea typeface="ＭＳ Ｐゴシック" panose="020B0600070205080204" pitchFamily="34" charset="-128"/>
              </a:rPr>
              <a:t>Aprender sobre las causas.</a:t>
            </a:r>
          </a:p>
          <a:p>
            <a:pPr>
              <a:spcBef>
                <a:spcPts val="1675"/>
              </a:spcBef>
            </a:pPr>
            <a:r>
              <a:rPr lang="es-ES_tradnl" altLang="es-ES" sz="2400">
                <a:ea typeface="ＭＳ Ｐゴシック" panose="020B0600070205080204" pitchFamily="34" charset="-128"/>
              </a:rPr>
              <a:t>Cohortes</a:t>
            </a:r>
          </a:p>
          <a:p>
            <a:pPr>
              <a:spcBef>
                <a:spcPts val="1675"/>
              </a:spcBef>
            </a:pPr>
            <a:r>
              <a:rPr lang="es-ES_tradnl" altLang="es-ES" sz="2400">
                <a:ea typeface="ＭＳ Ｐゴシック" panose="020B0600070205080204" pitchFamily="34" charset="-128"/>
              </a:rPr>
              <a:t>Responsabilidad Social</a:t>
            </a:r>
          </a:p>
          <a:p>
            <a:endParaRPr lang="es-ES" altLang="es-ES">
              <a:ea typeface="ＭＳ Ｐゴシック" panose="020B0600070205080204" pitchFamily="34" charset="-128"/>
            </a:endParaRPr>
          </a:p>
        </p:txBody>
      </p:sp>
      <p:sp>
        <p:nvSpPr>
          <p:cNvPr id="208899" name="Marcador de contenido 2">
            <a:extLst>
              <a:ext uri="{FF2B5EF4-FFF2-40B4-BE49-F238E27FC236}">
                <a16:creationId xmlns:a16="http://schemas.microsoft.com/office/drawing/2014/main" id="{8C7AB5F9-FABF-71D9-C368-C103F24F4E99}"/>
              </a:ext>
            </a:extLst>
          </p:cNvPr>
          <p:cNvSpPr txBox="1">
            <a:spLocks/>
          </p:cNvSpPr>
          <p:nvPr/>
        </p:nvSpPr>
        <p:spPr bwMode="auto">
          <a:xfrm>
            <a:off x="4716463" y="1341438"/>
            <a:ext cx="42481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669925" indent="-325438">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ts val="1675"/>
              </a:spcBef>
            </a:pPr>
            <a:r>
              <a:rPr lang="es-ES_tradnl" altLang="es-ES" sz="2400"/>
              <a:t>Condición, Diversidad, Fortalezas y retos.</a:t>
            </a:r>
          </a:p>
          <a:p>
            <a:pPr>
              <a:spcBef>
                <a:spcPts val="1675"/>
              </a:spcBef>
            </a:pPr>
            <a:r>
              <a:rPr lang="es-ES" altLang="es-ES" sz="2400"/>
              <a:t>Implicar en el diseño y desarrollo del proyecto.</a:t>
            </a:r>
          </a:p>
          <a:p>
            <a:pPr>
              <a:spcBef>
                <a:spcPts val="1675"/>
              </a:spcBef>
            </a:pPr>
            <a:r>
              <a:rPr lang="es-ES_tradnl" altLang="es-ES" sz="2400"/>
              <a:t>Buscar soluciones</a:t>
            </a:r>
          </a:p>
          <a:p>
            <a:pPr>
              <a:spcBef>
                <a:spcPts val="1675"/>
              </a:spcBef>
            </a:pPr>
            <a:r>
              <a:rPr lang="es-ES_tradnl" altLang="es-ES" sz="2400"/>
              <a:t>Individuos</a:t>
            </a:r>
          </a:p>
          <a:p>
            <a:pPr>
              <a:spcBef>
                <a:spcPts val="1675"/>
              </a:spcBef>
            </a:pPr>
            <a:r>
              <a:rPr lang="es-ES_tradnl" altLang="es-ES" sz="2400"/>
              <a:t>Utilidad:</a:t>
            </a:r>
          </a:p>
          <a:p>
            <a:pPr lvl="1">
              <a:lnSpc>
                <a:spcPct val="70000"/>
              </a:lnSpc>
              <a:spcBef>
                <a:spcPts val="1075"/>
              </a:spcBef>
            </a:pPr>
            <a:r>
              <a:rPr lang="es-ES_tradnl" altLang="es-ES" sz="1800"/>
              <a:t>Atención al detalle</a:t>
            </a:r>
          </a:p>
          <a:p>
            <a:pPr lvl="1">
              <a:lnSpc>
                <a:spcPct val="70000"/>
              </a:lnSpc>
              <a:spcBef>
                <a:spcPts val="1075"/>
              </a:spcBef>
            </a:pPr>
            <a:r>
              <a:rPr lang="es-ES_tradnl" altLang="es-ES" sz="1800"/>
              <a:t>Memoria del detalle</a:t>
            </a:r>
          </a:p>
          <a:p>
            <a:pPr lvl="1">
              <a:lnSpc>
                <a:spcPct val="70000"/>
              </a:lnSpc>
              <a:spcBef>
                <a:spcPts val="1075"/>
              </a:spcBef>
            </a:pPr>
            <a:r>
              <a:rPr lang="es-ES_tradnl" altLang="es-ES" sz="1800"/>
              <a:t>Focalización</a:t>
            </a:r>
          </a:p>
          <a:p>
            <a:pPr lvl="1">
              <a:lnSpc>
                <a:spcPct val="70000"/>
              </a:lnSpc>
              <a:spcBef>
                <a:spcPts val="1075"/>
              </a:spcBef>
            </a:pPr>
            <a:r>
              <a:rPr lang="es-ES_tradnl" altLang="es-ES" sz="1800"/>
              <a:t>Creatividad</a:t>
            </a:r>
          </a:p>
          <a:p>
            <a:pPr lvl="1">
              <a:lnSpc>
                <a:spcPct val="70000"/>
              </a:lnSpc>
              <a:spcBef>
                <a:spcPts val="1075"/>
              </a:spcBef>
            </a:pPr>
            <a:r>
              <a:rPr lang="es-ES_tradnl" altLang="es-ES" sz="1800"/>
              <a:t>Honestidad</a:t>
            </a:r>
          </a:p>
          <a:p>
            <a:endParaRPr lang="es-ES" altLang="es-ES"/>
          </a:p>
        </p:txBody>
      </p:sp>
    </p:spTree>
    <p:extLst>
      <p:ext uri="{BB962C8B-B14F-4D97-AF65-F5344CB8AC3E}">
        <p14:creationId xmlns:p14="http://schemas.microsoft.com/office/powerpoint/2010/main" val="1078155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ítulo 1">
            <a:extLst>
              <a:ext uri="{FF2B5EF4-FFF2-40B4-BE49-F238E27FC236}">
                <a16:creationId xmlns:a16="http://schemas.microsoft.com/office/drawing/2014/main" id="{AF92E348-850B-6CC7-002C-DA37FF0C53FD}"/>
              </a:ext>
            </a:extLst>
          </p:cNvPr>
          <p:cNvSpPr>
            <a:spLocks noGrp="1" noChangeArrowheads="1"/>
          </p:cNvSpPr>
          <p:nvPr>
            <p:ph type="title"/>
          </p:nvPr>
        </p:nvSpPr>
        <p:spPr/>
        <p:txBody>
          <a:bodyPr/>
          <a:lstStyle/>
          <a:p>
            <a:r>
              <a:rPr lang="es-ES" altLang="es-ES">
                <a:ea typeface="ＭＳ Ｐゴシック" panose="020B0600070205080204" pitchFamily="34" charset="-128"/>
              </a:rPr>
              <a:t>Neandertales</a:t>
            </a:r>
          </a:p>
        </p:txBody>
      </p:sp>
      <p:sp>
        <p:nvSpPr>
          <p:cNvPr id="209922" name="Marcador de contenido 2">
            <a:extLst>
              <a:ext uri="{FF2B5EF4-FFF2-40B4-BE49-F238E27FC236}">
                <a16:creationId xmlns:a16="http://schemas.microsoft.com/office/drawing/2014/main" id="{186579FA-1382-3201-14D0-ACF87212E664}"/>
              </a:ext>
            </a:extLst>
          </p:cNvPr>
          <p:cNvSpPr>
            <a:spLocks noGrp="1" noChangeArrowheads="1"/>
          </p:cNvSpPr>
          <p:nvPr>
            <p:ph idx="1"/>
          </p:nvPr>
        </p:nvSpPr>
        <p:spPr>
          <a:xfrm>
            <a:off x="250825" y="1346200"/>
            <a:ext cx="8785225" cy="4530725"/>
          </a:xfrm>
        </p:spPr>
        <p:txBody>
          <a:bodyPr/>
          <a:lstStyle/>
          <a:p>
            <a:pPr>
              <a:lnSpc>
                <a:spcPts val="3600"/>
              </a:lnSpc>
              <a:spcAft>
                <a:spcPts val="1800"/>
              </a:spcAft>
            </a:pPr>
            <a:r>
              <a:rPr lang="es-ES" altLang="es-ES">
                <a:ea typeface="ＭＳ Ｐゴシック" panose="020B0600070205080204" pitchFamily="34" charset="-128"/>
              </a:rPr>
              <a:t>Metilación disminuye la actividad de genes.</a:t>
            </a:r>
          </a:p>
          <a:p>
            <a:pPr>
              <a:lnSpc>
                <a:spcPts val="3600"/>
              </a:lnSpc>
              <a:spcAft>
                <a:spcPts val="1800"/>
              </a:spcAft>
            </a:pPr>
            <a:r>
              <a:rPr lang="es-ES" altLang="es-ES">
                <a:ea typeface="ＭＳ Ｐゴシック" panose="020B0600070205080204" pitchFamily="34" charset="-128"/>
              </a:rPr>
              <a:t>2000 genes metilados de forma diferencial en sapiens, neandertales y denisovanos.</a:t>
            </a:r>
          </a:p>
          <a:p>
            <a:pPr>
              <a:lnSpc>
                <a:spcPts val="3600"/>
              </a:lnSpc>
              <a:spcAft>
                <a:spcPts val="1800"/>
              </a:spcAft>
            </a:pPr>
            <a:r>
              <a:rPr lang="es-ES" altLang="es-ES">
                <a:ea typeface="ＭＳ Ｐゴシック" panose="020B0600070205080204" pitchFamily="34" charset="-128"/>
              </a:rPr>
              <a:t>Metilación en sapiens unida a trastornos neurológicos, autismo y esquizofrenia.</a:t>
            </a:r>
          </a:p>
          <a:p>
            <a:pPr>
              <a:lnSpc>
                <a:spcPts val="3600"/>
              </a:lnSpc>
              <a:spcAft>
                <a:spcPts val="1800"/>
              </a:spcAft>
            </a:pPr>
            <a:r>
              <a:rPr lang="es-ES" altLang="es-ES">
                <a:ea typeface="ＭＳ Ｐゴシック" panose="020B0600070205080204" pitchFamily="34" charset="-128"/>
              </a:rPr>
              <a:t>Lenguaje y cognición social compleja: probablemente exclusivo de sapiens.</a:t>
            </a:r>
          </a:p>
          <a:p>
            <a:pPr>
              <a:lnSpc>
                <a:spcPts val="3600"/>
              </a:lnSpc>
              <a:spcAft>
                <a:spcPts val="1800"/>
              </a:spcAft>
            </a:pPr>
            <a:r>
              <a:rPr lang="es-ES" altLang="es-ES">
                <a:ea typeface="ＭＳ Ｐゴシック" panose="020B0600070205080204" pitchFamily="34" charset="-128"/>
              </a:rPr>
              <a:t>Metilación ligada a cambio climático.</a:t>
            </a:r>
          </a:p>
        </p:txBody>
      </p:sp>
      <p:sp>
        <p:nvSpPr>
          <p:cNvPr id="4" name="Marcador de pie de página 3">
            <a:extLst>
              <a:ext uri="{FF2B5EF4-FFF2-40B4-BE49-F238E27FC236}">
                <a16:creationId xmlns:a16="http://schemas.microsoft.com/office/drawing/2014/main" id="{20B4D6DC-7C8B-C09C-DA5E-BC3A2C9055A1}"/>
              </a:ext>
            </a:extLst>
          </p:cNvPr>
          <p:cNvSpPr>
            <a:spLocks noGrp="1"/>
          </p:cNvSpPr>
          <p:nvPr>
            <p:ph type="ftr" sz="quarter" idx="11"/>
          </p:nvPr>
        </p:nvSpPr>
        <p:spPr/>
        <p:txBody>
          <a:bodyPr/>
          <a:lstStyle/>
          <a:p>
            <a:pPr>
              <a:defRPr/>
            </a:pPr>
            <a:r>
              <a:rPr lang="es-ES" altLang="en-US" dirty="0"/>
              <a:t>@jralonso3</a:t>
            </a:r>
          </a:p>
        </p:txBody>
      </p:sp>
    </p:spTree>
    <p:extLst>
      <p:ext uri="{BB962C8B-B14F-4D97-AF65-F5344CB8AC3E}">
        <p14:creationId xmlns:p14="http://schemas.microsoft.com/office/powerpoint/2010/main" val="115463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5D3702-A67C-ED47-B8D1-82A12484AF82}"/>
              </a:ext>
            </a:extLst>
          </p:cNvPr>
          <p:cNvSpPr>
            <a:spLocks noGrp="1"/>
          </p:cNvSpPr>
          <p:nvPr>
            <p:ph type="title"/>
          </p:nvPr>
        </p:nvSpPr>
        <p:spPr/>
        <p:txBody>
          <a:bodyPr/>
          <a:lstStyle/>
          <a:p>
            <a:r>
              <a:rPr lang="es-ES" dirty="0"/>
              <a:t>Índice</a:t>
            </a:r>
          </a:p>
        </p:txBody>
      </p:sp>
      <p:sp>
        <p:nvSpPr>
          <p:cNvPr id="3" name="Marcador de contenido 2">
            <a:extLst>
              <a:ext uri="{FF2B5EF4-FFF2-40B4-BE49-F238E27FC236}">
                <a16:creationId xmlns:a16="http://schemas.microsoft.com/office/drawing/2014/main" id="{18E3D84F-EA56-1F47-B53B-BD17F28C901E}"/>
              </a:ext>
            </a:extLst>
          </p:cNvPr>
          <p:cNvSpPr>
            <a:spLocks noGrp="1"/>
          </p:cNvSpPr>
          <p:nvPr>
            <p:ph idx="1"/>
          </p:nvPr>
        </p:nvSpPr>
        <p:spPr>
          <a:xfrm>
            <a:off x="628650" y="1908209"/>
            <a:ext cx="7886700" cy="3530989"/>
          </a:xfrm>
        </p:spPr>
        <p:txBody>
          <a:bodyPr/>
          <a:lstStyle/>
          <a:p>
            <a:r>
              <a:rPr lang="es-ES" dirty="0"/>
              <a:t>Conceptos generales sobre los TEA/CEA</a:t>
            </a:r>
          </a:p>
          <a:p>
            <a:pPr lvl="1"/>
            <a:r>
              <a:rPr lang="es-ES" dirty="0"/>
              <a:t>Neurodiversidad</a:t>
            </a:r>
          </a:p>
          <a:p>
            <a:pPr lvl="1"/>
            <a:r>
              <a:rPr lang="es-ES" dirty="0"/>
              <a:t>Qué es el autismo.</a:t>
            </a:r>
          </a:p>
          <a:p>
            <a:pPr lvl="1"/>
            <a:r>
              <a:rPr lang="es-ES" dirty="0"/>
              <a:t>Historia del autismo.</a:t>
            </a:r>
          </a:p>
          <a:p>
            <a:pPr lvl="1"/>
            <a:r>
              <a:rPr lang="es-ES" dirty="0"/>
              <a:t>Características generales del autismo.</a:t>
            </a:r>
          </a:p>
          <a:p>
            <a:pPr lvl="1"/>
            <a:r>
              <a:rPr lang="es-ES" dirty="0"/>
              <a:t>Genética del TEA.</a:t>
            </a:r>
          </a:p>
          <a:p>
            <a:pPr lvl="1"/>
            <a:r>
              <a:rPr lang="es-ES" dirty="0"/>
              <a:t>Bases moleculares y celulares del TEA.</a:t>
            </a:r>
          </a:p>
          <a:p>
            <a:pPr lvl="1"/>
            <a:r>
              <a:rPr lang="es-ES" dirty="0"/>
              <a:t>Investigaciones recientes sobre el autismo.</a:t>
            </a:r>
          </a:p>
        </p:txBody>
      </p:sp>
    </p:spTree>
    <p:extLst>
      <p:ext uri="{BB962C8B-B14F-4D97-AF65-F5344CB8AC3E}">
        <p14:creationId xmlns:p14="http://schemas.microsoft.com/office/powerpoint/2010/main" val="1400313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ítulo 1">
            <a:extLst>
              <a:ext uri="{FF2B5EF4-FFF2-40B4-BE49-F238E27FC236}">
                <a16:creationId xmlns:a16="http://schemas.microsoft.com/office/drawing/2014/main" id="{35DC504F-F35E-8097-39D0-C47CBFE24CCA}"/>
              </a:ext>
            </a:extLst>
          </p:cNvPr>
          <p:cNvSpPr>
            <a:spLocks noGrp="1" noChangeArrowheads="1"/>
          </p:cNvSpPr>
          <p:nvPr>
            <p:ph type="title"/>
          </p:nvPr>
        </p:nvSpPr>
        <p:spPr>
          <a:xfrm>
            <a:off x="457200" y="277813"/>
            <a:ext cx="8229600" cy="847725"/>
          </a:xfrm>
        </p:spPr>
        <p:txBody>
          <a:bodyPr/>
          <a:lstStyle/>
          <a:p>
            <a:r>
              <a:rPr lang="es-ES" altLang="es-ES">
                <a:ea typeface="ＭＳ Ｐゴシック" panose="020B0600070205080204" pitchFamily="34" charset="-128"/>
              </a:rPr>
              <a:t>Resumen</a:t>
            </a:r>
          </a:p>
        </p:txBody>
      </p:sp>
      <p:sp>
        <p:nvSpPr>
          <p:cNvPr id="210946" name="Marcador de contenido 2">
            <a:extLst>
              <a:ext uri="{FF2B5EF4-FFF2-40B4-BE49-F238E27FC236}">
                <a16:creationId xmlns:a16="http://schemas.microsoft.com/office/drawing/2014/main" id="{C4061805-22B4-E7F1-2B19-AE8C63227F89}"/>
              </a:ext>
            </a:extLst>
          </p:cNvPr>
          <p:cNvSpPr>
            <a:spLocks noGrp="1" noChangeArrowheads="1"/>
          </p:cNvSpPr>
          <p:nvPr>
            <p:ph idx="1"/>
          </p:nvPr>
        </p:nvSpPr>
        <p:spPr>
          <a:xfrm>
            <a:off x="457200" y="1268413"/>
            <a:ext cx="8507413" cy="4530725"/>
          </a:xfrm>
        </p:spPr>
        <p:txBody>
          <a:bodyPr/>
          <a:lstStyle/>
          <a:p>
            <a:r>
              <a:rPr lang="es-ES" altLang="es-ES" sz="2800">
                <a:ea typeface="ＭＳ Ｐゴシック" panose="020B0600070205080204" pitchFamily="34" charset="-128"/>
              </a:rPr>
              <a:t>El autismo es un trastorno neurobiológico, poligenético, que se inicia en el desarrollo temprano. </a:t>
            </a:r>
          </a:p>
          <a:p>
            <a:r>
              <a:rPr lang="es-ES" altLang="es-ES" sz="2800">
                <a:ea typeface="ＭＳ Ｐゴシック" panose="020B0600070205080204" pitchFamily="34" charset="-128"/>
              </a:rPr>
              <a:t>Es multiorgánico aunque predomina una disfunción del SNC.</a:t>
            </a:r>
          </a:p>
          <a:p>
            <a:r>
              <a:rPr lang="es-ES" altLang="es-ES" sz="2800">
                <a:ea typeface="ＭＳ Ｐゴシック" panose="020B0600070205080204" pitchFamily="34" charset="-128"/>
              </a:rPr>
              <a:t>Hay alteraciones en la conectividad cerebral, inter e intrahemisférica.</a:t>
            </a:r>
          </a:p>
          <a:p>
            <a:r>
              <a:rPr lang="es-ES" altLang="es-ES" sz="2800">
                <a:ea typeface="ＭＳ Ｐゴシック" panose="020B0600070205080204" pitchFamily="34" charset="-128"/>
              </a:rPr>
              <a:t>Alto impacto en el funcionamiento cognitivo y neurológico: problemas en la integración de información y en la coordinación de sistemas neurales múltiples.</a:t>
            </a:r>
          </a:p>
        </p:txBody>
      </p:sp>
      <p:sp>
        <p:nvSpPr>
          <p:cNvPr id="4" name="Marcador de pie de página 3">
            <a:extLst>
              <a:ext uri="{FF2B5EF4-FFF2-40B4-BE49-F238E27FC236}">
                <a16:creationId xmlns:a16="http://schemas.microsoft.com/office/drawing/2014/main" id="{062460ED-E75B-BAF1-FDD4-2CD3F706AAE2}"/>
              </a:ext>
            </a:extLst>
          </p:cNvPr>
          <p:cNvSpPr>
            <a:spLocks noGrp="1"/>
          </p:cNvSpPr>
          <p:nvPr>
            <p:ph type="ftr" sz="quarter" idx="11"/>
          </p:nvPr>
        </p:nvSpPr>
        <p:spPr/>
        <p:txBody>
          <a:bodyPr/>
          <a:lstStyle/>
          <a:p>
            <a:pPr>
              <a:defRPr/>
            </a:pPr>
            <a:r>
              <a:rPr lang="es-ES" altLang="en-US" dirty="0"/>
              <a:t>@jralonso3</a:t>
            </a:r>
          </a:p>
        </p:txBody>
      </p:sp>
    </p:spTree>
    <p:extLst>
      <p:ext uri="{BB962C8B-B14F-4D97-AF65-F5344CB8AC3E}">
        <p14:creationId xmlns:p14="http://schemas.microsoft.com/office/powerpoint/2010/main" val="242172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ítulo 1">
            <a:extLst>
              <a:ext uri="{FF2B5EF4-FFF2-40B4-BE49-F238E27FC236}">
                <a16:creationId xmlns:a16="http://schemas.microsoft.com/office/drawing/2014/main" id="{45E9D8A4-CBA2-8554-EA02-E893247A2B8B}"/>
              </a:ext>
            </a:extLst>
          </p:cNvPr>
          <p:cNvSpPr>
            <a:spLocks noGrp="1" noChangeArrowheads="1"/>
          </p:cNvSpPr>
          <p:nvPr>
            <p:ph type="title"/>
          </p:nvPr>
        </p:nvSpPr>
        <p:spPr/>
        <p:txBody>
          <a:bodyPr/>
          <a:lstStyle/>
          <a:p>
            <a:r>
              <a:rPr lang="es-ES" altLang="es-ES">
                <a:ea typeface="ＭＳ Ｐゴシック" panose="020B0600070205080204" pitchFamily="34" charset="-128"/>
              </a:rPr>
              <a:t>No solo es cerebro</a:t>
            </a:r>
          </a:p>
        </p:txBody>
      </p:sp>
      <p:sp>
        <p:nvSpPr>
          <p:cNvPr id="211970" name="Marcador de contenido 3">
            <a:extLst>
              <a:ext uri="{FF2B5EF4-FFF2-40B4-BE49-F238E27FC236}">
                <a16:creationId xmlns:a16="http://schemas.microsoft.com/office/drawing/2014/main" id="{B9FD861D-7E42-7958-843A-ADA73F0FDAC8}"/>
              </a:ext>
            </a:extLst>
          </p:cNvPr>
          <p:cNvSpPr>
            <a:spLocks noGrp="1" noChangeArrowheads="1"/>
          </p:cNvSpPr>
          <p:nvPr>
            <p:ph sz="half" idx="2"/>
          </p:nvPr>
        </p:nvSpPr>
        <p:spPr>
          <a:xfrm>
            <a:off x="4284663" y="1196975"/>
            <a:ext cx="4751387" cy="4530725"/>
          </a:xfrm>
        </p:spPr>
        <p:txBody>
          <a:bodyPr/>
          <a:lstStyle/>
          <a:p>
            <a:r>
              <a:rPr lang="es-ES" altLang="es-ES" sz="2400">
                <a:ea typeface="ＭＳ Ｐゴシック" panose="020B0600070205080204" pitchFamily="34" charset="-128"/>
              </a:rPr>
              <a:t>Ratones mutantes con el gen Mecp2. Expresión solo en SNP</a:t>
            </a:r>
          </a:p>
          <a:p>
            <a:r>
              <a:rPr lang="es-ES" altLang="es-ES" sz="2400">
                <a:ea typeface="ＭＳ Ｐゴシック" panose="020B0600070205080204" pitchFamily="34" charset="-128"/>
              </a:rPr>
              <a:t>Anomalías en neuronas de la piel.</a:t>
            </a:r>
          </a:p>
          <a:p>
            <a:r>
              <a:rPr lang="es-ES" altLang="es-ES" sz="2400">
                <a:ea typeface="ＭＳ Ｐゴシック" panose="020B0600070205080204" pitchFamily="34" charset="-128"/>
              </a:rPr>
              <a:t>Tacto alterado</a:t>
            </a:r>
          </a:p>
          <a:p>
            <a:r>
              <a:rPr lang="es-ES" altLang="es-ES" sz="2400">
                <a:ea typeface="ＭＳ Ｐゴシック" panose="020B0600070205080204" pitchFamily="34" charset="-128"/>
              </a:rPr>
              <a:t>Mayor ansiedad</a:t>
            </a:r>
          </a:p>
          <a:p>
            <a:r>
              <a:rPr lang="es-ES" altLang="es-ES" sz="2400">
                <a:ea typeface="ＭＳ Ｐゴシック" panose="020B0600070205080204" pitchFamily="34" charset="-128"/>
              </a:rPr>
              <a:t>Menor interacción social</a:t>
            </a:r>
          </a:p>
          <a:p>
            <a:r>
              <a:rPr lang="es-ES" altLang="es-ES" sz="2400">
                <a:ea typeface="ＭＳ Ｐゴシック" panose="020B0600070205080204" pitchFamily="34" charset="-128"/>
              </a:rPr>
              <a:t>Solo cuando los efectos se producen durante el desarrollo</a:t>
            </a:r>
          </a:p>
          <a:p>
            <a:r>
              <a:rPr lang="es-ES" altLang="es-ES" sz="2400">
                <a:ea typeface="ＭＳ Ｐゴシック" panose="020B0600070205080204" pitchFamily="34" charset="-128"/>
              </a:rPr>
              <a:t>Restauración de un tacto normal. </a:t>
            </a:r>
          </a:p>
          <a:p>
            <a:r>
              <a:rPr lang="es-ES" altLang="es-ES" sz="2400">
                <a:ea typeface="ＭＳ Ｐゴシック" panose="020B0600070205080204" pitchFamily="34" charset="-128"/>
              </a:rPr>
              <a:t>¿Digestivo?</a:t>
            </a:r>
          </a:p>
          <a:p>
            <a:endParaRPr lang="es-ES" altLang="es-ES" sz="2400">
              <a:ea typeface="ＭＳ Ｐゴシック" panose="020B0600070205080204" pitchFamily="34" charset="-128"/>
            </a:endParaRPr>
          </a:p>
        </p:txBody>
      </p:sp>
      <p:sp>
        <p:nvSpPr>
          <p:cNvPr id="5" name="Marcador de pie de página 4">
            <a:extLst>
              <a:ext uri="{FF2B5EF4-FFF2-40B4-BE49-F238E27FC236}">
                <a16:creationId xmlns:a16="http://schemas.microsoft.com/office/drawing/2014/main" id="{213919F1-79CA-2C8E-AEE0-435F7603D5B0}"/>
              </a:ext>
            </a:extLst>
          </p:cNvPr>
          <p:cNvSpPr>
            <a:spLocks noGrp="1"/>
          </p:cNvSpPr>
          <p:nvPr>
            <p:ph type="ftr" sz="quarter" idx="11"/>
          </p:nvPr>
        </p:nvSpPr>
        <p:spPr/>
        <p:txBody>
          <a:bodyPr/>
          <a:lstStyle/>
          <a:p>
            <a:pPr>
              <a:defRPr/>
            </a:pPr>
            <a:r>
              <a:rPr lang="es-ES" altLang="en-US"/>
              <a:t>@jralonso3</a:t>
            </a:r>
          </a:p>
        </p:txBody>
      </p:sp>
      <p:sp>
        <p:nvSpPr>
          <p:cNvPr id="211972" name="CuadroTexto 7">
            <a:extLst>
              <a:ext uri="{FF2B5EF4-FFF2-40B4-BE49-F238E27FC236}">
                <a16:creationId xmlns:a16="http://schemas.microsoft.com/office/drawing/2014/main" id="{0661F814-D6DD-E65E-5186-16FB927B445E}"/>
              </a:ext>
            </a:extLst>
          </p:cNvPr>
          <p:cNvSpPr txBox="1">
            <a:spLocks noChangeArrowheads="1"/>
          </p:cNvSpPr>
          <p:nvPr/>
        </p:nvSpPr>
        <p:spPr bwMode="auto">
          <a:xfrm>
            <a:off x="468313" y="4724400"/>
            <a:ext cx="3311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s-ES" altLang="es-ES" sz="1800">
                <a:solidFill>
                  <a:srgbClr val="000000"/>
                </a:solidFill>
              </a:rPr>
              <a:t>Orefice et al. (2016)</a:t>
            </a:r>
          </a:p>
          <a:p>
            <a:pPr eaLnBrk="1" hangingPunct="1">
              <a:spcBef>
                <a:spcPct val="0"/>
              </a:spcBef>
              <a:buClrTx/>
              <a:buSzTx/>
              <a:buFontTx/>
              <a:buNone/>
            </a:pPr>
            <a:endParaRPr lang="es-ES" altLang="es-ES" sz="1800">
              <a:solidFill>
                <a:srgbClr val="000000"/>
              </a:solidFill>
            </a:endParaRPr>
          </a:p>
          <a:p>
            <a:pPr eaLnBrk="1" hangingPunct="1">
              <a:spcBef>
                <a:spcPct val="0"/>
              </a:spcBef>
              <a:buClrTx/>
              <a:buSzTx/>
              <a:buFontTx/>
              <a:buNone/>
            </a:pPr>
            <a:r>
              <a:rPr lang="es-ES" altLang="es-ES" sz="1800">
                <a:solidFill>
                  <a:srgbClr val="000000"/>
                </a:solidFill>
              </a:rPr>
              <a:t>Cell 190(1)</a:t>
            </a:r>
          </a:p>
        </p:txBody>
      </p:sp>
      <p:pic>
        <p:nvPicPr>
          <p:cNvPr id="211973" name="Imagen 2">
            <a:extLst>
              <a:ext uri="{FF2B5EF4-FFF2-40B4-BE49-F238E27FC236}">
                <a16:creationId xmlns:a16="http://schemas.microsoft.com/office/drawing/2014/main" id="{7D269A44-9884-849F-5930-10382A6290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1628775"/>
            <a:ext cx="4354513"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104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ítulo 1">
            <a:extLst>
              <a:ext uri="{FF2B5EF4-FFF2-40B4-BE49-F238E27FC236}">
                <a16:creationId xmlns:a16="http://schemas.microsoft.com/office/drawing/2014/main" id="{A0606035-3BE9-2378-814C-33EE817DDEFF}"/>
              </a:ext>
            </a:extLst>
          </p:cNvPr>
          <p:cNvSpPr>
            <a:spLocks noGrp="1" noChangeArrowheads="1"/>
          </p:cNvSpPr>
          <p:nvPr>
            <p:ph type="title"/>
          </p:nvPr>
        </p:nvSpPr>
        <p:spPr/>
        <p:txBody>
          <a:bodyPr/>
          <a:lstStyle/>
          <a:p>
            <a:r>
              <a:rPr lang="es-ES" altLang="es-ES">
                <a:ea typeface="ＭＳ Ｐゴシック" panose="020B0600070205080204" pitchFamily="34" charset="-128"/>
              </a:rPr>
              <a:t>App para detección temprana</a:t>
            </a:r>
          </a:p>
        </p:txBody>
      </p:sp>
      <p:sp>
        <p:nvSpPr>
          <p:cNvPr id="212994" name="Marcador de contenido 3">
            <a:extLst>
              <a:ext uri="{FF2B5EF4-FFF2-40B4-BE49-F238E27FC236}">
                <a16:creationId xmlns:a16="http://schemas.microsoft.com/office/drawing/2014/main" id="{A6830F7E-AEC3-82FD-2C10-AB9391E03231}"/>
              </a:ext>
            </a:extLst>
          </p:cNvPr>
          <p:cNvSpPr>
            <a:spLocks noGrp="1" noChangeArrowheads="1"/>
          </p:cNvSpPr>
          <p:nvPr>
            <p:ph sz="half" idx="2"/>
          </p:nvPr>
        </p:nvSpPr>
        <p:spPr>
          <a:xfrm>
            <a:off x="4284663" y="1412875"/>
            <a:ext cx="4608512" cy="4530725"/>
          </a:xfrm>
        </p:spPr>
        <p:txBody>
          <a:bodyPr/>
          <a:lstStyle/>
          <a:p>
            <a:r>
              <a:rPr lang="es-ES" altLang="es-ES" sz="2400">
                <a:ea typeface="ＭＳ Ｐゴシック" panose="020B0600070205080204" pitchFamily="34" charset="-128"/>
              </a:rPr>
              <a:t>Nueva metodología: Métrica Wasserstein de patrones visuales </a:t>
            </a:r>
          </a:p>
          <a:p>
            <a:r>
              <a:rPr lang="es-ES" altLang="es-ES" sz="2400">
                <a:ea typeface="ＭＳ Ｐゴシック" panose="020B0600070205080204" pitchFamily="34" charset="-128"/>
              </a:rPr>
              <a:t>Eye tracking (focalizado vs. disperso)</a:t>
            </a:r>
          </a:p>
          <a:p>
            <a:r>
              <a:rPr lang="es-ES" altLang="es-ES" sz="2400">
                <a:ea typeface="ＭＳ Ｐゴシック" panose="020B0600070205080204" pitchFamily="34" charset="-128"/>
              </a:rPr>
              <a:t>Escenas sociales</a:t>
            </a:r>
          </a:p>
          <a:p>
            <a:r>
              <a:rPr lang="es-ES" altLang="es-ES" sz="2400">
                <a:ea typeface="ＭＳ Ｐゴシック" panose="020B0600070205080204" pitchFamily="34" charset="-128"/>
              </a:rPr>
              <a:t>Dificultades para entender las relaciones de la foto</a:t>
            </a:r>
          </a:p>
          <a:p>
            <a:r>
              <a:rPr lang="es-ES" altLang="es-ES" sz="2400">
                <a:ea typeface="ＭＳ Ｐゴシック" panose="020B0600070205080204" pitchFamily="34" charset="-128"/>
              </a:rPr>
              <a:t>Acierto en el 93,96 %</a:t>
            </a:r>
          </a:p>
          <a:p>
            <a:r>
              <a:rPr lang="es-ES" altLang="es-ES" sz="2400">
                <a:ea typeface="ＭＳ Ｐゴシック" panose="020B0600070205080204" pitchFamily="34" charset="-128"/>
              </a:rPr>
              <a:t>54 segundos.</a:t>
            </a:r>
          </a:p>
          <a:p>
            <a:r>
              <a:rPr lang="es-ES" altLang="es-ES" sz="2400">
                <a:ea typeface="ＭＳ Ｐゴシック" panose="020B0600070205080204" pitchFamily="34" charset="-128"/>
              </a:rPr>
              <a:t>No hace falta ser experto</a:t>
            </a:r>
          </a:p>
          <a:p>
            <a:r>
              <a:rPr lang="es-ES" altLang="es-ES" sz="2400">
                <a:ea typeface="ＭＳ Ｐゴシック" panose="020B0600070205080204" pitchFamily="34" charset="-128"/>
              </a:rPr>
              <a:t>Detección temprana.</a:t>
            </a:r>
          </a:p>
          <a:p>
            <a:endParaRPr lang="es-ES" altLang="es-ES" sz="2400">
              <a:ea typeface="ＭＳ Ｐゴシック" panose="020B0600070205080204" pitchFamily="34" charset="-128"/>
            </a:endParaRPr>
          </a:p>
        </p:txBody>
      </p:sp>
      <p:sp>
        <p:nvSpPr>
          <p:cNvPr id="5" name="Marcador de pie de página 4">
            <a:extLst>
              <a:ext uri="{FF2B5EF4-FFF2-40B4-BE49-F238E27FC236}">
                <a16:creationId xmlns:a16="http://schemas.microsoft.com/office/drawing/2014/main" id="{35EE5DC4-A652-08D3-CF21-E9C17AB85DDC}"/>
              </a:ext>
            </a:extLst>
          </p:cNvPr>
          <p:cNvSpPr>
            <a:spLocks noGrp="1"/>
          </p:cNvSpPr>
          <p:nvPr>
            <p:ph type="ftr" sz="quarter" idx="11"/>
          </p:nvPr>
        </p:nvSpPr>
        <p:spPr/>
        <p:txBody>
          <a:bodyPr/>
          <a:lstStyle/>
          <a:p>
            <a:pPr>
              <a:defRPr/>
            </a:pPr>
            <a:r>
              <a:rPr lang="es-ES" altLang="en-US"/>
              <a:t>@jralonso3</a:t>
            </a:r>
          </a:p>
        </p:txBody>
      </p:sp>
      <p:sp>
        <p:nvSpPr>
          <p:cNvPr id="212996" name="CuadroTexto 6">
            <a:extLst>
              <a:ext uri="{FF2B5EF4-FFF2-40B4-BE49-F238E27FC236}">
                <a16:creationId xmlns:a16="http://schemas.microsoft.com/office/drawing/2014/main" id="{D215BAA1-9B2F-8A4B-3FD6-9CDE9ADCE72D}"/>
              </a:ext>
            </a:extLst>
          </p:cNvPr>
          <p:cNvSpPr txBox="1">
            <a:spLocks noChangeArrowheads="1"/>
          </p:cNvSpPr>
          <p:nvPr/>
        </p:nvSpPr>
        <p:spPr bwMode="auto">
          <a:xfrm>
            <a:off x="395288" y="4508500"/>
            <a:ext cx="31686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s-ES" altLang="es-ES" sz="1800">
                <a:solidFill>
                  <a:srgbClr val="000000"/>
                </a:solidFill>
              </a:rPr>
              <a:t>Kun Woo Cho y su supervisor Wenyao Xu</a:t>
            </a:r>
          </a:p>
          <a:p>
            <a:pPr eaLnBrk="1" hangingPunct="1">
              <a:spcBef>
                <a:spcPct val="0"/>
              </a:spcBef>
              <a:buClrTx/>
              <a:buSzTx/>
              <a:buFontTx/>
              <a:buNone/>
            </a:pPr>
            <a:r>
              <a:rPr lang="es-ES" altLang="es-ES" sz="1800">
                <a:solidFill>
                  <a:srgbClr val="000000"/>
                </a:solidFill>
              </a:rPr>
              <a:t>University de Buffalo</a:t>
            </a:r>
          </a:p>
          <a:p>
            <a:pPr eaLnBrk="1" hangingPunct="1">
              <a:spcBef>
                <a:spcPct val="0"/>
              </a:spcBef>
              <a:buClrTx/>
              <a:buSzTx/>
              <a:buFontTx/>
              <a:buNone/>
            </a:pPr>
            <a:endParaRPr lang="es-ES" altLang="es-ES" sz="1800">
              <a:solidFill>
                <a:srgbClr val="000000"/>
              </a:solidFill>
            </a:endParaRPr>
          </a:p>
          <a:p>
            <a:pPr eaLnBrk="1" hangingPunct="1">
              <a:spcBef>
                <a:spcPct val="0"/>
              </a:spcBef>
              <a:buClrTx/>
              <a:buSzTx/>
              <a:buFontTx/>
              <a:buNone/>
            </a:pPr>
            <a:r>
              <a:rPr lang="es-ES" altLang="es-ES" sz="1400">
                <a:solidFill>
                  <a:srgbClr val="000000"/>
                </a:solidFill>
              </a:rPr>
              <a:t>Wireless Health Conference Noviembre de 2016</a:t>
            </a:r>
          </a:p>
        </p:txBody>
      </p:sp>
      <p:pic>
        <p:nvPicPr>
          <p:cNvPr id="212997" name="Imagen 2">
            <a:extLst>
              <a:ext uri="{FF2B5EF4-FFF2-40B4-BE49-F238E27FC236}">
                <a16:creationId xmlns:a16="http://schemas.microsoft.com/office/drawing/2014/main" id="{76378304-4E94-6B15-05C2-3A1C60E61F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557338"/>
            <a:ext cx="39243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57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E8CEC21A-795A-F44C-9BA5-3EAB01C55A77}"/>
              </a:ext>
            </a:extLst>
          </p:cNvPr>
          <p:cNvSpPr>
            <a:spLocks noGrp="1"/>
          </p:cNvSpPr>
          <p:nvPr>
            <p:ph type="ftr" sz="quarter" idx="11"/>
          </p:nvPr>
        </p:nvSpPr>
        <p:spPr/>
        <p:txBody>
          <a:bodyPr/>
          <a:lstStyle/>
          <a:p>
            <a:pPr>
              <a:defRPr/>
            </a:pPr>
            <a:r>
              <a:rPr lang="es-ES" altLang="en-US"/>
              <a:t>@jralonso3</a:t>
            </a:r>
          </a:p>
        </p:txBody>
      </p:sp>
      <p:pic>
        <p:nvPicPr>
          <p:cNvPr id="214019" name="Imagen 4">
            <a:extLst>
              <a:ext uri="{FF2B5EF4-FFF2-40B4-BE49-F238E27FC236}">
                <a16:creationId xmlns:a16="http://schemas.microsoft.com/office/drawing/2014/main" id="{1CDB1BA4-4F38-22ED-094A-BEDF04784D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908050"/>
            <a:ext cx="90297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482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50000">
              <a:srgbClr val="FFFFFF"/>
            </a:gs>
            <a:gs pos="100000">
              <a:schemeClr val="folHlink"/>
            </a:gs>
          </a:gsLst>
          <a:lin ang="5400000" scaled="1"/>
        </a:gradFill>
        <a:effectLst/>
      </p:bgPr>
    </p:bg>
    <p:spTree>
      <p:nvGrpSpPr>
        <p:cNvPr id="1" name=""/>
        <p:cNvGrpSpPr/>
        <p:nvPr/>
      </p:nvGrpSpPr>
      <p:grpSpPr>
        <a:xfrm>
          <a:off x="0" y="0"/>
          <a:ext cx="0" cy="0"/>
          <a:chOff x="0" y="0"/>
          <a:chExt cx="0" cy="0"/>
        </a:xfrm>
      </p:grpSpPr>
      <p:sp>
        <p:nvSpPr>
          <p:cNvPr id="238594" name="Text Box 2">
            <a:extLst>
              <a:ext uri="{FF2B5EF4-FFF2-40B4-BE49-F238E27FC236}">
                <a16:creationId xmlns:a16="http://schemas.microsoft.com/office/drawing/2014/main" id="{5AC8081E-D590-4980-A433-3E5D2335EB6C}"/>
              </a:ext>
            </a:extLst>
          </p:cNvPr>
          <p:cNvSpPr txBox="1">
            <a:spLocks noChangeArrowheads="1"/>
          </p:cNvSpPr>
          <p:nvPr/>
        </p:nvSpPr>
        <p:spPr bwMode="auto">
          <a:xfrm>
            <a:off x="561975" y="1700213"/>
            <a:ext cx="8002588" cy="3762375"/>
          </a:xfrm>
          <a:prstGeom prst="rect">
            <a:avLst/>
          </a:prstGeom>
          <a:noFill/>
          <a:ln w="9525">
            <a:noFill/>
            <a:miter lim="800000"/>
            <a:headEnd/>
            <a:tailEnd/>
          </a:ln>
          <a:effectLst/>
        </p:spPr>
        <p:txBody>
          <a:bodyPr>
            <a:spAutoFit/>
          </a:bodyPr>
          <a:lstStyle/>
          <a:p>
            <a:pPr algn="ctr" eaLnBrk="1" hangingPunct="1">
              <a:lnSpc>
                <a:spcPct val="150000"/>
              </a:lnSpc>
              <a:defRPr/>
            </a:pPr>
            <a:r>
              <a:rPr lang="es-ES_tradnl" sz="5400" b="1" dirty="0">
                <a:solidFill>
                  <a:schemeClr val="accent4">
                    <a:lumMod val="10000"/>
                  </a:schemeClr>
                </a:solidFill>
                <a:effectLst>
                  <a:outerShdw blurRad="38100" dist="38100" dir="2700000" algn="tl">
                    <a:srgbClr val="FFFFFF"/>
                  </a:outerShdw>
                </a:effectLst>
                <a:latin typeface="Tahoma" pitchFamily="34" charset="0"/>
                <a:ea typeface="+mn-ea"/>
              </a:rPr>
              <a:t>jralonso@usal.es</a:t>
            </a:r>
          </a:p>
          <a:p>
            <a:pPr algn="ctr" eaLnBrk="1" hangingPunct="1">
              <a:lnSpc>
                <a:spcPct val="150000"/>
              </a:lnSpc>
              <a:defRPr/>
            </a:pPr>
            <a:r>
              <a:rPr lang="es-ES_tradnl" sz="5400" b="1" dirty="0">
                <a:solidFill>
                  <a:srgbClr val="000000"/>
                </a:solidFill>
                <a:effectLst>
                  <a:outerShdw blurRad="38100" dist="38100" dir="2700000" algn="tl">
                    <a:srgbClr val="FFFFFF"/>
                  </a:outerShdw>
                </a:effectLst>
                <a:latin typeface="Tahoma" pitchFamily="34" charset="0"/>
                <a:ea typeface="+mn-ea"/>
              </a:rPr>
              <a:t>blog: </a:t>
            </a:r>
            <a:r>
              <a:rPr lang="es-ES_tradnl" sz="5400" b="1" dirty="0" err="1">
                <a:solidFill>
                  <a:srgbClr val="000000"/>
                </a:solidFill>
                <a:effectLst>
                  <a:outerShdw blurRad="38100" dist="38100" dir="2700000" algn="tl">
                    <a:srgbClr val="FFFFFF"/>
                  </a:outerShdw>
                </a:effectLst>
                <a:latin typeface="Tahoma" pitchFamily="34" charset="0"/>
                <a:ea typeface="+mn-ea"/>
              </a:rPr>
              <a:t>jralonso.es</a:t>
            </a:r>
            <a:endParaRPr lang="es-ES_tradnl" sz="5400" b="1" dirty="0">
              <a:solidFill>
                <a:srgbClr val="000000"/>
              </a:solidFill>
              <a:effectLst>
                <a:outerShdw blurRad="38100" dist="38100" dir="2700000" algn="tl">
                  <a:srgbClr val="FFFFFF"/>
                </a:outerShdw>
              </a:effectLst>
              <a:latin typeface="Tahoma" pitchFamily="34" charset="0"/>
              <a:ea typeface="+mn-ea"/>
            </a:endParaRPr>
          </a:p>
          <a:p>
            <a:pPr algn="ctr" eaLnBrk="1" hangingPunct="1">
              <a:lnSpc>
                <a:spcPct val="150000"/>
              </a:lnSpc>
              <a:defRPr/>
            </a:pPr>
            <a:r>
              <a:rPr lang="es-ES_tradnl" sz="5400" b="1" dirty="0">
                <a:solidFill>
                  <a:srgbClr val="000000"/>
                </a:solidFill>
                <a:effectLst>
                  <a:outerShdw blurRad="38100" dist="38100" dir="2700000" algn="tl">
                    <a:srgbClr val="FFFFFF"/>
                  </a:outerShdw>
                </a:effectLst>
                <a:latin typeface="Tahoma" pitchFamily="34" charset="0"/>
                <a:ea typeface="+mn-ea"/>
              </a:rPr>
              <a:t>Twitter: @jralonso3</a:t>
            </a:r>
            <a:endParaRPr lang="es-ES" sz="5400" b="1" dirty="0">
              <a:solidFill>
                <a:srgbClr val="000000"/>
              </a:solidFill>
              <a:effectLst>
                <a:outerShdw blurRad="38100" dist="38100" dir="2700000" algn="tl">
                  <a:srgbClr val="FFFFFF"/>
                </a:outerShdw>
              </a:effectLst>
              <a:latin typeface="Tahoma" pitchFamily="34" charset="0"/>
              <a:ea typeface="+mn-ea"/>
            </a:endParaRPr>
          </a:p>
        </p:txBody>
      </p:sp>
      <p:pic>
        <p:nvPicPr>
          <p:cNvPr id="215043" name="Picture 5" descr="INCYL">
            <a:extLst>
              <a:ext uri="{FF2B5EF4-FFF2-40B4-BE49-F238E27FC236}">
                <a16:creationId xmlns:a16="http://schemas.microsoft.com/office/drawing/2014/main" id="{FA198B58-CCF4-F381-06CB-C6CF4CE9A46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3513" y="323850"/>
            <a:ext cx="9144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4" name="Picture 9" descr="Esccolmt">
            <a:extLst>
              <a:ext uri="{FF2B5EF4-FFF2-40B4-BE49-F238E27FC236}">
                <a16:creationId xmlns:a16="http://schemas.microsoft.com/office/drawing/2014/main" id="{85AACEEB-6309-9040-9093-C07598A09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28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430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50BF20-08AB-9B4B-96B0-34CAB0621E8A}"/>
              </a:ext>
            </a:extLst>
          </p:cNvPr>
          <p:cNvSpPr>
            <a:spLocks noGrp="1"/>
          </p:cNvSpPr>
          <p:nvPr>
            <p:ph type="title"/>
          </p:nvPr>
        </p:nvSpPr>
        <p:spPr>
          <a:xfrm>
            <a:off x="322920" y="2504528"/>
            <a:ext cx="7772400" cy="1362075"/>
          </a:xfrm>
        </p:spPr>
        <p:txBody>
          <a:bodyPr/>
          <a:lstStyle/>
          <a:p>
            <a:pPr algn="ctr"/>
            <a:r>
              <a:rPr lang="es-ES" dirty="0"/>
              <a:t>¡Gracias!</a:t>
            </a:r>
          </a:p>
        </p:txBody>
      </p:sp>
      <p:sp>
        <p:nvSpPr>
          <p:cNvPr id="3" name="Rectángulo 2">
            <a:extLst>
              <a:ext uri="{FF2B5EF4-FFF2-40B4-BE49-F238E27FC236}">
                <a16:creationId xmlns:a16="http://schemas.microsoft.com/office/drawing/2014/main" id="{8D5FE182-9B67-9734-13B7-A566295E6FB0}"/>
              </a:ext>
            </a:extLst>
          </p:cNvPr>
          <p:cNvSpPr/>
          <p:nvPr/>
        </p:nvSpPr>
        <p:spPr>
          <a:xfrm>
            <a:off x="-1" y="6026728"/>
            <a:ext cx="9144001" cy="831273"/>
          </a:xfrm>
          <a:prstGeom prst="rect">
            <a:avLst/>
          </a:prstGeom>
          <a:solidFill>
            <a:srgbClr val="42B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b="0" i="0" dirty="0">
              <a:latin typeface="Action Sans" pitchFamily="2" charset="77"/>
            </a:endParaRPr>
          </a:p>
        </p:txBody>
      </p:sp>
      <p:pic>
        <p:nvPicPr>
          <p:cNvPr id="4" name="Imagen 3">
            <a:extLst>
              <a:ext uri="{FF2B5EF4-FFF2-40B4-BE49-F238E27FC236}">
                <a16:creationId xmlns:a16="http://schemas.microsoft.com/office/drawing/2014/main" id="{26E1311F-6442-75A6-EDCD-354B17ED67E6}"/>
              </a:ext>
            </a:extLst>
          </p:cNvPr>
          <p:cNvPicPr>
            <a:picLocks noChangeAspect="1"/>
          </p:cNvPicPr>
          <p:nvPr/>
        </p:nvPicPr>
        <p:blipFill>
          <a:blip r:embed="rId2"/>
          <a:stretch>
            <a:fillRect/>
          </a:stretch>
        </p:blipFill>
        <p:spPr>
          <a:xfrm>
            <a:off x="503525" y="6193545"/>
            <a:ext cx="1429184" cy="534700"/>
          </a:xfrm>
          <a:prstGeom prst="rect">
            <a:avLst/>
          </a:prstGeom>
        </p:spPr>
      </p:pic>
      <p:sp>
        <p:nvSpPr>
          <p:cNvPr id="5" name="CuadroTexto 4">
            <a:extLst>
              <a:ext uri="{FF2B5EF4-FFF2-40B4-BE49-F238E27FC236}">
                <a16:creationId xmlns:a16="http://schemas.microsoft.com/office/drawing/2014/main" id="{F597A732-5802-EF87-41C7-F68DCA8F2670}"/>
              </a:ext>
            </a:extLst>
          </p:cNvPr>
          <p:cNvSpPr txBox="1"/>
          <p:nvPr/>
        </p:nvSpPr>
        <p:spPr>
          <a:xfrm>
            <a:off x="2285999" y="6292322"/>
            <a:ext cx="2595390" cy="300082"/>
          </a:xfrm>
          <a:prstGeom prst="rect">
            <a:avLst/>
          </a:prstGeom>
          <a:noFill/>
        </p:spPr>
        <p:txBody>
          <a:bodyPr wrap="none" rtlCol="0" anchor="ctr">
            <a:spAutoFit/>
          </a:bodyPr>
          <a:lstStyle/>
          <a:p>
            <a:r>
              <a:rPr lang="es-ES" sz="1350" dirty="0">
                <a:solidFill>
                  <a:schemeClr val="bg1"/>
                </a:solidFill>
                <a:latin typeface="Action Sans" pitchFamily="2" charset="77"/>
              </a:rPr>
              <a:t>Máster en el Espectro del Autismo</a:t>
            </a:r>
          </a:p>
        </p:txBody>
      </p:sp>
    </p:spTree>
    <p:extLst>
      <p:ext uri="{BB962C8B-B14F-4D97-AF65-F5344CB8AC3E}">
        <p14:creationId xmlns:p14="http://schemas.microsoft.com/office/powerpoint/2010/main" val="192405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DE9EA-9E0E-5A40-A6AE-BA329276FBED}"/>
              </a:ext>
            </a:extLst>
          </p:cNvPr>
          <p:cNvSpPr>
            <a:spLocks noGrp="1"/>
          </p:cNvSpPr>
          <p:nvPr>
            <p:ph type="title"/>
          </p:nvPr>
        </p:nvSpPr>
        <p:spPr/>
        <p:txBody>
          <a:bodyPr/>
          <a:lstStyle/>
          <a:p>
            <a:r>
              <a:rPr lang="es-ES" dirty="0"/>
              <a:t>Genética</a:t>
            </a:r>
          </a:p>
        </p:txBody>
      </p:sp>
      <p:sp>
        <p:nvSpPr>
          <p:cNvPr id="3" name="Marcador de texto 2">
            <a:extLst>
              <a:ext uri="{FF2B5EF4-FFF2-40B4-BE49-F238E27FC236}">
                <a16:creationId xmlns:a16="http://schemas.microsoft.com/office/drawing/2014/main" id="{544CF2E7-7C36-144D-AB7A-E0FE6CDA2D84}"/>
              </a:ext>
            </a:extLst>
          </p:cNvPr>
          <p:cNvSpPr>
            <a:spLocks noGrp="1"/>
          </p:cNvSpPr>
          <p:nvPr>
            <p:ph type="body" idx="1"/>
          </p:nvPr>
        </p:nvSpPr>
        <p:spPr/>
        <p:txBody>
          <a:bodyPr/>
          <a:lstStyle/>
          <a:p>
            <a:endParaRPr lang="es-ES" dirty="0"/>
          </a:p>
        </p:txBody>
      </p:sp>
      <p:pic>
        <p:nvPicPr>
          <p:cNvPr id="5" name="Imagen 4">
            <a:extLst>
              <a:ext uri="{FF2B5EF4-FFF2-40B4-BE49-F238E27FC236}">
                <a16:creationId xmlns:a16="http://schemas.microsoft.com/office/drawing/2014/main" id="{F2C0AE97-3F49-8D53-50F2-83644A24BD25}"/>
              </a:ext>
            </a:extLst>
          </p:cNvPr>
          <p:cNvPicPr>
            <a:picLocks noChangeAspect="1"/>
          </p:cNvPicPr>
          <p:nvPr/>
        </p:nvPicPr>
        <p:blipFill>
          <a:blip r:embed="rId2"/>
          <a:stretch>
            <a:fillRect/>
          </a:stretch>
        </p:blipFill>
        <p:spPr>
          <a:xfrm>
            <a:off x="503525" y="6193545"/>
            <a:ext cx="1429184" cy="534700"/>
          </a:xfrm>
          <a:prstGeom prst="rect">
            <a:avLst/>
          </a:prstGeom>
        </p:spPr>
      </p:pic>
      <p:sp>
        <p:nvSpPr>
          <p:cNvPr id="6" name="CuadroTexto 5">
            <a:extLst>
              <a:ext uri="{FF2B5EF4-FFF2-40B4-BE49-F238E27FC236}">
                <a16:creationId xmlns:a16="http://schemas.microsoft.com/office/drawing/2014/main" id="{C26E9A62-2AEE-59E0-D21A-A78CC64B7115}"/>
              </a:ext>
            </a:extLst>
          </p:cNvPr>
          <p:cNvSpPr txBox="1"/>
          <p:nvPr/>
        </p:nvSpPr>
        <p:spPr>
          <a:xfrm>
            <a:off x="2285999" y="6292322"/>
            <a:ext cx="2595390" cy="300082"/>
          </a:xfrm>
          <a:prstGeom prst="rect">
            <a:avLst/>
          </a:prstGeom>
          <a:noFill/>
        </p:spPr>
        <p:txBody>
          <a:bodyPr wrap="none" rtlCol="0" anchor="ctr">
            <a:spAutoFit/>
          </a:bodyPr>
          <a:lstStyle/>
          <a:p>
            <a:r>
              <a:rPr lang="es-ES" sz="1350" dirty="0">
                <a:solidFill>
                  <a:schemeClr val="bg1"/>
                </a:solidFill>
                <a:latin typeface="Action Sans" pitchFamily="2" charset="77"/>
              </a:rPr>
              <a:t>Máster en el Espectro del Autismo</a:t>
            </a:r>
          </a:p>
        </p:txBody>
      </p:sp>
      <p:sp>
        <p:nvSpPr>
          <p:cNvPr id="11" name="Rectángulo 10">
            <a:extLst>
              <a:ext uri="{FF2B5EF4-FFF2-40B4-BE49-F238E27FC236}">
                <a16:creationId xmlns:a16="http://schemas.microsoft.com/office/drawing/2014/main" id="{1B906FD9-D150-09E9-F8F9-334BD59FE794}"/>
              </a:ext>
            </a:extLst>
          </p:cNvPr>
          <p:cNvSpPr/>
          <p:nvPr/>
        </p:nvSpPr>
        <p:spPr>
          <a:xfrm>
            <a:off x="-3781" y="6026727"/>
            <a:ext cx="9144001" cy="831273"/>
          </a:xfrm>
          <a:prstGeom prst="rect">
            <a:avLst/>
          </a:prstGeom>
          <a:solidFill>
            <a:srgbClr val="42B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b="0" i="0" dirty="0">
              <a:latin typeface="Action Sans" pitchFamily="2" charset="77"/>
            </a:endParaRPr>
          </a:p>
        </p:txBody>
      </p:sp>
      <p:pic>
        <p:nvPicPr>
          <p:cNvPr id="12" name="Imagen 11">
            <a:extLst>
              <a:ext uri="{FF2B5EF4-FFF2-40B4-BE49-F238E27FC236}">
                <a16:creationId xmlns:a16="http://schemas.microsoft.com/office/drawing/2014/main" id="{88CD68AB-8022-4971-40BC-FE78D3731AE6}"/>
              </a:ext>
            </a:extLst>
          </p:cNvPr>
          <p:cNvPicPr>
            <a:picLocks noChangeAspect="1"/>
          </p:cNvPicPr>
          <p:nvPr/>
        </p:nvPicPr>
        <p:blipFill>
          <a:blip r:embed="rId2"/>
          <a:stretch>
            <a:fillRect/>
          </a:stretch>
        </p:blipFill>
        <p:spPr>
          <a:xfrm>
            <a:off x="499745" y="6193544"/>
            <a:ext cx="1429184" cy="534700"/>
          </a:xfrm>
          <a:prstGeom prst="rect">
            <a:avLst/>
          </a:prstGeom>
        </p:spPr>
      </p:pic>
      <p:cxnSp>
        <p:nvCxnSpPr>
          <p:cNvPr id="13" name="Conector recto 12">
            <a:extLst>
              <a:ext uri="{FF2B5EF4-FFF2-40B4-BE49-F238E27FC236}">
                <a16:creationId xmlns:a16="http://schemas.microsoft.com/office/drawing/2014/main" id="{E374A5F3-28C8-BBB8-505F-50CC033053A8}"/>
              </a:ext>
            </a:extLst>
          </p:cNvPr>
          <p:cNvCxnSpPr/>
          <p:nvPr/>
        </p:nvCxnSpPr>
        <p:spPr>
          <a:xfrm>
            <a:off x="2117280" y="6228269"/>
            <a:ext cx="0" cy="449913"/>
          </a:xfrm>
          <a:prstGeom prst="line">
            <a:avLst/>
          </a:prstGeom>
          <a:ln w="38100">
            <a:solidFill>
              <a:srgbClr val="FACD03"/>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215605F9-4849-0CA7-F443-81C3453271D0}"/>
              </a:ext>
            </a:extLst>
          </p:cNvPr>
          <p:cNvSpPr txBox="1"/>
          <p:nvPr/>
        </p:nvSpPr>
        <p:spPr>
          <a:xfrm>
            <a:off x="2282219" y="6292321"/>
            <a:ext cx="2595390" cy="300082"/>
          </a:xfrm>
          <a:prstGeom prst="rect">
            <a:avLst/>
          </a:prstGeom>
          <a:noFill/>
        </p:spPr>
        <p:txBody>
          <a:bodyPr wrap="none" rtlCol="0" anchor="ctr">
            <a:spAutoFit/>
          </a:bodyPr>
          <a:lstStyle/>
          <a:p>
            <a:r>
              <a:rPr lang="es-ES" sz="1350" dirty="0">
                <a:solidFill>
                  <a:schemeClr val="bg1"/>
                </a:solidFill>
                <a:latin typeface="Action Sans" pitchFamily="2" charset="77"/>
              </a:rPr>
              <a:t>Máster en el Espectro del Autismo</a:t>
            </a:r>
          </a:p>
        </p:txBody>
      </p:sp>
    </p:spTree>
    <p:extLst>
      <p:ext uri="{BB962C8B-B14F-4D97-AF65-F5344CB8AC3E}">
        <p14:creationId xmlns:p14="http://schemas.microsoft.com/office/powerpoint/2010/main" val="394460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accent2"/>
            </a:gs>
            <a:gs pos="100000">
              <a:schemeClr val="tx2"/>
            </a:gs>
          </a:gsLst>
          <a:lin ang="5400000" scaled="1"/>
        </a:gradFill>
        <a:effectLst/>
      </p:bgPr>
    </p:bg>
    <p:spTree>
      <p:nvGrpSpPr>
        <p:cNvPr id="1" name=""/>
        <p:cNvGrpSpPr/>
        <p:nvPr/>
      </p:nvGrpSpPr>
      <p:grpSpPr>
        <a:xfrm>
          <a:off x="0" y="0"/>
          <a:ext cx="0" cy="0"/>
          <a:chOff x="0" y="0"/>
          <a:chExt cx="0" cy="0"/>
        </a:xfrm>
      </p:grpSpPr>
      <p:sp>
        <p:nvSpPr>
          <p:cNvPr id="167938" name="Text Box 2">
            <a:extLst>
              <a:ext uri="{FF2B5EF4-FFF2-40B4-BE49-F238E27FC236}">
                <a16:creationId xmlns:a16="http://schemas.microsoft.com/office/drawing/2014/main" id="{6D51C270-F7CC-BDB6-6EA0-9FE13D0D63F9}"/>
              </a:ext>
            </a:extLst>
          </p:cNvPr>
          <p:cNvSpPr txBox="1">
            <a:spLocks noChangeArrowheads="1"/>
          </p:cNvSpPr>
          <p:nvPr/>
        </p:nvSpPr>
        <p:spPr bwMode="auto">
          <a:xfrm>
            <a:off x="539750" y="757238"/>
            <a:ext cx="3887788"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0"/>
              </a:spcBef>
              <a:buFontTx/>
              <a:buNone/>
            </a:pPr>
            <a:r>
              <a:rPr lang="es-ES" altLang="es-ES" b="1">
                <a:solidFill>
                  <a:srgbClr val="FFFFFF"/>
                </a:solidFill>
              </a:rPr>
              <a:t>Genoma humano</a:t>
            </a:r>
          </a:p>
          <a:p>
            <a:pPr eaLnBrk="1" hangingPunct="1">
              <a:lnSpc>
                <a:spcPct val="200000"/>
              </a:lnSpc>
              <a:spcBef>
                <a:spcPct val="0"/>
              </a:spcBef>
            </a:pPr>
            <a:r>
              <a:rPr lang="es-ES" altLang="es-ES" sz="2400" b="1">
                <a:solidFill>
                  <a:srgbClr val="FFFFFF"/>
                </a:solidFill>
              </a:rPr>
              <a:t> 20.000 genes codificadores de proteínas</a:t>
            </a:r>
          </a:p>
          <a:p>
            <a:pPr eaLnBrk="1" hangingPunct="1">
              <a:lnSpc>
                <a:spcPct val="200000"/>
              </a:lnSpc>
              <a:spcBef>
                <a:spcPct val="0"/>
              </a:spcBef>
            </a:pPr>
            <a:r>
              <a:rPr lang="es-ES" altLang="es-ES" sz="2400" b="1">
                <a:solidFill>
                  <a:srgbClr val="FFFFFF"/>
                </a:solidFill>
              </a:rPr>
              <a:t> Gen</a:t>
            </a:r>
            <a:r>
              <a:rPr lang="es-ES" altLang="es-ES" sz="1800" b="1">
                <a:solidFill>
                  <a:srgbClr val="FFFFFF"/>
                </a:solidFill>
              </a:rPr>
              <a:t>     </a:t>
            </a:r>
            <a:r>
              <a:rPr lang="es-ES" altLang="es-ES" sz="2400" b="1">
                <a:solidFill>
                  <a:srgbClr val="FFFFFF"/>
                </a:solidFill>
              </a:rPr>
              <a:t>ARNm    proteína</a:t>
            </a:r>
          </a:p>
          <a:p>
            <a:pPr eaLnBrk="1" hangingPunct="1">
              <a:lnSpc>
                <a:spcPct val="200000"/>
              </a:lnSpc>
              <a:spcBef>
                <a:spcPct val="0"/>
              </a:spcBef>
            </a:pPr>
            <a:r>
              <a:rPr lang="es-ES" altLang="es-ES" sz="2400" b="1">
                <a:solidFill>
                  <a:srgbClr val="FFFFFF"/>
                </a:solidFill>
              </a:rPr>
              <a:t> Regulación compleja</a:t>
            </a:r>
          </a:p>
          <a:p>
            <a:pPr eaLnBrk="1" hangingPunct="1">
              <a:lnSpc>
                <a:spcPct val="200000"/>
              </a:lnSpc>
              <a:spcBef>
                <a:spcPct val="0"/>
              </a:spcBef>
            </a:pPr>
            <a:r>
              <a:rPr lang="es-ES" altLang="es-ES" sz="2400" b="1">
                <a:solidFill>
                  <a:srgbClr val="FFFFFF"/>
                </a:solidFill>
              </a:rPr>
              <a:t> Relación con enfermedades</a:t>
            </a:r>
          </a:p>
        </p:txBody>
      </p:sp>
      <p:pic>
        <p:nvPicPr>
          <p:cNvPr id="167939" name="Picture 3" descr="Human_Genome">
            <a:extLst>
              <a:ext uri="{FF2B5EF4-FFF2-40B4-BE49-F238E27FC236}">
                <a16:creationId xmlns:a16="http://schemas.microsoft.com/office/drawing/2014/main" id="{45B0D670-1237-C8D6-6FE6-F6A4F37EC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20713"/>
            <a:ext cx="444976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 name="Line 4">
            <a:extLst>
              <a:ext uri="{FF2B5EF4-FFF2-40B4-BE49-F238E27FC236}">
                <a16:creationId xmlns:a16="http://schemas.microsoft.com/office/drawing/2014/main" id="{3BA4954B-409B-8196-8AE3-EF1672EED067}"/>
              </a:ext>
            </a:extLst>
          </p:cNvPr>
          <p:cNvSpPr>
            <a:spLocks noChangeShapeType="1"/>
          </p:cNvSpPr>
          <p:nvPr/>
        </p:nvSpPr>
        <p:spPr bwMode="auto">
          <a:xfrm>
            <a:off x="1476375" y="2636838"/>
            <a:ext cx="21590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67941" name="Line 5">
            <a:extLst>
              <a:ext uri="{FF2B5EF4-FFF2-40B4-BE49-F238E27FC236}">
                <a16:creationId xmlns:a16="http://schemas.microsoft.com/office/drawing/2014/main" id="{69CB275F-935F-7E9E-544B-3A4A71C2A071}"/>
              </a:ext>
            </a:extLst>
          </p:cNvPr>
          <p:cNvSpPr>
            <a:spLocks noChangeShapeType="1"/>
          </p:cNvSpPr>
          <p:nvPr/>
        </p:nvSpPr>
        <p:spPr bwMode="auto">
          <a:xfrm>
            <a:off x="2700338" y="2636838"/>
            <a:ext cx="21590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Tree>
    <p:extLst>
      <p:ext uri="{BB962C8B-B14F-4D97-AF65-F5344CB8AC3E}">
        <p14:creationId xmlns:p14="http://schemas.microsoft.com/office/powerpoint/2010/main" val="316646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descr="gemelas">
            <a:extLst>
              <a:ext uri="{FF2B5EF4-FFF2-40B4-BE49-F238E27FC236}">
                <a16:creationId xmlns:a16="http://schemas.microsoft.com/office/drawing/2014/main" id="{CC23F430-5062-7569-EA6B-7FEBF8759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7788"/>
            <a:ext cx="8915400"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5F617E8D-DA39-D56B-BB6E-973A7D510B2D}"/>
              </a:ext>
            </a:extLst>
          </p:cNvPr>
          <p:cNvSpPr txBox="1">
            <a:spLocks noChangeArrowheads="1"/>
          </p:cNvSpPr>
          <p:nvPr/>
        </p:nvSpPr>
        <p:spPr bwMode="auto">
          <a:xfrm>
            <a:off x="3276600" y="1989138"/>
            <a:ext cx="56864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s-ES" altLang="es-ES" sz="11500">
                <a:solidFill>
                  <a:srgbClr val="FFFFFF"/>
                </a:solidFill>
                <a:latin typeface="Arial" panose="020B0604020202020204" pitchFamily="34" charset="0"/>
              </a:rPr>
              <a:t>¡0,6-0,9!</a:t>
            </a:r>
          </a:p>
        </p:txBody>
      </p:sp>
    </p:spTree>
    <p:extLst>
      <p:ext uri="{BB962C8B-B14F-4D97-AF65-F5344CB8AC3E}">
        <p14:creationId xmlns:p14="http://schemas.microsoft.com/office/powerpoint/2010/main" val="1103419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2034" name="Picture 2" descr="gemelos">
            <a:extLst>
              <a:ext uri="{FF2B5EF4-FFF2-40B4-BE49-F238E27FC236}">
                <a16:creationId xmlns:a16="http://schemas.microsoft.com/office/drawing/2014/main" id="{F8A0802D-B463-5B7B-BD22-E27338242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188"/>
            <a:ext cx="9144000" cy="614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31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2" descr="19-2">
            <a:extLst>
              <a:ext uri="{FF2B5EF4-FFF2-40B4-BE49-F238E27FC236}">
                <a16:creationId xmlns:a16="http://schemas.microsoft.com/office/drawing/2014/main" id="{CD00B4A3-F810-8C1B-D9EE-423DA2CFE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88350" cy="697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2" name="Oval 4">
            <a:extLst>
              <a:ext uri="{FF2B5EF4-FFF2-40B4-BE49-F238E27FC236}">
                <a16:creationId xmlns:a16="http://schemas.microsoft.com/office/drawing/2014/main" id="{AB0FB9AD-B5FD-778D-B35E-FEA0948AB98E}"/>
              </a:ext>
            </a:extLst>
          </p:cNvPr>
          <p:cNvSpPr>
            <a:spLocks noChangeArrowheads="1"/>
          </p:cNvSpPr>
          <p:nvPr/>
        </p:nvSpPr>
        <p:spPr bwMode="auto">
          <a:xfrm>
            <a:off x="1547813" y="2708275"/>
            <a:ext cx="863600" cy="1368425"/>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s-ES" altLang="es-ES" sz="1800">
              <a:solidFill>
                <a:srgbClr val="FF5050"/>
              </a:solidFill>
            </a:endParaRPr>
          </a:p>
        </p:txBody>
      </p:sp>
      <p:sp>
        <p:nvSpPr>
          <p:cNvPr id="174083" name="Oval 5">
            <a:extLst>
              <a:ext uri="{FF2B5EF4-FFF2-40B4-BE49-F238E27FC236}">
                <a16:creationId xmlns:a16="http://schemas.microsoft.com/office/drawing/2014/main" id="{8A5D2FD1-5B79-D7F9-7AB9-7723259DE636}"/>
              </a:ext>
            </a:extLst>
          </p:cNvPr>
          <p:cNvSpPr>
            <a:spLocks noChangeArrowheads="1"/>
          </p:cNvSpPr>
          <p:nvPr/>
        </p:nvSpPr>
        <p:spPr bwMode="auto">
          <a:xfrm>
            <a:off x="539750" y="4222750"/>
            <a:ext cx="863600" cy="15113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s-ES" altLang="es-ES" sz="1800">
              <a:solidFill>
                <a:srgbClr val="FF5050"/>
              </a:solidFill>
            </a:endParaRPr>
          </a:p>
        </p:txBody>
      </p:sp>
      <p:sp>
        <p:nvSpPr>
          <p:cNvPr id="174084" name="Oval 6">
            <a:extLst>
              <a:ext uri="{FF2B5EF4-FFF2-40B4-BE49-F238E27FC236}">
                <a16:creationId xmlns:a16="http://schemas.microsoft.com/office/drawing/2014/main" id="{7B353224-AA3A-EF1A-AE42-F1582B7B9B58}"/>
              </a:ext>
            </a:extLst>
          </p:cNvPr>
          <p:cNvSpPr>
            <a:spLocks noChangeArrowheads="1"/>
          </p:cNvSpPr>
          <p:nvPr/>
        </p:nvSpPr>
        <p:spPr bwMode="auto">
          <a:xfrm>
            <a:off x="4787900" y="5345113"/>
            <a:ext cx="863600" cy="1512887"/>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s-ES" altLang="es-ES" sz="1800">
              <a:solidFill>
                <a:srgbClr val="FF5050"/>
              </a:solidFill>
            </a:endParaRPr>
          </a:p>
        </p:txBody>
      </p:sp>
      <p:sp>
        <p:nvSpPr>
          <p:cNvPr id="174085" name="Oval 7">
            <a:extLst>
              <a:ext uri="{FF2B5EF4-FFF2-40B4-BE49-F238E27FC236}">
                <a16:creationId xmlns:a16="http://schemas.microsoft.com/office/drawing/2014/main" id="{3C24D2E7-DC72-E779-E6CE-76EF6FF187A0}"/>
              </a:ext>
            </a:extLst>
          </p:cNvPr>
          <p:cNvSpPr>
            <a:spLocks noChangeArrowheads="1"/>
          </p:cNvSpPr>
          <p:nvPr/>
        </p:nvSpPr>
        <p:spPr bwMode="auto">
          <a:xfrm>
            <a:off x="2268538" y="4221163"/>
            <a:ext cx="863600" cy="1512887"/>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s-ES" altLang="es-ES" sz="1800">
              <a:solidFill>
                <a:srgbClr val="FF5050"/>
              </a:solidFill>
            </a:endParaRPr>
          </a:p>
        </p:txBody>
      </p:sp>
    </p:spTree>
    <p:extLst>
      <p:ext uri="{BB962C8B-B14F-4D97-AF65-F5344CB8AC3E}">
        <p14:creationId xmlns:p14="http://schemas.microsoft.com/office/powerpoint/2010/main" val="123958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a:extLst>
              <a:ext uri="{FF2B5EF4-FFF2-40B4-BE49-F238E27FC236}">
                <a16:creationId xmlns:a16="http://schemas.microsoft.com/office/drawing/2014/main" id="{0302945A-A1D4-BC86-E58C-87D6A05F4349}"/>
              </a:ext>
            </a:extLst>
          </p:cNvPr>
          <p:cNvSpPr>
            <a:spLocks noGrp="1" noChangeArrowheads="1"/>
          </p:cNvSpPr>
          <p:nvPr>
            <p:ph type="body" sz="half" idx="1"/>
          </p:nvPr>
        </p:nvSpPr>
        <p:spPr>
          <a:xfrm>
            <a:off x="684213" y="1412875"/>
            <a:ext cx="8135937" cy="4464050"/>
          </a:xfrm>
        </p:spPr>
        <p:txBody>
          <a:bodyPr/>
          <a:lstStyle/>
          <a:p>
            <a:pPr eaLnBrk="1" hangingPunct="1">
              <a:buFont typeface="Wingdings" pitchFamily="2" charset="2"/>
              <a:buNone/>
              <a:defRPr/>
            </a:pPr>
            <a:endParaRPr lang="es-ES" altLang="es-ES" sz="2000"/>
          </a:p>
          <a:p>
            <a:pPr eaLnBrk="1" hangingPunct="1">
              <a:spcBef>
                <a:spcPct val="5000"/>
              </a:spcBef>
              <a:buFontTx/>
              <a:buChar char="-"/>
              <a:defRPr/>
            </a:pPr>
            <a:r>
              <a:rPr lang="es-ES" altLang="es-ES"/>
              <a:t>Síndrome de Rett</a:t>
            </a:r>
          </a:p>
          <a:p>
            <a:pPr lvl="1" eaLnBrk="1" hangingPunct="1">
              <a:spcBef>
                <a:spcPct val="5000"/>
              </a:spcBef>
              <a:buFontTx/>
              <a:buChar char="-"/>
              <a:defRPr/>
            </a:pPr>
            <a:r>
              <a:rPr lang="es-ES" altLang="es-ES"/>
              <a:t>Gen MECP2</a:t>
            </a:r>
          </a:p>
          <a:p>
            <a:pPr lvl="1" eaLnBrk="1" hangingPunct="1">
              <a:spcBef>
                <a:spcPct val="5000"/>
              </a:spcBef>
              <a:buFontTx/>
              <a:buChar char="-"/>
              <a:defRPr/>
            </a:pPr>
            <a:r>
              <a:rPr lang="es-ES" altLang="es-ES"/>
              <a:t>Codifica metil CpG binding protein 2 (represor transcripcional) </a:t>
            </a:r>
          </a:p>
          <a:p>
            <a:pPr lvl="1" eaLnBrk="1" hangingPunct="1">
              <a:spcBef>
                <a:spcPct val="5000"/>
              </a:spcBef>
              <a:buFontTx/>
              <a:buChar char="-"/>
              <a:defRPr/>
            </a:pPr>
            <a:r>
              <a:rPr lang="es-ES" altLang="es-ES"/>
              <a:t>Fallo en la represión de miles de genes</a:t>
            </a:r>
          </a:p>
          <a:p>
            <a:pPr eaLnBrk="1" hangingPunct="1">
              <a:spcBef>
                <a:spcPct val="5000"/>
              </a:spcBef>
              <a:buFontTx/>
              <a:buChar char="-"/>
              <a:defRPr/>
            </a:pPr>
            <a:r>
              <a:rPr lang="es-ES" altLang="es-ES"/>
              <a:t>Síndrome de la X frágil</a:t>
            </a:r>
          </a:p>
          <a:p>
            <a:pPr lvl="1" eaLnBrk="1" hangingPunct="1">
              <a:spcBef>
                <a:spcPct val="5000"/>
              </a:spcBef>
              <a:buFontTx/>
              <a:buChar char="-"/>
              <a:defRPr/>
            </a:pPr>
            <a:r>
              <a:rPr lang="es-ES" altLang="es-ES"/>
              <a:t>Gen FMR1</a:t>
            </a:r>
          </a:p>
          <a:p>
            <a:pPr lvl="1" eaLnBrk="1" hangingPunct="1">
              <a:spcBef>
                <a:spcPct val="5000"/>
              </a:spcBef>
              <a:buFontTx/>
              <a:buChar char="-"/>
              <a:defRPr/>
            </a:pPr>
            <a:r>
              <a:rPr lang="es-ES" altLang="es-ES"/>
              <a:t>Codifica FMRP, una proteína ligante de ARN</a:t>
            </a:r>
          </a:p>
          <a:p>
            <a:pPr lvl="1" eaLnBrk="1" hangingPunct="1">
              <a:spcBef>
                <a:spcPct val="5000"/>
              </a:spcBef>
              <a:buFontTx/>
              <a:buChar char="-"/>
              <a:defRPr/>
            </a:pPr>
            <a:r>
              <a:rPr lang="es-ES" altLang="es-ES"/>
              <a:t>Regulación anormal de un alto número de ARNm</a:t>
            </a:r>
          </a:p>
          <a:p>
            <a:pPr eaLnBrk="1" hangingPunct="1">
              <a:spcBef>
                <a:spcPct val="60000"/>
              </a:spcBef>
              <a:buFontTx/>
              <a:buChar char="-"/>
              <a:defRPr/>
            </a:pPr>
            <a:endParaRPr lang="es-ES" altLang="es-ES"/>
          </a:p>
        </p:txBody>
      </p:sp>
      <p:sp>
        <p:nvSpPr>
          <p:cNvPr id="480259" name="Rectangle 3">
            <a:extLst>
              <a:ext uri="{FF2B5EF4-FFF2-40B4-BE49-F238E27FC236}">
                <a16:creationId xmlns:a16="http://schemas.microsoft.com/office/drawing/2014/main" id="{D6088AE7-BF61-C09A-DEC6-41AB1F70ADB1}"/>
              </a:ext>
            </a:extLst>
          </p:cNvPr>
          <p:cNvSpPr>
            <a:spLocks noGrp="1" noChangeArrowheads="1"/>
          </p:cNvSpPr>
          <p:nvPr>
            <p:ph type="title"/>
          </p:nvPr>
        </p:nvSpPr>
        <p:spPr>
          <a:xfrm>
            <a:off x="323850" y="549275"/>
            <a:ext cx="8229600" cy="1139825"/>
          </a:xfrm>
        </p:spPr>
        <p:txBody>
          <a:bodyPr/>
          <a:lstStyle/>
          <a:p>
            <a:pPr eaLnBrk="1" hangingPunct="1">
              <a:defRPr/>
            </a:pPr>
            <a:r>
              <a:rPr lang="es-ES" b="1">
                <a:solidFill>
                  <a:schemeClr val="tx1"/>
                </a:solidFill>
                <a:effectLst>
                  <a:outerShdw blurRad="38100" dist="38100" dir="2700000" algn="tl">
                    <a:srgbClr val="010199"/>
                  </a:outerShdw>
                </a:effectLst>
                <a:cs typeface="+mj-cs"/>
              </a:rPr>
              <a:t>Dos ejemplos</a:t>
            </a:r>
            <a:endParaRPr lang="es-ES_tradnl">
              <a:solidFill>
                <a:schemeClr val="tx1"/>
              </a:solidFill>
              <a:effectLst>
                <a:outerShdw blurRad="38100" dist="38100" dir="2700000" algn="tl">
                  <a:srgbClr val="010199"/>
                </a:outerShdw>
              </a:effectLst>
              <a:cs typeface="+mj-cs"/>
            </a:endParaRPr>
          </a:p>
        </p:txBody>
      </p:sp>
    </p:spTree>
    <p:extLst>
      <p:ext uri="{BB962C8B-B14F-4D97-AF65-F5344CB8AC3E}">
        <p14:creationId xmlns:p14="http://schemas.microsoft.com/office/powerpoint/2010/main" val="2839620422"/>
      </p:ext>
    </p:extLst>
  </p:cSld>
  <p:clrMapOvr>
    <a:masterClrMapping/>
  </p:clrMapOvr>
</p:sld>
</file>

<file path=ppt/theme/theme1.xml><?xml version="1.0" encoding="utf-8"?>
<a:theme xmlns:a="http://schemas.openxmlformats.org/drawingml/2006/main" name="1_Borde">
  <a:themeElements>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rd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3752</TotalTime>
  <Words>2239</Words>
  <Application>Microsoft Macintosh PowerPoint</Application>
  <PresentationFormat>Presentación en pantalla (4:3)</PresentationFormat>
  <Paragraphs>253</Paragraphs>
  <Slides>35</Slides>
  <Notes>18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Action Sans</vt:lpstr>
      <vt:lpstr>Action Sans Medium</vt:lpstr>
      <vt:lpstr>Arial</vt:lpstr>
      <vt:lpstr>Calibri</vt:lpstr>
      <vt:lpstr>Garamond</vt:lpstr>
      <vt:lpstr>Tahoma</vt:lpstr>
      <vt:lpstr>Wingdings</vt:lpstr>
      <vt:lpstr>1_Borde</vt:lpstr>
      <vt:lpstr>Módulo 1</vt:lpstr>
      <vt:lpstr>Presentación de PowerPoint</vt:lpstr>
      <vt:lpstr>Índice</vt:lpstr>
      <vt:lpstr>Genética</vt:lpstr>
      <vt:lpstr>Presentación de PowerPoint</vt:lpstr>
      <vt:lpstr>Presentación de PowerPoint</vt:lpstr>
      <vt:lpstr>Presentación de PowerPoint</vt:lpstr>
      <vt:lpstr>Presentación de PowerPoint</vt:lpstr>
      <vt:lpstr>Dos ejemplos</vt:lpstr>
      <vt:lpstr>Mutaciones en genes concretos</vt:lpstr>
      <vt:lpstr>Presentación de PowerPoint</vt:lpstr>
      <vt:lpstr>Cambios génicos con microarrays</vt:lpstr>
      <vt:lpstr>Presentación de PowerPoint</vt:lpstr>
      <vt:lpstr>Variaciones en la estructura del genoma</vt:lpstr>
      <vt:lpstr>Presentación de PowerPoint</vt:lpstr>
      <vt:lpstr>Un número sustancial de los casos de TEA están causados por reorganizaciones genómicas</vt:lpstr>
      <vt:lpstr>Presentación de PowerPoint</vt:lpstr>
      <vt:lpstr>Presentación de PowerPoint</vt:lpstr>
      <vt:lpstr>Procesos celulares afectados</vt:lpstr>
      <vt:lpstr>Presentación de PowerPoint</vt:lpstr>
      <vt:lpstr>Un nuevo órgano: el Microbiota</vt:lpstr>
      <vt:lpstr>Robots de asistencia social</vt:lpstr>
      <vt:lpstr>Genética del TEA</vt:lpstr>
      <vt:lpstr>Presentación de PowerPoint</vt:lpstr>
      <vt:lpstr>Presentación de PowerPoint</vt:lpstr>
      <vt:lpstr>Una nueva genética</vt:lpstr>
      <vt:lpstr>“We at the Autism Research Centre have no desire to cure, prevent or eradicate autism.” </vt:lpstr>
      <vt:lpstr>Una nueva mirada en la investigación</vt:lpstr>
      <vt:lpstr>Neandertales</vt:lpstr>
      <vt:lpstr>Resumen</vt:lpstr>
      <vt:lpstr>No solo es cerebro</vt:lpstr>
      <vt:lpstr>App para detección temprana</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Neurociencia aplicada a la educación. Autismo y otros trastornos del neurodesarrollo</dc:title>
  <dc:creator>José Ramón Alonso Peña</dc:creator>
  <cp:lastModifiedBy>José Ramón Alonso Peña</cp:lastModifiedBy>
  <cp:revision>29</cp:revision>
  <dcterms:created xsi:type="dcterms:W3CDTF">2020-11-09T09:33:08Z</dcterms:created>
  <dcterms:modified xsi:type="dcterms:W3CDTF">2023-07-13T07:55:06Z</dcterms:modified>
</cp:coreProperties>
</file>