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6844" r:id="rId2"/>
    <p:sldMasterId id="2147486856" r:id="rId3"/>
  </p:sldMasterIdLst>
  <p:notesMasterIdLst>
    <p:notesMasterId r:id="rId61"/>
  </p:notesMasterIdLst>
  <p:sldIdLst>
    <p:sldId id="264" r:id="rId4"/>
    <p:sldId id="1333" r:id="rId5"/>
    <p:sldId id="1334" r:id="rId6"/>
    <p:sldId id="1339" r:id="rId7"/>
    <p:sldId id="1335" r:id="rId8"/>
    <p:sldId id="1338" r:id="rId9"/>
    <p:sldId id="1340" r:id="rId10"/>
    <p:sldId id="1336" r:id="rId11"/>
    <p:sldId id="1010" r:id="rId12"/>
    <p:sldId id="278" r:id="rId13"/>
    <p:sldId id="917" r:id="rId14"/>
    <p:sldId id="1299" r:id="rId15"/>
    <p:sldId id="1302" r:id="rId16"/>
    <p:sldId id="1297" r:id="rId17"/>
    <p:sldId id="1303" r:id="rId18"/>
    <p:sldId id="1301" r:id="rId19"/>
    <p:sldId id="1337" r:id="rId20"/>
    <p:sldId id="1300" r:id="rId21"/>
    <p:sldId id="1307" r:id="rId22"/>
    <p:sldId id="1312" r:id="rId23"/>
    <p:sldId id="1293" r:id="rId24"/>
    <p:sldId id="1308" r:id="rId25"/>
    <p:sldId id="1309" r:id="rId26"/>
    <p:sldId id="1291" r:id="rId27"/>
    <p:sldId id="1295" r:id="rId28"/>
    <p:sldId id="1345" r:id="rId29"/>
    <p:sldId id="1311" r:id="rId30"/>
    <p:sldId id="1330" r:id="rId31"/>
    <p:sldId id="1331" r:id="rId32"/>
    <p:sldId id="1332" r:id="rId33"/>
    <p:sldId id="1343" r:id="rId34"/>
    <p:sldId id="1344" r:id="rId35"/>
    <p:sldId id="1346" r:id="rId36"/>
    <p:sldId id="1310" r:id="rId37"/>
    <p:sldId id="1313" r:id="rId38"/>
    <p:sldId id="1315" r:id="rId39"/>
    <p:sldId id="1341" r:id="rId40"/>
    <p:sldId id="1342" r:id="rId41"/>
    <p:sldId id="1306" r:id="rId42"/>
    <p:sldId id="1326" r:id="rId43"/>
    <p:sldId id="1327" r:id="rId44"/>
    <p:sldId id="1328" r:id="rId45"/>
    <p:sldId id="1316" r:id="rId46"/>
    <p:sldId id="1323" r:id="rId47"/>
    <p:sldId id="1292" r:id="rId48"/>
    <p:sldId id="1325" r:id="rId49"/>
    <p:sldId id="1319" r:id="rId50"/>
    <p:sldId id="1296" r:id="rId51"/>
    <p:sldId id="1305" r:id="rId52"/>
    <p:sldId id="1314" r:id="rId53"/>
    <p:sldId id="1294" r:id="rId54"/>
    <p:sldId id="1304" r:id="rId55"/>
    <p:sldId id="1318" r:id="rId56"/>
    <p:sldId id="1317" r:id="rId57"/>
    <p:sldId id="1320" r:id="rId58"/>
    <p:sldId id="331" r:id="rId59"/>
    <p:sldId id="267" r:id="rId6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p:restoredTop sz="94718"/>
  </p:normalViewPr>
  <p:slideViewPr>
    <p:cSldViewPr>
      <p:cViewPr varScale="1">
        <p:scale>
          <a:sx n="117" d="100"/>
          <a:sy n="117" d="100"/>
        </p:scale>
        <p:origin x="312" y="168"/>
      </p:cViewPr>
      <p:guideLst>
        <p:guide orient="horz" pos="2160"/>
        <p:guide pos="2880"/>
      </p:guideLst>
    </p:cSldViewPr>
  </p:slideViewPr>
  <p:notesTextViewPr>
    <p:cViewPr>
      <p:scale>
        <a:sx n="100" d="100"/>
        <a:sy n="100" d="100"/>
      </p:scale>
      <p:origin x="0" y="0"/>
    </p:cViewPr>
  </p:notesTextViewPr>
  <p:sorterViewPr>
    <p:cViewPr>
      <p:scale>
        <a:sx n="1" d="1"/>
        <a:sy n="1" d="1"/>
      </p:scale>
      <p:origin x="0" y="10880"/>
    </p:cViewPr>
  </p:sorterViewPr>
  <p:notesViewPr>
    <p:cSldViewPr>
      <p:cViewPr varScale="1">
        <p:scale>
          <a:sx n="93" d="100"/>
          <a:sy n="93" d="100"/>
        </p:scale>
        <p:origin x="2576"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5F80C72-AFDB-12BB-5EA7-9070151BEE9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s-ES"/>
          </a:p>
        </p:txBody>
      </p:sp>
      <p:sp>
        <p:nvSpPr>
          <p:cNvPr id="49155" name="Rectangle 3">
            <a:extLst>
              <a:ext uri="{FF2B5EF4-FFF2-40B4-BE49-F238E27FC236}">
                <a16:creationId xmlns:a16="http://schemas.microsoft.com/office/drawing/2014/main" id="{9CF83719-CDC2-8D6D-DD62-8C3895F5287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s-ES"/>
          </a:p>
        </p:txBody>
      </p:sp>
      <p:sp>
        <p:nvSpPr>
          <p:cNvPr id="219140" name="Rectangle 4">
            <a:extLst>
              <a:ext uri="{FF2B5EF4-FFF2-40B4-BE49-F238E27FC236}">
                <a16:creationId xmlns:a16="http://schemas.microsoft.com/office/drawing/2014/main" id="{8B1E5F9D-21B2-CED1-F3CD-04FAB06E73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a:extLst>
              <a:ext uri="{FF2B5EF4-FFF2-40B4-BE49-F238E27FC236}">
                <a16:creationId xmlns:a16="http://schemas.microsoft.com/office/drawing/2014/main" id="{C1214307-8A4D-EC95-4E15-E1748F20AC2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es-ES" noProof="0"/>
              <a:t>Haga clic para modificar el estilo de texto del patrón</a:t>
            </a:r>
          </a:p>
          <a:p>
            <a:pPr lvl="1"/>
            <a:r>
              <a:rPr lang="es-ES" altLang="es-ES" noProof="0"/>
              <a:t>Segundo nivel</a:t>
            </a:r>
          </a:p>
          <a:p>
            <a:pPr lvl="2"/>
            <a:r>
              <a:rPr lang="es-ES" altLang="es-ES" noProof="0"/>
              <a:t>Tercer nivel</a:t>
            </a:r>
          </a:p>
          <a:p>
            <a:pPr lvl="3"/>
            <a:r>
              <a:rPr lang="es-ES" altLang="es-ES" noProof="0"/>
              <a:t>Cuarto nivel</a:t>
            </a:r>
          </a:p>
          <a:p>
            <a:pPr lvl="4"/>
            <a:r>
              <a:rPr lang="es-ES" altLang="es-ES" noProof="0"/>
              <a:t>Quinto nivel</a:t>
            </a:r>
          </a:p>
        </p:txBody>
      </p:sp>
      <p:sp>
        <p:nvSpPr>
          <p:cNvPr id="49158" name="Rectangle 6">
            <a:extLst>
              <a:ext uri="{FF2B5EF4-FFF2-40B4-BE49-F238E27FC236}">
                <a16:creationId xmlns:a16="http://schemas.microsoft.com/office/drawing/2014/main" id="{8ED93916-2205-44C0-69BE-57CBE7D6F4D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s-ES"/>
          </a:p>
        </p:txBody>
      </p:sp>
      <p:sp>
        <p:nvSpPr>
          <p:cNvPr id="49159" name="Rectangle 7">
            <a:extLst>
              <a:ext uri="{FF2B5EF4-FFF2-40B4-BE49-F238E27FC236}">
                <a16:creationId xmlns:a16="http://schemas.microsoft.com/office/drawing/2014/main" id="{4B103682-C2EA-D31F-C51D-875FC7DF2AA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F043426-12D7-3647-BD32-DBC3624A381D}"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wscientist.com/article/2124903-new-autism-blood-test-likely-to-join-ranks-of-also-ra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082D0F"/>
                </a:solidFill>
                <a:effectLst/>
                <a:latin typeface="DM Sans" pitchFamily="2" charset="77"/>
              </a:rPr>
              <a:t>. El tamaño de muestra total fue de unos 50.000 individuos y los utilizaron para cuantificar los estudios de un estudio de asociación que abarcase todo el cerebro (</a:t>
            </a:r>
            <a:r>
              <a:rPr lang="es-ES" b="0" i="0" dirty="0" err="1">
                <a:solidFill>
                  <a:srgbClr val="082D0F"/>
                </a:solidFill>
                <a:effectLst/>
                <a:latin typeface="DM Sans" pitchFamily="2" charset="77"/>
              </a:rPr>
              <a:t>brain-wide</a:t>
            </a:r>
            <a:r>
              <a:rPr lang="es-ES" b="0" i="0" dirty="0">
                <a:solidFill>
                  <a:srgbClr val="082D0F"/>
                </a:solidFill>
                <a:effectLst/>
                <a:latin typeface="DM Sans" pitchFamily="2" charset="77"/>
              </a:rPr>
              <a:t> </a:t>
            </a:r>
            <a:r>
              <a:rPr lang="es-ES" b="0" i="0" dirty="0" err="1">
                <a:solidFill>
                  <a:srgbClr val="082D0F"/>
                </a:solidFill>
                <a:effectLst/>
                <a:latin typeface="DM Sans" pitchFamily="2" charset="77"/>
              </a:rPr>
              <a:t>association</a:t>
            </a:r>
            <a:r>
              <a:rPr lang="es-ES" b="0" i="0" dirty="0">
                <a:solidFill>
                  <a:srgbClr val="082D0F"/>
                </a:solidFill>
                <a:effectLst/>
                <a:latin typeface="DM Sans" pitchFamily="2" charset="77"/>
              </a:rPr>
              <a:t> </a:t>
            </a:r>
            <a:r>
              <a:rPr lang="es-ES" b="0" i="0" dirty="0" err="1">
                <a:solidFill>
                  <a:srgbClr val="082D0F"/>
                </a:solidFill>
                <a:effectLst/>
                <a:latin typeface="DM Sans" pitchFamily="2" charset="77"/>
              </a:rPr>
              <a:t>study</a:t>
            </a:r>
            <a:r>
              <a:rPr lang="es-ES" b="0" i="0" dirty="0">
                <a:solidFill>
                  <a:srgbClr val="082D0F"/>
                </a:solidFill>
                <a:effectLst/>
                <a:latin typeface="DM Sans" pitchFamily="2" charset="77"/>
              </a:rPr>
              <a:t> o BWAS) y la reproducibilidad en función del tamaño de la muestra. Analizaron los vínculos entre la estructura o el funcionamiento del cerebro y dos rasgos relativamente bien estudiados: la capacidad cognitiva y, en el caso de los niños, las puntuaciones en una lista de verificación de «psicopatología», una combinación de varias medidas de comportamiento.</a:t>
            </a:r>
          </a:p>
          <a:p>
            <a:br>
              <a:rPr lang="es-ES" dirty="0"/>
            </a:br>
            <a:endParaRPr lang="es-ES" dirty="0"/>
          </a:p>
        </p:txBody>
      </p:sp>
      <p:sp>
        <p:nvSpPr>
          <p:cNvPr id="4" name="Marcador de número de diapositiva 3"/>
          <p:cNvSpPr>
            <a:spLocks noGrp="1"/>
          </p:cNvSpPr>
          <p:nvPr>
            <p:ph type="sldNum" sz="quarter" idx="5"/>
          </p:nvPr>
        </p:nvSpPr>
        <p:spPr/>
        <p:txBody>
          <a:bodyPr/>
          <a:lstStyle/>
          <a:p>
            <a:pPr>
              <a:defRPr/>
            </a:pPr>
            <a:fld id="{6F043426-12D7-3647-BD32-DBC3624A381D}" type="slidenum">
              <a:rPr lang="es-ES" altLang="es-ES" smtClean="0"/>
              <a:pPr>
                <a:defRPr/>
              </a:pPr>
              <a:t>2</a:t>
            </a:fld>
            <a:endParaRPr lang="es-ES" altLang="es-ES"/>
          </a:p>
        </p:txBody>
      </p:sp>
    </p:spTree>
    <p:extLst>
      <p:ext uri="{BB962C8B-B14F-4D97-AF65-F5344CB8AC3E}">
        <p14:creationId xmlns:p14="http://schemas.microsoft.com/office/powerpoint/2010/main" val="380375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20</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87342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22</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2582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23</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639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26</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9800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27</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0495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6F043426-12D7-3647-BD32-DBC3624A381D}" type="slidenum">
              <a:rPr lang="es-ES" altLang="es-ES" smtClean="0"/>
              <a:pPr>
                <a:defRPr/>
              </a:pPr>
              <a:t>28</a:t>
            </a:fld>
            <a:endParaRPr lang="es-ES" altLang="es-ES"/>
          </a:p>
        </p:txBody>
      </p:sp>
    </p:spTree>
    <p:extLst>
      <p:ext uri="{BB962C8B-B14F-4D97-AF65-F5344CB8AC3E}">
        <p14:creationId xmlns:p14="http://schemas.microsoft.com/office/powerpoint/2010/main" val="305401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32</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34939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33</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88438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34</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31419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35</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0406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000000"/>
                </a:solidFill>
                <a:effectLst/>
                <a:latin typeface="merriweather" pitchFamily="2" charset="77"/>
              </a:rPr>
              <a:t>A machine-</a:t>
            </a:r>
            <a:r>
              <a:rPr lang="es-ES" b="0" i="0" dirty="0" err="1">
                <a:solidFill>
                  <a:srgbClr val="000000"/>
                </a:solidFill>
                <a:effectLst/>
                <a:latin typeface="merriweather" pitchFamily="2" charset="77"/>
              </a:rPr>
              <a:t>learning</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algorithm</a:t>
            </a:r>
            <a:r>
              <a:rPr lang="es-ES" b="0" i="0" dirty="0">
                <a:solidFill>
                  <a:srgbClr val="000000"/>
                </a:solidFill>
                <a:effectLst/>
                <a:latin typeface="merriweather" pitchFamily="2" charset="77"/>
              </a:rPr>
              <a:t> has </a:t>
            </a:r>
            <a:r>
              <a:rPr lang="es-ES" b="0" i="0" dirty="0" err="1">
                <a:solidFill>
                  <a:srgbClr val="000000"/>
                </a:solidFill>
                <a:effectLst/>
                <a:latin typeface="merriweather" pitchFamily="2" charset="77"/>
              </a:rPr>
              <a:t>analysed</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brain</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scans</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of</a:t>
            </a:r>
            <a:r>
              <a:rPr lang="es-ES" b="0" i="0" dirty="0">
                <a:solidFill>
                  <a:srgbClr val="000000"/>
                </a:solidFill>
                <a:effectLst/>
                <a:latin typeface="merriweather" pitchFamily="2" charset="77"/>
              </a:rPr>
              <a:t> 6-month-old </a:t>
            </a:r>
            <a:r>
              <a:rPr lang="es-ES" b="0" i="0" dirty="0" err="1">
                <a:solidFill>
                  <a:srgbClr val="000000"/>
                </a:solidFill>
                <a:effectLst/>
                <a:latin typeface="merriweather" pitchFamily="2" charset="77"/>
              </a:rPr>
              <a:t>children</a:t>
            </a:r>
            <a:r>
              <a:rPr lang="es-ES" b="0" i="0" dirty="0">
                <a:solidFill>
                  <a:srgbClr val="000000"/>
                </a:solidFill>
                <a:effectLst/>
                <a:latin typeface="merriweather" pitchFamily="2" charset="77"/>
              </a:rPr>
              <a:t> and </a:t>
            </a:r>
            <a:r>
              <a:rPr lang="es-ES" b="0" i="0" dirty="0" err="1">
                <a:solidFill>
                  <a:srgbClr val="000000"/>
                </a:solidFill>
                <a:effectLst/>
                <a:latin typeface="merriweather" pitchFamily="2" charset="77"/>
              </a:rPr>
              <a:t>predicted</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with</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near-certainty</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whether</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they</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will</a:t>
            </a:r>
            <a:r>
              <a:rPr lang="es-ES" b="0" i="0" dirty="0">
                <a:solidFill>
                  <a:srgbClr val="000000"/>
                </a:solidFill>
                <a:effectLst/>
                <a:latin typeface="merriweather" pitchFamily="2" charset="77"/>
              </a:rPr>
              <a:t> show </a:t>
            </a:r>
            <a:r>
              <a:rPr lang="es-ES" b="0" i="0" dirty="0" err="1">
                <a:solidFill>
                  <a:srgbClr val="000000"/>
                </a:solidFill>
                <a:effectLst/>
                <a:latin typeface="merriweather" pitchFamily="2" charset="77"/>
              </a:rPr>
              <a:t>signs</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of</a:t>
            </a:r>
            <a:r>
              <a:rPr lang="es-ES" b="0" i="0" dirty="0">
                <a:solidFill>
                  <a:srgbClr val="000000"/>
                </a:solidFill>
                <a:effectLst/>
                <a:latin typeface="merriweather" pitchFamily="2" charset="77"/>
              </a:rPr>
              <a:t> </a:t>
            </a:r>
            <a:r>
              <a:rPr lang="es-ES" b="0" i="0" u="none" strike="noStrike" dirty="0">
                <a:solidFill>
                  <a:srgbClr val="1F4BA4"/>
                </a:solidFill>
                <a:effectLst/>
                <a:latin typeface="merriweather" pitchFamily="2" charset="77"/>
                <a:hlinkClick r:id="rId3"/>
              </a:rPr>
              <a:t>autism</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when</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they</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reach</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the</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age</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of</a:t>
            </a:r>
            <a:r>
              <a:rPr lang="es-ES" b="0" i="0" dirty="0">
                <a:solidFill>
                  <a:srgbClr val="000000"/>
                </a:solidFill>
                <a:effectLst/>
                <a:latin typeface="merriweather" pitchFamily="2" charset="77"/>
              </a:rPr>
              <a:t> 2. </a:t>
            </a:r>
            <a:r>
              <a:rPr lang="es-ES" b="0" i="0" dirty="0" err="1">
                <a:solidFill>
                  <a:srgbClr val="000000"/>
                </a:solidFill>
                <a:effectLst/>
                <a:latin typeface="merriweather" pitchFamily="2" charset="77"/>
              </a:rPr>
              <a:t>The</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finding</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means</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we</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may</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soon</a:t>
            </a:r>
            <a:r>
              <a:rPr lang="es-ES" b="0" i="0" dirty="0">
                <a:solidFill>
                  <a:srgbClr val="000000"/>
                </a:solidFill>
                <a:effectLst/>
                <a:latin typeface="merriweather" pitchFamily="2" charset="77"/>
              </a:rPr>
              <a:t> be </a:t>
            </a:r>
            <a:r>
              <a:rPr lang="es-ES" b="0" i="0" dirty="0" err="1">
                <a:solidFill>
                  <a:srgbClr val="000000"/>
                </a:solidFill>
                <a:effectLst/>
                <a:latin typeface="merriweather" pitchFamily="2" charset="77"/>
              </a:rPr>
              <a:t>able</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to</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intervene</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before</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symptoms</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appear</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although</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whether</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that</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would</a:t>
            </a:r>
            <a:r>
              <a:rPr lang="es-ES" b="0" i="0" dirty="0">
                <a:solidFill>
                  <a:srgbClr val="000000"/>
                </a:solidFill>
                <a:effectLst/>
                <a:latin typeface="merriweather" pitchFamily="2" charset="77"/>
              </a:rPr>
              <a:t> be </a:t>
            </a:r>
            <a:r>
              <a:rPr lang="es-ES" b="0" i="0" dirty="0" err="1">
                <a:solidFill>
                  <a:srgbClr val="000000"/>
                </a:solidFill>
                <a:effectLst/>
                <a:latin typeface="merriweather" pitchFamily="2" charset="77"/>
              </a:rPr>
              <a:t>desirable</a:t>
            </a:r>
            <a:r>
              <a:rPr lang="es-ES" b="0" i="0" dirty="0">
                <a:solidFill>
                  <a:srgbClr val="000000"/>
                </a:solidFill>
                <a:effectLst/>
                <a:latin typeface="merriweather" pitchFamily="2" charset="77"/>
              </a:rPr>
              <a:t> </a:t>
            </a:r>
            <a:r>
              <a:rPr lang="es-ES" b="0" i="0" dirty="0" err="1">
                <a:solidFill>
                  <a:srgbClr val="000000"/>
                </a:solidFill>
                <a:effectLst/>
                <a:latin typeface="merriweather" pitchFamily="2" charset="77"/>
              </a:rPr>
              <a:t>is</a:t>
            </a:r>
            <a:r>
              <a:rPr lang="es-ES" b="0" i="0" dirty="0">
                <a:solidFill>
                  <a:srgbClr val="000000"/>
                </a:solidFill>
                <a:effectLst/>
                <a:latin typeface="merriweather" pitchFamily="2" charset="77"/>
              </a:rPr>
              <a:t> a controversial </a:t>
            </a:r>
            <a:r>
              <a:rPr lang="es-ES" b="0" i="0" dirty="0" err="1">
                <a:solidFill>
                  <a:srgbClr val="000000"/>
                </a:solidFill>
                <a:effectLst/>
                <a:latin typeface="merriweather" pitchFamily="2" charset="77"/>
              </a:rPr>
              <a:t>issue</a:t>
            </a:r>
            <a:r>
              <a:rPr lang="es-ES" b="0" i="0" dirty="0">
                <a:solidFill>
                  <a:srgbClr val="000000"/>
                </a:solidFill>
                <a:effectLst/>
                <a:latin typeface="merriweather" pitchFamily="2" charset="77"/>
              </a:rPr>
              <a:t>.</a:t>
            </a:r>
            <a:endParaRPr lang="es-ES" dirty="0"/>
          </a:p>
        </p:txBody>
      </p:sp>
      <p:sp>
        <p:nvSpPr>
          <p:cNvPr id="4" name="Marcador de número de diapositiva 3"/>
          <p:cNvSpPr>
            <a:spLocks noGrp="1"/>
          </p:cNvSpPr>
          <p:nvPr>
            <p:ph type="sldNum" sz="quarter" idx="5"/>
          </p:nvPr>
        </p:nvSpPr>
        <p:spPr/>
        <p:txBody>
          <a:bodyPr/>
          <a:lstStyle/>
          <a:p>
            <a:pPr>
              <a:defRPr/>
            </a:pPr>
            <a:fld id="{6F043426-12D7-3647-BD32-DBC3624A381D}" type="slidenum">
              <a:rPr lang="es-ES" altLang="es-ES" smtClean="0"/>
              <a:pPr>
                <a:defRPr/>
              </a:pPr>
              <a:t>6</a:t>
            </a:fld>
            <a:endParaRPr lang="es-ES" altLang="es-ES"/>
          </a:p>
        </p:txBody>
      </p:sp>
    </p:spTree>
    <p:extLst>
      <p:ext uri="{BB962C8B-B14F-4D97-AF65-F5344CB8AC3E}">
        <p14:creationId xmlns:p14="http://schemas.microsoft.com/office/powerpoint/2010/main" val="127327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Anomalías en los ventrículos</a:t>
            </a:r>
          </a:p>
        </p:txBody>
      </p:sp>
      <p:sp>
        <p:nvSpPr>
          <p:cNvPr id="4" name="Marcador de número de diapositiva 3"/>
          <p:cNvSpPr>
            <a:spLocks noGrp="1"/>
          </p:cNvSpPr>
          <p:nvPr>
            <p:ph type="sldNum" sz="quarter" idx="5"/>
          </p:nvPr>
        </p:nvSpPr>
        <p:spPr/>
        <p:txBody>
          <a:bodyPr/>
          <a:lstStyle/>
          <a:p>
            <a:pPr>
              <a:defRPr/>
            </a:pPr>
            <a:fld id="{6F043426-12D7-3647-BD32-DBC3624A381D}" type="slidenum">
              <a:rPr lang="es-ES" altLang="es-ES" smtClean="0"/>
              <a:pPr>
                <a:defRPr/>
              </a:pPr>
              <a:t>39</a:t>
            </a:fld>
            <a:endParaRPr lang="es-ES" altLang="es-ES"/>
          </a:p>
        </p:txBody>
      </p:sp>
    </p:spTree>
    <p:extLst>
      <p:ext uri="{BB962C8B-B14F-4D97-AF65-F5344CB8AC3E}">
        <p14:creationId xmlns:p14="http://schemas.microsoft.com/office/powerpoint/2010/main" val="1831533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43</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07586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44</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4248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46</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5415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47</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78120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fascículos de sustancia blanca son más complejos. Sería con un buscador de imágenes de Google que le metes una </a:t>
            </a:r>
            <a:r>
              <a:rPr lang="es-ES" dirty="0" err="1"/>
              <a:t>spalabras</a:t>
            </a:r>
            <a:r>
              <a:rPr lang="es-ES" dirty="0"/>
              <a:t> y te da un montón de imágenes.</a:t>
            </a:r>
          </a:p>
        </p:txBody>
      </p:sp>
      <p:sp>
        <p:nvSpPr>
          <p:cNvPr id="4" name="Marcador de número de diapositiva 3"/>
          <p:cNvSpPr>
            <a:spLocks noGrp="1"/>
          </p:cNvSpPr>
          <p:nvPr>
            <p:ph type="sldNum" sz="quarter" idx="5"/>
          </p:nvPr>
        </p:nvSpPr>
        <p:spPr/>
        <p:txBody>
          <a:bodyPr/>
          <a:lstStyle/>
          <a:p>
            <a:pPr>
              <a:defRPr/>
            </a:pPr>
            <a:fld id="{6F043426-12D7-3647-BD32-DBC3624A381D}" type="slidenum">
              <a:rPr lang="es-ES" altLang="es-ES" smtClean="0"/>
              <a:pPr>
                <a:defRPr/>
              </a:pPr>
              <a:t>49</a:t>
            </a:fld>
            <a:endParaRPr lang="es-ES" altLang="es-ES"/>
          </a:p>
        </p:txBody>
      </p:sp>
    </p:spTree>
    <p:extLst>
      <p:ext uri="{BB962C8B-B14F-4D97-AF65-F5344CB8AC3E}">
        <p14:creationId xmlns:p14="http://schemas.microsoft.com/office/powerpoint/2010/main" val="3177314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50</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56467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53</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12687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6F043426-12D7-3647-BD32-DBC3624A381D}" type="slidenum">
              <a:rPr lang="es-ES" altLang="es-ES" smtClean="0"/>
              <a:pPr>
                <a:defRPr/>
              </a:pPr>
              <a:t>55</a:t>
            </a:fld>
            <a:endParaRPr lang="es-ES" altLang="es-ES"/>
          </a:p>
        </p:txBody>
      </p:sp>
    </p:spTree>
    <p:extLst>
      <p:ext uri="{BB962C8B-B14F-4D97-AF65-F5344CB8AC3E}">
        <p14:creationId xmlns:p14="http://schemas.microsoft.com/office/powerpoint/2010/main" val="3249154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a:extLst>
              <a:ext uri="{FF2B5EF4-FFF2-40B4-BE49-F238E27FC236}">
                <a16:creationId xmlns:a16="http://schemas.microsoft.com/office/drawing/2014/main" id="{B1186F60-79C4-E9EF-36E5-E658B55BC0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0D492FF-FD68-5C42-BAC2-12CED6811465}" type="slidenum">
              <a:rPr lang="es-ES" altLang="es-ES" smtClean="0"/>
              <a:pPr>
                <a:spcBef>
                  <a:spcPct val="0"/>
                </a:spcBef>
              </a:pPr>
              <a:t>56</a:t>
            </a:fld>
            <a:endParaRPr lang="es-ES" altLang="es-ES"/>
          </a:p>
        </p:txBody>
      </p:sp>
      <p:sp>
        <p:nvSpPr>
          <p:cNvPr id="317442" name="Rectangle 2">
            <a:extLst>
              <a:ext uri="{FF2B5EF4-FFF2-40B4-BE49-F238E27FC236}">
                <a16:creationId xmlns:a16="http://schemas.microsoft.com/office/drawing/2014/main" id="{EB3F496A-2816-F1B1-8687-10A5E27E53A4}"/>
              </a:ext>
            </a:extLst>
          </p:cNvPr>
          <p:cNvSpPr>
            <a:spLocks noGrp="1" noRot="1" noChangeAspect="1" noChangeArrowheads="1" noTextEdit="1"/>
          </p:cNvSpPr>
          <p:nvPr>
            <p:ph type="sldImg"/>
          </p:nvPr>
        </p:nvSpPr>
        <p:spPr>
          <a:ln/>
        </p:spPr>
      </p:sp>
      <p:sp>
        <p:nvSpPr>
          <p:cNvPr id="317443" name="Rectangle 3">
            <a:extLst>
              <a:ext uri="{FF2B5EF4-FFF2-40B4-BE49-F238E27FC236}">
                <a16:creationId xmlns:a16="http://schemas.microsoft.com/office/drawing/2014/main" id="{9CD32865-332C-51E3-DFB7-91D6BA51B3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Este estudio demuestra una asociación entre la ventriculomegalia, la  anomalía del desarrollo cerebral fetal más común, y los rasgos del autismo. Los resultados pueden mejorar el asesoramiento a las familias y ayudar a la identificación precoz, el apoyo y la intervención.</a:t>
            </a:r>
          </a:p>
        </p:txBody>
      </p:sp>
      <p:sp>
        <p:nvSpPr>
          <p:cNvPr id="4" name="Marcador de número de diapositiva 3"/>
          <p:cNvSpPr>
            <a:spLocks noGrp="1"/>
          </p:cNvSpPr>
          <p:nvPr>
            <p:ph type="sldNum" sz="quarter" idx="5"/>
          </p:nvPr>
        </p:nvSpPr>
        <p:spPr/>
        <p:txBody>
          <a:bodyPr/>
          <a:lstStyle/>
          <a:p>
            <a:pPr>
              <a:defRPr/>
            </a:pPr>
            <a:fld id="{6F043426-12D7-3647-BD32-DBC3624A381D}" type="slidenum">
              <a:rPr lang="es-ES" altLang="es-ES" smtClean="0"/>
              <a:pPr>
                <a:defRPr/>
              </a:pPr>
              <a:t>7</a:t>
            </a:fld>
            <a:endParaRPr lang="es-ES" altLang="es-ES"/>
          </a:p>
        </p:txBody>
      </p:sp>
    </p:spTree>
    <p:extLst>
      <p:ext uri="{BB962C8B-B14F-4D97-AF65-F5344CB8AC3E}">
        <p14:creationId xmlns:p14="http://schemas.microsoft.com/office/powerpoint/2010/main" val="386032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9</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455B76-AE7C-E84E-BFBC-1F5C3969D96C}" type="slidenum">
              <a:rPr lang="es-ES" sz="1200">
                <a:solidFill>
                  <a:prstClr val="black"/>
                </a:solidFill>
              </a:rPr>
              <a:pPr eaLnBrk="1" hangingPunct="1"/>
              <a:t>10</a:t>
            </a:fld>
            <a:endParaRPr lang="es-ES" sz="1200">
              <a:solidFill>
                <a:prstClr val="black"/>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A29E1082-9318-6724-2F94-C356AEF97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87FCF-C093-A949-9DDA-7C49F1DAB625}" type="slidenum">
              <a:rPr lang="es-ES" altLang="es-ES" smtClean="0">
                <a:solidFill>
                  <a:srgbClr val="000000"/>
                </a:solidFill>
              </a:rPr>
              <a:pPr>
                <a:spcBef>
                  <a:spcPct val="0"/>
                </a:spcBef>
              </a:pPr>
              <a:t>12</a:t>
            </a:fld>
            <a:endParaRPr lang="es-ES" altLang="es-ES">
              <a:solidFill>
                <a:srgbClr val="000000"/>
              </a:solidFill>
            </a:endParaRPr>
          </a:p>
        </p:txBody>
      </p:sp>
      <p:sp>
        <p:nvSpPr>
          <p:cNvPr id="251906" name="Rectangle 2">
            <a:extLst>
              <a:ext uri="{FF2B5EF4-FFF2-40B4-BE49-F238E27FC236}">
                <a16:creationId xmlns:a16="http://schemas.microsoft.com/office/drawing/2014/main" id="{8C292005-0124-601A-9538-1F98BB186CB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93D8CD3-4631-38A0-E148-129EE6661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4078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cerebros serían como mesas de mezclas.</a:t>
            </a:r>
          </a:p>
        </p:txBody>
      </p:sp>
      <p:sp>
        <p:nvSpPr>
          <p:cNvPr id="4" name="Marcador de número de diapositiva 3"/>
          <p:cNvSpPr>
            <a:spLocks noGrp="1"/>
          </p:cNvSpPr>
          <p:nvPr>
            <p:ph type="sldNum" sz="quarter" idx="5"/>
          </p:nvPr>
        </p:nvSpPr>
        <p:spPr/>
        <p:txBody>
          <a:bodyPr/>
          <a:lstStyle/>
          <a:p>
            <a:pPr>
              <a:defRPr/>
            </a:pPr>
            <a:fld id="{6F043426-12D7-3647-BD32-DBC3624A381D}" type="slidenum">
              <a:rPr lang="es-ES" altLang="es-ES" smtClean="0"/>
              <a:pPr>
                <a:defRPr/>
              </a:pPr>
              <a:t>13</a:t>
            </a:fld>
            <a:endParaRPr lang="es-ES" altLang="es-ES"/>
          </a:p>
        </p:txBody>
      </p:sp>
    </p:spTree>
    <p:extLst>
      <p:ext uri="{BB962C8B-B14F-4D97-AF65-F5344CB8AC3E}">
        <p14:creationId xmlns:p14="http://schemas.microsoft.com/office/powerpoint/2010/main" val="322509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Una persona con autismo explicaba que le costaba asumir esas direcciones en las carteles ante una situación anómala</a:t>
            </a:r>
          </a:p>
        </p:txBody>
      </p:sp>
      <p:sp>
        <p:nvSpPr>
          <p:cNvPr id="4" name="Marcador de número de diapositiva 3"/>
          <p:cNvSpPr>
            <a:spLocks noGrp="1"/>
          </p:cNvSpPr>
          <p:nvPr>
            <p:ph type="sldNum" sz="quarter" idx="5"/>
          </p:nvPr>
        </p:nvSpPr>
        <p:spPr/>
        <p:txBody>
          <a:bodyPr/>
          <a:lstStyle/>
          <a:p>
            <a:pPr>
              <a:defRPr/>
            </a:pPr>
            <a:fld id="{6F043426-12D7-3647-BD32-DBC3624A381D}" type="slidenum">
              <a:rPr lang="es-ES" altLang="es-ES" smtClean="0"/>
              <a:pPr>
                <a:defRPr/>
              </a:pPr>
              <a:t>14</a:t>
            </a:fld>
            <a:endParaRPr lang="es-ES" altLang="es-ES"/>
          </a:p>
        </p:txBody>
      </p:sp>
    </p:spTree>
    <p:extLst>
      <p:ext uri="{BB962C8B-B14F-4D97-AF65-F5344CB8AC3E}">
        <p14:creationId xmlns:p14="http://schemas.microsoft.com/office/powerpoint/2010/main" val="207720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Einstein no habló hasta los 3 años, no le gustaba sociabilizar, ordenaba bloques en filas.</a:t>
            </a:r>
          </a:p>
          <a:p>
            <a:r>
              <a:rPr lang="es-ES" dirty="0"/>
              <a:t>Steve Jobs llevaba </a:t>
            </a:r>
            <a:r>
              <a:rPr lang="es-ES" dirty="0" err="1"/>
              <a:t>serpienes</a:t>
            </a:r>
            <a:r>
              <a:rPr lang="es-ES" dirty="0"/>
              <a:t> al colegio y las soltaba. Le salvó apuntarse al club de informática. Empezó a trabajar en Atari y le compraron un bote de desodorante.</a:t>
            </a:r>
          </a:p>
        </p:txBody>
      </p:sp>
      <p:sp>
        <p:nvSpPr>
          <p:cNvPr id="4" name="Marcador de número de diapositiva 3"/>
          <p:cNvSpPr>
            <a:spLocks noGrp="1"/>
          </p:cNvSpPr>
          <p:nvPr>
            <p:ph type="sldNum" sz="quarter" idx="5"/>
          </p:nvPr>
        </p:nvSpPr>
        <p:spPr/>
        <p:txBody>
          <a:bodyPr/>
          <a:lstStyle/>
          <a:p>
            <a:pPr>
              <a:defRPr/>
            </a:pPr>
            <a:fld id="{6F043426-12D7-3647-BD32-DBC3624A381D}" type="slidenum">
              <a:rPr lang="es-ES" altLang="es-ES" smtClean="0"/>
              <a:pPr>
                <a:defRPr/>
              </a:pPr>
              <a:t>16</a:t>
            </a:fld>
            <a:endParaRPr lang="es-ES" altLang="es-ES"/>
          </a:p>
        </p:txBody>
      </p:sp>
    </p:spTree>
    <p:extLst>
      <p:ext uri="{BB962C8B-B14F-4D97-AF65-F5344CB8AC3E}">
        <p14:creationId xmlns:p14="http://schemas.microsoft.com/office/powerpoint/2010/main" val="292261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8454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15A061D6-DF43-369D-DF51-81697E205A32}"/>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2A76A226-8FE3-FA26-26F0-1B4AE80F117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D8DDF43F-A746-29EA-A248-97764180A4D1}"/>
              </a:ext>
            </a:extLst>
          </p:cNvPr>
          <p:cNvSpPr>
            <a:spLocks noGrp="1" noChangeArrowheads="1"/>
          </p:cNvSpPr>
          <p:nvPr>
            <p:ph type="sldNum" sz="quarter" idx="12"/>
          </p:nvPr>
        </p:nvSpPr>
        <p:spPr>
          <a:ln/>
        </p:spPr>
        <p:txBody>
          <a:bodyPr/>
          <a:lstStyle>
            <a:lvl1pPr>
              <a:defRPr/>
            </a:lvl1pPr>
          </a:lstStyle>
          <a:p>
            <a:pPr>
              <a:defRPr/>
            </a:pPr>
            <a:fld id="{7571EF53-EFAF-3843-AAA7-EB1E1A4CFF5A}" type="slidenum">
              <a:rPr lang="es-ES" altLang="es-ES"/>
              <a:pPr>
                <a:defRPr/>
              </a:pPr>
              <a:t>‹Nº›</a:t>
            </a:fld>
            <a:endParaRPr lang="es-ES" altLang="es-ES"/>
          </a:p>
        </p:txBody>
      </p:sp>
    </p:spTree>
    <p:extLst>
      <p:ext uri="{BB962C8B-B14F-4D97-AF65-F5344CB8AC3E}">
        <p14:creationId xmlns:p14="http://schemas.microsoft.com/office/powerpoint/2010/main" val="245857402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400800" y="457200"/>
            <a:ext cx="2057400" cy="56388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228600" y="457200"/>
            <a:ext cx="60198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5B8E7B15-6455-3F52-61CA-3E7CDBF68957}"/>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A7C7F4FC-1087-4CCA-07E6-79D2C7673DA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B7DCE04A-242A-365F-90EC-13F7245AF752}"/>
              </a:ext>
            </a:extLst>
          </p:cNvPr>
          <p:cNvSpPr>
            <a:spLocks noGrp="1" noChangeArrowheads="1"/>
          </p:cNvSpPr>
          <p:nvPr>
            <p:ph type="sldNum" sz="quarter" idx="12"/>
          </p:nvPr>
        </p:nvSpPr>
        <p:spPr>
          <a:ln/>
        </p:spPr>
        <p:txBody>
          <a:bodyPr/>
          <a:lstStyle>
            <a:lvl1pPr>
              <a:defRPr/>
            </a:lvl1pPr>
          </a:lstStyle>
          <a:p>
            <a:pPr>
              <a:defRPr/>
            </a:pPr>
            <a:fld id="{4808DA39-14E7-1C45-9C56-DCAA39FB378A}" type="slidenum">
              <a:rPr lang="es-ES" altLang="es-ES"/>
              <a:pPr>
                <a:defRPr/>
              </a:pPr>
              <a:t>‹Nº›</a:t>
            </a:fld>
            <a:endParaRPr lang="es-ES" altLang="es-ES"/>
          </a:p>
        </p:txBody>
      </p:sp>
    </p:spTree>
    <p:extLst>
      <p:ext uri="{BB962C8B-B14F-4D97-AF65-F5344CB8AC3E}">
        <p14:creationId xmlns:p14="http://schemas.microsoft.com/office/powerpoint/2010/main" val="371595094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
        <p:nvSpPr>
          <p:cNvPr id="4" name="Rectangle 4">
            <a:extLst>
              <a:ext uri="{FF2B5EF4-FFF2-40B4-BE49-F238E27FC236}">
                <a16:creationId xmlns:a16="http://schemas.microsoft.com/office/drawing/2014/main" id="{EADD05FD-ED30-C9BC-47E6-3576DC5F30A3}"/>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4143E8D5-B981-D758-7E63-FE58EB98F4D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AF1F69E4-B628-326D-685D-E89D54D5AFF5}"/>
              </a:ext>
            </a:extLst>
          </p:cNvPr>
          <p:cNvSpPr>
            <a:spLocks noGrp="1" noChangeArrowheads="1"/>
          </p:cNvSpPr>
          <p:nvPr>
            <p:ph type="sldNum" sz="quarter" idx="12"/>
          </p:nvPr>
        </p:nvSpPr>
        <p:spPr>
          <a:ln/>
        </p:spPr>
        <p:txBody>
          <a:bodyPr/>
          <a:lstStyle>
            <a:lvl1pPr>
              <a:defRPr/>
            </a:lvl1pPr>
          </a:lstStyle>
          <a:p>
            <a:pPr>
              <a:defRPr/>
            </a:pPr>
            <a:fld id="{1F75C8A4-B700-2F4B-B0F8-739EAA48C23F}" type="slidenum">
              <a:rPr lang="es-ES" altLang="es-ES"/>
              <a:pPr>
                <a:defRPr/>
              </a:pPr>
              <a:t>‹Nº›</a:t>
            </a:fld>
            <a:endParaRPr lang="es-ES" altLang="es-ES"/>
          </a:p>
        </p:txBody>
      </p:sp>
    </p:spTree>
    <p:extLst>
      <p:ext uri="{BB962C8B-B14F-4D97-AF65-F5344CB8AC3E}">
        <p14:creationId xmlns:p14="http://schemas.microsoft.com/office/powerpoint/2010/main" val="153904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4">
            <a:extLst>
              <a:ext uri="{FF2B5EF4-FFF2-40B4-BE49-F238E27FC236}">
                <a16:creationId xmlns:a16="http://schemas.microsoft.com/office/drawing/2014/main" id="{E8CEE7CD-05FF-5074-8413-9914A472D3C4}"/>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E755A71B-2B50-AFA6-8F0E-DCBD50EC7A4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F0CD43D1-11F3-27FC-DFAF-EE6FF7922D52}"/>
              </a:ext>
            </a:extLst>
          </p:cNvPr>
          <p:cNvSpPr>
            <a:spLocks noGrp="1" noChangeArrowheads="1"/>
          </p:cNvSpPr>
          <p:nvPr>
            <p:ph type="sldNum" sz="quarter" idx="12"/>
          </p:nvPr>
        </p:nvSpPr>
        <p:spPr>
          <a:ln/>
        </p:spPr>
        <p:txBody>
          <a:bodyPr/>
          <a:lstStyle>
            <a:lvl1pPr>
              <a:defRPr/>
            </a:lvl1pPr>
          </a:lstStyle>
          <a:p>
            <a:pPr>
              <a:defRPr/>
            </a:pPr>
            <a:fld id="{4F4CE761-CA73-5245-A21A-588737B15851}" type="slidenum">
              <a:rPr lang="es-ES" altLang="es-ES"/>
              <a:pPr>
                <a:defRPr/>
              </a:pPr>
              <a:t>‹Nº›</a:t>
            </a:fld>
            <a:endParaRPr lang="es-ES" altLang="es-ES"/>
          </a:p>
        </p:txBody>
      </p:sp>
    </p:spTree>
    <p:extLst>
      <p:ext uri="{BB962C8B-B14F-4D97-AF65-F5344CB8AC3E}">
        <p14:creationId xmlns:p14="http://schemas.microsoft.com/office/powerpoint/2010/main" val="148540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Rectangle 4">
            <a:extLst>
              <a:ext uri="{FF2B5EF4-FFF2-40B4-BE49-F238E27FC236}">
                <a16:creationId xmlns:a16="http://schemas.microsoft.com/office/drawing/2014/main" id="{EF2C89BE-1C40-5B6F-11DB-80ABE304A3C9}"/>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4259E278-09CC-CD1C-D09B-8D10E1582AA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71061BF2-D314-5DDE-2905-D3EFC4E9F060}"/>
              </a:ext>
            </a:extLst>
          </p:cNvPr>
          <p:cNvSpPr>
            <a:spLocks noGrp="1" noChangeArrowheads="1"/>
          </p:cNvSpPr>
          <p:nvPr>
            <p:ph type="sldNum" sz="quarter" idx="12"/>
          </p:nvPr>
        </p:nvSpPr>
        <p:spPr>
          <a:ln/>
        </p:spPr>
        <p:txBody>
          <a:bodyPr/>
          <a:lstStyle>
            <a:lvl1pPr>
              <a:defRPr/>
            </a:lvl1pPr>
          </a:lstStyle>
          <a:p>
            <a:pPr>
              <a:defRPr/>
            </a:pPr>
            <a:fld id="{BC6DF272-FBA9-8D4C-8FD7-6AF4C0B05329}" type="slidenum">
              <a:rPr lang="es-ES" altLang="es-ES"/>
              <a:pPr>
                <a:defRPr/>
              </a:pPr>
              <a:t>‹Nº›</a:t>
            </a:fld>
            <a:endParaRPr lang="es-ES" altLang="es-ES"/>
          </a:p>
        </p:txBody>
      </p:sp>
    </p:spTree>
    <p:extLst>
      <p:ext uri="{BB962C8B-B14F-4D97-AF65-F5344CB8AC3E}">
        <p14:creationId xmlns:p14="http://schemas.microsoft.com/office/powerpoint/2010/main" val="2951997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Rectangle 4">
            <a:extLst>
              <a:ext uri="{FF2B5EF4-FFF2-40B4-BE49-F238E27FC236}">
                <a16:creationId xmlns:a16="http://schemas.microsoft.com/office/drawing/2014/main" id="{2E5389D7-C6F8-8E81-BEE4-04854F1A0B33}"/>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2FE3D920-50EE-E024-EBC0-879412DBA1B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C309861D-2CB0-C45B-25CA-4FDFA61DC9F5}"/>
              </a:ext>
            </a:extLst>
          </p:cNvPr>
          <p:cNvSpPr>
            <a:spLocks noGrp="1" noChangeArrowheads="1"/>
          </p:cNvSpPr>
          <p:nvPr>
            <p:ph type="sldNum" sz="quarter" idx="12"/>
          </p:nvPr>
        </p:nvSpPr>
        <p:spPr>
          <a:ln/>
        </p:spPr>
        <p:txBody>
          <a:bodyPr/>
          <a:lstStyle>
            <a:lvl1pPr>
              <a:defRPr/>
            </a:lvl1pPr>
          </a:lstStyle>
          <a:p>
            <a:pPr>
              <a:defRPr/>
            </a:pPr>
            <a:fld id="{71E4CE49-03EF-084D-AD8A-B5140E1E6B89}" type="slidenum">
              <a:rPr lang="es-ES" altLang="es-ES"/>
              <a:pPr>
                <a:defRPr/>
              </a:pPr>
              <a:t>‹Nº›</a:t>
            </a:fld>
            <a:endParaRPr lang="es-ES" altLang="es-ES"/>
          </a:p>
        </p:txBody>
      </p:sp>
    </p:spTree>
    <p:extLst>
      <p:ext uri="{BB962C8B-B14F-4D97-AF65-F5344CB8AC3E}">
        <p14:creationId xmlns:p14="http://schemas.microsoft.com/office/powerpoint/2010/main" val="3238973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Rectangle 4">
            <a:extLst>
              <a:ext uri="{FF2B5EF4-FFF2-40B4-BE49-F238E27FC236}">
                <a16:creationId xmlns:a16="http://schemas.microsoft.com/office/drawing/2014/main" id="{B1FB6269-0600-1FD6-FAB0-7E5EA3422E3E}"/>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D86303F3-5BA4-25FC-89A1-3A685BE96C1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E92CB925-D929-1001-DDD9-8EC18E912AB9}"/>
              </a:ext>
            </a:extLst>
          </p:cNvPr>
          <p:cNvSpPr>
            <a:spLocks noGrp="1" noChangeArrowheads="1"/>
          </p:cNvSpPr>
          <p:nvPr>
            <p:ph type="sldNum" sz="quarter" idx="12"/>
          </p:nvPr>
        </p:nvSpPr>
        <p:spPr>
          <a:ln/>
        </p:spPr>
        <p:txBody>
          <a:bodyPr/>
          <a:lstStyle>
            <a:lvl1pPr>
              <a:defRPr/>
            </a:lvl1pPr>
          </a:lstStyle>
          <a:p>
            <a:pPr>
              <a:defRPr/>
            </a:pPr>
            <a:fld id="{32E52084-956C-C54A-B0FE-10E6451A8732}" type="slidenum">
              <a:rPr lang="es-ES" altLang="es-ES"/>
              <a:pPr>
                <a:defRPr/>
              </a:pPr>
              <a:t>‹Nº›</a:t>
            </a:fld>
            <a:endParaRPr lang="es-ES" altLang="es-ES"/>
          </a:p>
        </p:txBody>
      </p:sp>
    </p:spTree>
    <p:extLst>
      <p:ext uri="{BB962C8B-B14F-4D97-AF65-F5344CB8AC3E}">
        <p14:creationId xmlns:p14="http://schemas.microsoft.com/office/powerpoint/2010/main" val="1685710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Rectangle 4">
            <a:extLst>
              <a:ext uri="{FF2B5EF4-FFF2-40B4-BE49-F238E27FC236}">
                <a16:creationId xmlns:a16="http://schemas.microsoft.com/office/drawing/2014/main" id="{795AB313-6C55-3FC5-D1DA-138991C6F865}"/>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47B55EBF-3F14-1288-8DA8-96FEB9262C8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97E17463-0D6A-4151-1689-6BDE12465876}"/>
              </a:ext>
            </a:extLst>
          </p:cNvPr>
          <p:cNvSpPr>
            <a:spLocks noGrp="1" noChangeArrowheads="1"/>
          </p:cNvSpPr>
          <p:nvPr>
            <p:ph type="sldNum" sz="quarter" idx="12"/>
          </p:nvPr>
        </p:nvSpPr>
        <p:spPr>
          <a:ln/>
        </p:spPr>
        <p:txBody>
          <a:bodyPr/>
          <a:lstStyle>
            <a:lvl1pPr>
              <a:defRPr/>
            </a:lvl1pPr>
          </a:lstStyle>
          <a:p>
            <a:pPr>
              <a:defRPr/>
            </a:pPr>
            <a:fld id="{082F598F-6B44-414D-A103-6F8C9C75F070}" type="slidenum">
              <a:rPr lang="es-ES" altLang="es-ES"/>
              <a:pPr>
                <a:defRPr/>
              </a:pPr>
              <a:t>‹Nº›</a:t>
            </a:fld>
            <a:endParaRPr lang="es-ES" altLang="es-ES"/>
          </a:p>
        </p:txBody>
      </p:sp>
    </p:spTree>
    <p:extLst>
      <p:ext uri="{BB962C8B-B14F-4D97-AF65-F5344CB8AC3E}">
        <p14:creationId xmlns:p14="http://schemas.microsoft.com/office/powerpoint/2010/main" val="855963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4416E5-6392-C74F-0656-0AA65C334199}"/>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A9FC436A-9A31-B662-CF09-D933F67121F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C858470C-7630-82E1-BFF2-D3D6EB577398}"/>
              </a:ext>
            </a:extLst>
          </p:cNvPr>
          <p:cNvSpPr>
            <a:spLocks noGrp="1" noChangeArrowheads="1"/>
          </p:cNvSpPr>
          <p:nvPr>
            <p:ph type="sldNum" sz="quarter" idx="12"/>
          </p:nvPr>
        </p:nvSpPr>
        <p:spPr>
          <a:ln/>
        </p:spPr>
        <p:txBody>
          <a:bodyPr/>
          <a:lstStyle>
            <a:lvl1pPr>
              <a:defRPr/>
            </a:lvl1pPr>
          </a:lstStyle>
          <a:p>
            <a:pPr>
              <a:defRPr/>
            </a:pPr>
            <a:fld id="{E131700C-8DAA-C041-B3A4-F75802E7BE2C}" type="slidenum">
              <a:rPr lang="es-ES" altLang="es-ES"/>
              <a:pPr>
                <a:defRPr/>
              </a:pPr>
              <a:t>‹Nº›</a:t>
            </a:fld>
            <a:endParaRPr lang="es-ES" altLang="es-ES"/>
          </a:p>
        </p:txBody>
      </p:sp>
    </p:spTree>
    <p:extLst>
      <p:ext uri="{BB962C8B-B14F-4D97-AF65-F5344CB8AC3E}">
        <p14:creationId xmlns:p14="http://schemas.microsoft.com/office/powerpoint/2010/main" val="3947843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4">
            <a:extLst>
              <a:ext uri="{FF2B5EF4-FFF2-40B4-BE49-F238E27FC236}">
                <a16:creationId xmlns:a16="http://schemas.microsoft.com/office/drawing/2014/main" id="{B9BE3151-F87A-4161-28CE-B42F60212133}"/>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5F8D520C-6F38-161E-B9A0-8A158B355E2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31E78E24-49E8-FD3E-7549-32C73DE4433D}"/>
              </a:ext>
            </a:extLst>
          </p:cNvPr>
          <p:cNvSpPr>
            <a:spLocks noGrp="1" noChangeArrowheads="1"/>
          </p:cNvSpPr>
          <p:nvPr>
            <p:ph type="sldNum" sz="quarter" idx="12"/>
          </p:nvPr>
        </p:nvSpPr>
        <p:spPr>
          <a:ln/>
        </p:spPr>
        <p:txBody>
          <a:bodyPr/>
          <a:lstStyle>
            <a:lvl1pPr>
              <a:defRPr/>
            </a:lvl1pPr>
          </a:lstStyle>
          <a:p>
            <a:pPr>
              <a:defRPr/>
            </a:pPr>
            <a:fld id="{68D9B15F-9B97-FA4D-A2FC-243E8970B46A}" type="slidenum">
              <a:rPr lang="es-ES" altLang="es-ES"/>
              <a:pPr>
                <a:defRPr/>
              </a:pPr>
              <a:t>‹Nº›</a:t>
            </a:fld>
            <a:endParaRPr lang="es-ES" altLang="es-ES"/>
          </a:p>
        </p:txBody>
      </p:sp>
    </p:spTree>
    <p:extLst>
      <p:ext uri="{BB962C8B-B14F-4D97-AF65-F5344CB8AC3E}">
        <p14:creationId xmlns:p14="http://schemas.microsoft.com/office/powerpoint/2010/main" val="84348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6A2CC0BA-C4BC-DF21-F58F-6324FA71FC68}"/>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31996749-28FF-166A-7347-EA2F86572EF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E6FE61D1-7378-8EF9-567F-7F4549E9E9F0}"/>
              </a:ext>
            </a:extLst>
          </p:cNvPr>
          <p:cNvSpPr>
            <a:spLocks noGrp="1" noChangeArrowheads="1"/>
          </p:cNvSpPr>
          <p:nvPr>
            <p:ph type="sldNum" sz="quarter" idx="12"/>
          </p:nvPr>
        </p:nvSpPr>
        <p:spPr>
          <a:ln/>
        </p:spPr>
        <p:txBody>
          <a:bodyPr/>
          <a:lstStyle>
            <a:lvl1pPr>
              <a:defRPr/>
            </a:lvl1pPr>
          </a:lstStyle>
          <a:p>
            <a:pPr>
              <a:defRPr/>
            </a:pPr>
            <a:fld id="{EA540747-8BCE-724E-9E01-52F11959D689}" type="slidenum">
              <a:rPr lang="es-ES" altLang="es-ES"/>
              <a:pPr>
                <a:defRPr/>
              </a:pPr>
              <a:t>‹Nº›</a:t>
            </a:fld>
            <a:endParaRPr lang="es-ES" altLang="es-ES"/>
          </a:p>
        </p:txBody>
      </p:sp>
    </p:spTree>
    <p:extLst>
      <p:ext uri="{BB962C8B-B14F-4D97-AF65-F5344CB8AC3E}">
        <p14:creationId xmlns:p14="http://schemas.microsoft.com/office/powerpoint/2010/main" val="279985871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4">
            <a:extLst>
              <a:ext uri="{FF2B5EF4-FFF2-40B4-BE49-F238E27FC236}">
                <a16:creationId xmlns:a16="http://schemas.microsoft.com/office/drawing/2014/main" id="{060BD0D8-BF4C-76D6-0788-F0F2CFAE8B24}"/>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34C742CF-02DD-E5D9-326F-E7545842D2B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EBAE9BCA-E111-5938-A31F-79B6C73482B1}"/>
              </a:ext>
            </a:extLst>
          </p:cNvPr>
          <p:cNvSpPr>
            <a:spLocks noGrp="1" noChangeArrowheads="1"/>
          </p:cNvSpPr>
          <p:nvPr>
            <p:ph type="sldNum" sz="quarter" idx="12"/>
          </p:nvPr>
        </p:nvSpPr>
        <p:spPr>
          <a:ln/>
        </p:spPr>
        <p:txBody>
          <a:bodyPr/>
          <a:lstStyle>
            <a:lvl1pPr>
              <a:defRPr/>
            </a:lvl1pPr>
          </a:lstStyle>
          <a:p>
            <a:pPr>
              <a:defRPr/>
            </a:pPr>
            <a:fld id="{12539BE3-A26C-7749-8BAC-65A4D59A8BBA}" type="slidenum">
              <a:rPr lang="es-ES" altLang="es-ES"/>
              <a:pPr>
                <a:defRPr/>
              </a:pPr>
              <a:t>‹Nº›</a:t>
            </a:fld>
            <a:endParaRPr lang="es-ES" altLang="es-ES"/>
          </a:p>
        </p:txBody>
      </p:sp>
    </p:spTree>
    <p:extLst>
      <p:ext uri="{BB962C8B-B14F-4D97-AF65-F5344CB8AC3E}">
        <p14:creationId xmlns:p14="http://schemas.microsoft.com/office/powerpoint/2010/main" val="2415045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4">
            <a:extLst>
              <a:ext uri="{FF2B5EF4-FFF2-40B4-BE49-F238E27FC236}">
                <a16:creationId xmlns:a16="http://schemas.microsoft.com/office/drawing/2014/main" id="{E0F8E8D2-F9CA-41BC-78EA-0EF24409879F}"/>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97D1AC17-CF9E-5850-BBB0-142495B5DB1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0D7D79DC-C5F0-DA94-2D19-74C6D54961AB}"/>
              </a:ext>
            </a:extLst>
          </p:cNvPr>
          <p:cNvSpPr>
            <a:spLocks noGrp="1" noChangeArrowheads="1"/>
          </p:cNvSpPr>
          <p:nvPr>
            <p:ph type="sldNum" sz="quarter" idx="12"/>
          </p:nvPr>
        </p:nvSpPr>
        <p:spPr>
          <a:ln/>
        </p:spPr>
        <p:txBody>
          <a:bodyPr/>
          <a:lstStyle>
            <a:lvl1pPr>
              <a:defRPr/>
            </a:lvl1pPr>
          </a:lstStyle>
          <a:p>
            <a:pPr>
              <a:defRPr/>
            </a:pPr>
            <a:fld id="{E04DF20F-2441-064C-943A-BA6198FC2DD2}" type="slidenum">
              <a:rPr lang="es-ES" altLang="es-ES"/>
              <a:pPr>
                <a:defRPr/>
              </a:pPr>
              <a:t>‹Nº›</a:t>
            </a:fld>
            <a:endParaRPr lang="es-ES" altLang="es-ES"/>
          </a:p>
        </p:txBody>
      </p:sp>
    </p:spTree>
    <p:extLst>
      <p:ext uri="{BB962C8B-B14F-4D97-AF65-F5344CB8AC3E}">
        <p14:creationId xmlns:p14="http://schemas.microsoft.com/office/powerpoint/2010/main" val="2236502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4">
            <a:extLst>
              <a:ext uri="{FF2B5EF4-FFF2-40B4-BE49-F238E27FC236}">
                <a16:creationId xmlns:a16="http://schemas.microsoft.com/office/drawing/2014/main" id="{F9AB333C-7639-24C1-27A7-0D4AA39F74C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5F370135-1FAD-B98B-3FEA-FFBF30F8ED3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579A2972-6BC5-53F5-FF8F-339D83030791}"/>
              </a:ext>
            </a:extLst>
          </p:cNvPr>
          <p:cNvSpPr>
            <a:spLocks noGrp="1" noChangeArrowheads="1"/>
          </p:cNvSpPr>
          <p:nvPr>
            <p:ph type="sldNum" sz="quarter" idx="12"/>
          </p:nvPr>
        </p:nvSpPr>
        <p:spPr>
          <a:ln/>
        </p:spPr>
        <p:txBody>
          <a:bodyPr/>
          <a:lstStyle>
            <a:lvl1pPr>
              <a:defRPr/>
            </a:lvl1pPr>
          </a:lstStyle>
          <a:p>
            <a:pPr>
              <a:defRPr/>
            </a:pPr>
            <a:fld id="{534177B7-F0AC-4048-81E9-64F3339C8CF6}" type="slidenum">
              <a:rPr lang="es-ES" altLang="es-ES"/>
              <a:pPr>
                <a:defRPr/>
              </a:pPr>
              <a:t>‹Nº›</a:t>
            </a:fld>
            <a:endParaRPr lang="es-ES" altLang="es-ES"/>
          </a:p>
        </p:txBody>
      </p:sp>
    </p:spTree>
    <p:extLst>
      <p:ext uri="{BB962C8B-B14F-4D97-AF65-F5344CB8AC3E}">
        <p14:creationId xmlns:p14="http://schemas.microsoft.com/office/powerpoint/2010/main" val="1653686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p>
        </p:txBody>
      </p:sp>
      <p:sp>
        <p:nvSpPr>
          <p:cNvPr id="3" name="2 Marcador de imágenes prediseñadas"/>
          <p:cNvSpPr>
            <a:spLocks noGrp="1"/>
          </p:cNvSpPr>
          <p:nvPr>
            <p:ph type="clipArt" sz="half" idx="1"/>
          </p:nvPr>
        </p:nvSpPr>
        <p:spPr>
          <a:xfrm>
            <a:off x="457200" y="1600200"/>
            <a:ext cx="4038600" cy="4530725"/>
          </a:xfrm>
        </p:spPr>
        <p:txBody>
          <a:bodyPr/>
          <a:lstStyle/>
          <a:p>
            <a:pPr lvl="0"/>
            <a:endParaRPr lang="es-ES" noProof="0"/>
          </a:p>
        </p:txBody>
      </p:sp>
      <p:sp>
        <p:nvSpPr>
          <p:cNvPr id="4" name="3 Marcador de texto"/>
          <p:cNvSpPr>
            <a:spLocks noGrp="1"/>
          </p:cNvSpPr>
          <p:nvPr>
            <p:ph type="body" sz="half" idx="2"/>
          </p:nvPr>
        </p:nvSpPr>
        <p:spPr>
          <a:xfrm>
            <a:off x="4648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EBBB2352-6C79-A342-6127-13D25CBF8819}"/>
              </a:ext>
            </a:extLst>
          </p:cNvPr>
          <p:cNvSpPr>
            <a:spLocks noGrp="1" noChangeArrowheads="1"/>
          </p:cNvSpPr>
          <p:nvPr>
            <p:ph type="dt" sz="half" idx="10"/>
          </p:nvPr>
        </p:nvSpPr>
        <p:spPr/>
        <p:txBody>
          <a:bodyPr/>
          <a:lstStyle>
            <a:lvl1pPr>
              <a:defRPr>
                <a:latin typeface="Garamond"/>
              </a:defRPr>
            </a:lvl1pPr>
          </a:lstStyle>
          <a:p>
            <a:pPr>
              <a:defRPr/>
            </a:pPr>
            <a:endParaRPr lang="es-ES" altLang="en-US"/>
          </a:p>
        </p:txBody>
      </p:sp>
      <p:sp>
        <p:nvSpPr>
          <p:cNvPr id="6" name="Rectangle 5">
            <a:extLst>
              <a:ext uri="{FF2B5EF4-FFF2-40B4-BE49-F238E27FC236}">
                <a16:creationId xmlns:a16="http://schemas.microsoft.com/office/drawing/2014/main" id="{4E588102-1B79-9B90-73BF-A1D1D6D35ECD}"/>
              </a:ext>
            </a:extLst>
          </p:cNvPr>
          <p:cNvSpPr>
            <a:spLocks noGrp="1" noChangeArrowheads="1"/>
          </p:cNvSpPr>
          <p:nvPr>
            <p:ph type="ftr" sz="quarter" idx="11"/>
          </p:nvPr>
        </p:nvSpPr>
        <p:spPr/>
        <p:txBody>
          <a:bodyPr/>
          <a:lstStyle>
            <a:lvl1pPr>
              <a:defRPr>
                <a:latin typeface="Garamond"/>
              </a:defRPr>
            </a:lvl1pPr>
          </a:lstStyle>
          <a:p>
            <a:pPr>
              <a:defRPr/>
            </a:pPr>
            <a:endParaRPr lang="es-ES" altLang="en-US"/>
          </a:p>
        </p:txBody>
      </p:sp>
      <p:sp>
        <p:nvSpPr>
          <p:cNvPr id="7" name="Rectangle 6">
            <a:extLst>
              <a:ext uri="{FF2B5EF4-FFF2-40B4-BE49-F238E27FC236}">
                <a16:creationId xmlns:a16="http://schemas.microsoft.com/office/drawing/2014/main" id="{BDE04D60-7B20-B3BE-305C-97A9EA05FB3B}"/>
              </a:ext>
            </a:extLst>
          </p:cNvPr>
          <p:cNvSpPr>
            <a:spLocks noGrp="1" noChangeArrowheads="1"/>
          </p:cNvSpPr>
          <p:nvPr>
            <p:ph type="sldNum" sz="quarter" idx="12"/>
          </p:nvPr>
        </p:nvSpPr>
        <p:spPr/>
        <p:txBody>
          <a:bodyPr/>
          <a:lstStyle>
            <a:lvl1pPr>
              <a:defRPr/>
            </a:lvl1pPr>
          </a:lstStyle>
          <a:p>
            <a:pPr>
              <a:defRPr/>
            </a:pPr>
            <a:fld id="{2A9F9D0C-EDE7-6A45-B25E-5077953B4C77}" type="slidenum">
              <a:rPr lang="es-ES"/>
              <a:pPr>
                <a:defRPr/>
              </a:pPr>
              <a:t>‹Nº›</a:t>
            </a:fld>
            <a:endParaRPr lang="es-ES"/>
          </a:p>
        </p:txBody>
      </p:sp>
    </p:spTree>
    <p:extLst>
      <p:ext uri="{BB962C8B-B14F-4D97-AF65-F5344CB8AC3E}">
        <p14:creationId xmlns:p14="http://schemas.microsoft.com/office/powerpoint/2010/main" val="4231835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9F6B85FD-68F2-9C77-4ACD-39177A441877}"/>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 name="Line 8">
            <a:extLst>
              <a:ext uri="{FF2B5EF4-FFF2-40B4-BE49-F238E27FC236}">
                <a16:creationId xmlns:a16="http://schemas.microsoft.com/office/drawing/2014/main" id="{727EB5FC-2B97-BE79-ECA8-AB5847B5717E}"/>
              </a:ext>
            </a:extLst>
          </p:cNvPr>
          <p:cNvSpPr>
            <a:spLocks noChangeShapeType="1"/>
          </p:cNvSpPr>
          <p:nvPr/>
        </p:nvSpPr>
        <p:spPr bwMode="auto">
          <a:xfrm>
            <a:off x="1981200" y="4724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9938" name="Rectangle 2"/>
          <p:cNvSpPr>
            <a:spLocks noGrp="1" noChangeArrowheads="1"/>
          </p:cNvSpPr>
          <p:nvPr>
            <p:ph type="ctrTitle"/>
          </p:nvPr>
        </p:nvSpPr>
        <p:spPr>
          <a:xfrm>
            <a:off x="914400" y="1524000"/>
            <a:ext cx="7623175" cy="1752600"/>
          </a:xfrm>
        </p:spPr>
        <p:txBody>
          <a:bodyPr/>
          <a:lstStyle>
            <a:lvl1pPr>
              <a:defRPr sz="5000"/>
            </a:lvl1pPr>
          </a:lstStyle>
          <a:p>
            <a:r>
              <a:rPr lang="es-ES" altLang="en-US"/>
              <a:t>Haga clic para cambiar el estilo de título	</a:t>
            </a:r>
          </a:p>
        </p:txBody>
      </p:sp>
      <p:sp>
        <p:nvSpPr>
          <p:cNvPr id="3993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s-ES" altLang="en-US"/>
              <a:t>Haga clic para modificar el estilo de subtítulo del patrón</a:t>
            </a:r>
          </a:p>
        </p:txBody>
      </p:sp>
      <p:sp>
        <p:nvSpPr>
          <p:cNvPr id="4" name="Rectangle 4">
            <a:extLst>
              <a:ext uri="{FF2B5EF4-FFF2-40B4-BE49-F238E27FC236}">
                <a16:creationId xmlns:a16="http://schemas.microsoft.com/office/drawing/2014/main" id="{0B751EA5-6EDC-FFD0-7F44-61DC4FE11E0F}"/>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17859C1D-E640-5FBB-4CF8-019B5F4345E1}"/>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5A5E8CB-9875-D494-9341-13D386FAC330}"/>
              </a:ext>
            </a:extLst>
          </p:cNvPr>
          <p:cNvSpPr>
            <a:spLocks noGrp="1" noChangeArrowheads="1"/>
          </p:cNvSpPr>
          <p:nvPr>
            <p:ph type="sldNum" sz="quarter" idx="12"/>
          </p:nvPr>
        </p:nvSpPr>
        <p:spPr/>
        <p:txBody>
          <a:bodyPr/>
          <a:lstStyle>
            <a:lvl1pPr>
              <a:defRPr/>
            </a:lvl1pPr>
          </a:lstStyle>
          <a:p>
            <a:pPr>
              <a:defRPr/>
            </a:pPr>
            <a:fld id="{4D000BD0-C26F-6440-96D9-963037BA4FD5}" type="slidenum">
              <a:rPr lang="es-ES" altLang="es-ES"/>
              <a:pPr>
                <a:defRPr/>
              </a:pPr>
              <a:t>‹Nº›</a:t>
            </a:fld>
            <a:endParaRPr lang="es-ES" altLang="es-ES"/>
          </a:p>
        </p:txBody>
      </p:sp>
    </p:spTree>
    <p:extLst>
      <p:ext uri="{BB962C8B-B14F-4D97-AF65-F5344CB8AC3E}">
        <p14:creationId xmlns:p14="http://schemas.microsoft.com/office/powerpoint/2010/main" val="1081632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EE0B7330-7A72-82DD-2BCC-67DADBFB66D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7963670-0AD2-39EA-3833-986F249FC6E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6925BC6-D127-CCBE-D817-7AC07D4E3E5A}"/>
              </a:ext>
            </a:extLst>
          </p:cNvPr>
          <p:cNvSpPr>
            <a:spLocks noGrp="1" noChangeArrowheads="1"/>
          </p:cNvSpPr>
          <p:nvPr>
            <p:ph type="sldNum" sz="quarter" idx="12"/>
          </p:nvPr>
        </p:nvSpPr>
        <p:spPr>
          <a:ln/>
        </p:spPr>
        <p:txBody>
          <a:bodyPr/>
          <a:lstStyle>
            <a:lvl1pPr>
              <a:defRPr/>
            </a:lvl1pPr>
          </a:lstStyle>
          <a:p>
            <a:pPr>
              <a:defRPr/>
            </a:pPr>
            <a:fld id="{001E3A89-B527-2140-AFA1-E3A7EA09D03C}" type="slidenum">
              <a:rPr lang="es-ES" altLang="es-ES"/>
              <a:pPr>
                <a:defRPr/>
              </a:pPr>
              <a:t>‹Nº›</a:t>
            </a:fld>
            <a:endParaRPr lang="es-ES" altLang="es-ES"/>
          </a:p>
        </p:txBody>
      </p:sp>
    </p:spTree>
    <p:extLst>
      <p:ext uri="{BB962C8B-B14F-4D97-AF65-F5344CB8AC3E}">
        <p14:creationId xmlns:p14="http://schemas.microsoft.com/office/powerpoint/2010/main" val="185221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B070DF15-E945-155B-AB12-C7B11505059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84D23079-5B04-CBB5-D178-6309EF85F23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70A96546-AD80-95A3-D267-0E3C593B93F5}"/>
              </a:ext>
            </a:extLst>
          </p:cNvPr>
          <p:cNvSpPr>
            <a:spLocks noGrp="1" noChangeArrowheads="1"/>
          </p:cNvSpPr>
          <p:nvPr>
            <p:ph type="sldNum" sz="quarter" idx="12"/>
          </p:nvPr>
        </p:nvSpPr>
        <p:spPr>
          <a:ln/>
        </p:spPr>
        <p:txBody>
          <a:bodyPr/>
          <a:lstStyle>
            <a:lvl1pPr>
              <a:defRPr/>
            </a:lvl1pPr>
          </a:lstStyle>
          <a:p>
            <a:pPr>
              <a:defRPr/>
            </a:pPr>
            <a:fld id="{75E6EF90-6664-654A-BB05-4428A7180F28}" type="slidenum">
              <a:rPr lang="es-ES" altLang="es-ES"/>
              <a:pPr>
                <a:defRPr/>
              </a:pPr>
              <a:t>‹Nº›</a:t>
            </a:fld>
            <a:endParaRPr lang="es-ES" altLang="es-ES"/>
          </a:p>
        </p:txBody>
      </p:sp>
    </p:spTree>
    <p:extLst>
      <p:ext uri="{BB962C8B-B14F-4D97-AF65-F5344CB8AC3E}">
        <p14:creationId xmlns:p14="http://schemas.microsoft.com/office/powerpoint/2010/main" val="327969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ED306A6D-DBF1-642D-B0C5-2B1023C004E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9006A3AE-1D15-385A-3298-8A345F1342F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5C6BD97D-91CA-991F-E602-F0091D0B4EF5}"/>
              </a:ext>
            </a:extLst>
          </p:cNvPr>
          <p:cNvSpPr>
            <a:spLocks noGrp="1" noChangeArrowheads="1"/>
          </p:cNvSpPr>
          <p:nvPr>
            <p:ph type="sldNum" sz="quarter" idx="12"/>
          </p:nvPr>
        </p:nvSpPr>
        <p:spPr>
          <a:ln/>
        </p:spPr>
        <p:txBody>
          <a:bodyPr/>
          <a:lstStyle>
            <a:lvl1pPr>
              <a:defRPr/>
            </a:lvl1pPr>
          </a:lstStyle>
          <a:p>
            <a:pPr>
              <a:defRPr/>
            </a:pPr>
            <a:fld id="{35C4E715-898E-104B-A7A6-113A1B2A9BBD}" type="slidenum">
              <a:rPr lang="es-ES" altLang="es-ES"/>
              <a:pPr>
                <a:defRPr/>
              </a:pPr>
              <a:t>‹Nº›</a:t>
            </a:fld>
            <a:endParaRPr lang="es-ES" altLang="es-ES"/>
          </a:p>
        </p:txBody>
      </p:sp>
    </p:spTree>
    <p:extLst>
      <p:ext uri="{BB962C8B-B14F-4D97-AF65-F5344CB8AC3E}">
        <p14:creationId xmlns:p14="http://schemas.microsoft.com/office/powerpoint/2010/main" val="2607332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B16FCCCB-8BB4-A19B-9C0D-625F8FFBE6E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30E226C1-F747-62CF-C460-9A09DB87FB9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152A397E-B4EE-047B-0E97-4FB991A084B1}"/>
              </a:ext>
            </a:extLst>
          </p:cNvPr>
          <p:cNvSpPr>
            <a:spLocks noGrp="1" noChangeArrowheads="1"/>
          </p:cNvSpPr>
          <p:nvPr>
            <p:ph type="sldNum" sz="quarter" idx="12"/>
          </p:nvPr>
        </p:nvSpPr>
        <p:spPr>
          <a:ln/>
        </p:spPr>
        <p:txBody>
          <a:bodyPr/>
          <a:lstStyle>
            <a:lvl1pPr>
              <a:defRPr/>
            </a:lvl1pPr>
          </a:lstStyle>
          <a:p>
            <a:pPr>
              <a:defRPr/>
            </a:pPr>
            <a:fld id="{9B0F4121-0BF1-3049-84B3-B6ED2801BCA9}" type="slidenum">
              <a:rPr lang="es-ES" altLang="es-ES"/>
              <a:pPr>
                <a:defRPr/>
              </a:pPr>
              <a:t>‹Nº›</a:t>
            </a:fld>
            <a:endParaRPr lang="es-ES" altLang="es-ES"/>
          </a:p>
        </p:txBody>
      </p:sp>
    </p:spTree>
    <p:extLst>
      <p:ext uri="{BB962C8B-B14F-4D97-AF65-F5344CB8AC3E}">
        <p14:creationId xmlns:p14="http://schemas.microsoft.com/office/powerpoint/2010/main" val="58201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4805C5EB-3D6F-FCBA-7FF0-6F59BEC53DA0}"/>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72193270-8BA7-20EB-8813-9ADF352D44BA}"/>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2AFD1623-A31D-2DF5-92C9-1FC1A86BA618}"/>
              </a:ext>
            </a:extLst>
          </p:cNvPr>
          <p:cNvSpPr>
            <a:spLocks noGrp="1" noChangeArrowheads="1"/>
          </p:cNvSpPr>
          <p:nvPr>
            <p:ph type="sldNum" sz="quarter" idx="12"/>
          </p:nvPr>
        </p:nvSpPr>
        <p:spPr>
          <a:ln/>
        </p:spPr>
        <p:txBody>
          <a:bodyPr/>
          <a:lstStyle>
            <a:lvl1pPr>
              <a:defRPr/>
            </a:lvl1pPr>
          </a:lstStyle>
          <a:p>
            <a:pPr>
              <a:defRPr/>
            </a:pPr>
            <a:fld id="{1810F8AF-BEBC-004C-92F8-94DCE63C7F42}" type="slidenum">
              <a:rPr lang="es-ES" altLang="es-ES"/>
              <a:pPr>
                <a:defRPr/>
              </a:pPr>
              <a:t>‹Nº›</a:t>
            </a:fld>
            <a:endParaRPr lang="es-ES" altLang="es-ES"/>
          </a:p>
        </p:txBody>
      </p:sp>
    </p:spTree>
    <p:extLst>
      <p:ext uri="{BB962C8B-B14F-4D97-AF65-F5344CB8AC3E}">
        <p14:creationId xmlns:p14="http://schemas.microsoft.com/office/powerpoint/2010/main" val="79098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35512A30-C768-C6A7-F9A5-FAAE7258B15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01CDD8C1-6246-66CC-5874-255A782FD8E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6DC681F1-C0E5-8AA1-B4D7-0FBA8C5769FE}"/>
              </a:ext>
            </a:extLst>
          </p:cNvPr>
          <p:cNvSpPr>
            <a:spLocks noGrp="1" noChangeArrowheads="1"/>
          </p:cNvSpPr>
          <p:nvPr>
            <p:ph type="sldNum" sz="quarter" idx="12"/>
          </p:nvPr>
        </p:nvSpPr>
        <p:spPr>
          <a:ln/>
        </p:spPr>
        <p:txBody>
          <a:bodyPr/>
          <a:lstStyle>
            <a:lvl1pPr>
              <a:defRPr/>
            </a:lvl1pPr>
          </a:lstStyle>
          <a:p>
            <a:pPr>
              <a:defRPr/>
            </a:pPr>
            <a:fld id="{8F1EFEDE-6E58-7242-A1C2-2F74D4496B94}" type="slidenum">
              <a:rPr lang="es-ES" altLang="es-ES"/>
              <a:pPr>
                <a:defRPr/>
              </a:pPr>
              <a:t>‹Nº›</a:t>
            </a:fld>
            <a:endParaRPr lang="es-ES" altLang="es-ES"/>
          </a:p>
        </p:txBody>
      </p:sp>
    </p:spTree>
    <p:extLst>
      <p:ext uri="{BB962C8B-B14F-4D97-AF65-F5344CB8AC3E}">
        <p14:creationId xmlns:p14="http://schemas.microsoft.com/office/powerpoint/2010/main" val="231155428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92302A7-4266-7289-BBA4-20DB4C66FEA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48C96D75-CA74-37B6-A8DE-8B1699454F8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EC8BF292-CEDE-C303-2A34-C41B88132E5F}"/>
              </a:ext>
            </a:extLst>
          </p:cNvPr>
          <p:cNvSpPr>
            <a:spLocks noGrp="1" noChangeArrowheads="1"/>
          </p:cNvSpPr>
          <p:nvPr>
            <p:ph type="sldNum" sz="quarter" idx="12"/>
          </p:nvPr>
        </p:nvSpPr>
        <p:spPr>
          <a:ln/>
        </p:spPr>
        <p:txBody>
          <a:bodyPr/>
          <a:lstStyle>
            <a:lvl1pPr>
              <a:defRPr/>
            </a:lvl1pPr>
          </a:lstStyle>
          <a:p>
            <a:pPr>
              <a:defRPr/>
            </a:pPr>
            <a:fld id="{C657B3F0-D36F-784F-82E7-08CBD7BD2956}" type="slidenum">
              <a:rPr lang="es-ES" altLang="es-ES"/>
              <a:pPr>
                <a:defRPr/>
              </a:pPr>
              <a:t>‹Nº›</a:t>
            </a:fld>
            <a:endParaRPr lang="es-ES" altLang="es-ES"/>
          </a:p>
        </p:txBody>
      </p:sp>
    </p:spTree>
    <p:extLst>
      <p:ext uri="{BB962C8B-B14F-4D97-AF65-F5344CB8AC3E}">
        <p14:creationId xmlns:p14="http://schemas.microsoft.com/office/powerpoint/2010/main" val="3852373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68CFB7B6-327B-7023-DFD4-8F17C1973C4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20F8C5BD-7773-304C-975D-C7193C9D047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3AE69BCF-93AF-7703-C5B9-1D7647190294}"/>
              </a:ext>
            </a:extLst>
          </p:cNvPr>
          <p:cNvSpPr>
            <a:spLocks noGrp="1" noChangeArrowheads="1"/>
          </p:cNvSpPr>
          <p:nvPr>
            <p:ph type="sldNum" sz="quarter" idx="12"/>
          </p:nvPr>
        </p:nvSpPr>
        <p:spPr>
          <a:ln/>
        </p:spPr>
        <p:txBody>
          <a:bodyPr/>
          <a:lstStyle>
            <a:lvl1pPr>
              <a:defRPr/>
            </a:lvl1pPr>
          </a:lstStyle>
          <a:p>
            <a:pPr>
              <a:defRPr/>
            </a:pPr>
            <a:fld id="{117F9B36-D96B-E04D-836E-B7CB60F80DB2}" type="slidenum">
              <a:rPr lang="es-ES" altLang="es-ES"/>
              <a:pPr>
                <a:defRPr/>
              </a:pPr>
              <a:t>‹Nº›</a:t>
            </a:fld>
            <a:endParaRPr lang="es-ES" altLang="es-ES"/>
          </a:p>
        </p:txBody>
      </p:sp>
    </p:spTree>
    <p:extLst>
      <p:ext uri="{BB962C8B-B14F-4D97-AF65-F5344CB8AC3E}">
        <p14:creationId xmlns:p14="http://schemas.microsoft.com/office/powerpoint/2010/main" val="1404065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01FA12DC-CF03-02C4-350B-D94F1547C1E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482C7319-0A31-F5C5-BA82-34459BFEA0C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8AF51921-9671-1DBE-6662-03A8C1AA3824}"/>
              </a:ext>
            </a:extLst>
          </p:cNvPr>
          <p:cNvSpPr>
            <a:spLocks noGrp="1" noChangeArrowheads="1"/>
          </p:cNvSpPr>
          <p:nvPr>
            <p:ph type="sldNum" sz="quarter" idx="12"/>
          </p:nvPr>
        </p:nvSpPr>
        <p:spPr>
          <a:ln/>
        </p:spPr>
        <p:txBody>
          <a:bodyPr/>
          <a:lstStyle>
            <a:lvl1pPr>
              <a:defRPr/>
            </a:lvl1pPr>
          </a:lstStyle>
          <a:p>
            <a:pPr>
              <a:defRPr/>
            </a:pPr>
            <a:fld id="{A9D257E1-26FB-C24E-A9BA-D7185B4FE2B3}" type="slidenum">
              <a:rPr lang="es-ES" altLang="es-ES"/>
              <a:pPr>
                <a:defRPr/>
              </a:pPr>
              <a:t>‹Nº›</a:t>
            </a:fld>
            <a:endParaRPr lang="es-ES" altLang="es-ES"/>
          </a:p>
        </p:txBody>
      </p:sp>
    </p:spTree>
    <p:extLst>
      <p:ext uri="{BB962C8B-B14F-4D97-AF65-F5344CB8AC3E}">
        <p14:creationId xmlns:p14="http://schemas.microsoft.com/office/powerpoint/2010/main" val="1523491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C1EFC044-B745-92A6-E37B-9000602D0C0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AD543FF-F7FE-A6EA-EA0D-631DE5462D4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95A2D7C9-6690-A45C-D9D7-75084D354944}"/>
              </a:ext>
            </a:extLst>
          </p:cNvPr>
          <p:cNvSpPr>
            <a:spLocks noGrp="1" noChangeArrowheads="1"/>
          </p:cNvSpPr>
          <p:nvPr>
            <p:ph type="sldNum" sz="quarter" idx="12"/>
          </p:nvPr>
        </p:nvSpPr>
        <p:spPr>
          <a:ln/>
        </p:spPr>
        <p:txBody>
          <a:bodyPr/>
          <a:lstStyle>
            <a:lvl1pPr>
              <a:defRPr/>
            </a:lvl1pPr>
          </a:lstStyle>
          <a:p>
            <a:pPr>
              <a:defRPr/>
            </a:pPr>
            <a:fld id="{56B67258-6372-0C46-9211-86C42258CC9B}" type="slidenum">
              <a:rPr lang="es-ES" altLang="es-ES"/>
              <a:pPr>
                <a:defRPr/>
              </a:pPr>
              <a:t>‹Nº›</a:t>
            </a:fld>
            <a:endParaRPr lang="es-ES" altLang="es-ES"/>
          </a:p>
        </p:txBody>
      </p:sp>
    </p:spTree>
    <p:extLst>
      <p:ext uri="{BB962C8B-B14F-4D97-AF65-F5344CB8AC3E}">
        <p14:creationId xmlns:p14="http://schemas.microsoft.com/office/powerpoint/2010/main" val="3312591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9C8AA587-7C37-F7E8-0C02-C3C7F032298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4BEDDF66-A0D9-381D-8AEC-88FC4413626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A4DE414-A446-BA33-C7FF-B740C9506D32}"/>
              </a:ext>
            </a:extLst>
          </p:cNvPr>
          <p:cNvSpPr>
            <a:spLocks noGrp="1" noChangeArrowheads="1"/>
          </p:cNvSpPr>
          <p:nvPr>
            <p:ph type="sldNum" sz="quarter" idx="12"/>
          </p:nvPr>
        </p:nvSpPr>
        <p:spPr>
          <a:ln/>
        </p:spPr>
        <p:txBody>
          <a:bodyPr/>
          <a:lstStyle>
            <a:lvl1pPr>
              <a:defRPr/>
            </a:lvl1pPr>
          </a:lstStyle>
          <a:p>
            <a:pPr>
              <a:defRPr/>
            </a:pPr>
            <a:fld id="{CC6B8477-1FEC-AB46-8747-F35F513B1139}" type="slidenum">
              <a:rPr lang="es-ES" altLang="es-ES"/>
              <a:pPr>
                <a:defRPr/>
              </a:pPr>
              <a:t>‹Nº›</a:t>
            </a:fld>
            <a:endParaRPr lang="es-ES" altLang="es-ES"/>
          </a:p>
        </p:txBody>
      </p:sp>
    </p:spTree>
    <p:extLst>
      <p:ext uri="{BB962C8B-B14F-4D97-AF65-F5344CB8AC3E}">
        <p14:creationId xmlns:p14="http://schemas.microsoft.com/office/powerpoint/2010/main" val="4085284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p>
        </p:txBody>
      </p:sp>
      <p:sp>
        <p:nvSpPr>
          <p:cNvPr id="3" name="2 Marcador de contenido"/>
          <p:cNvSpPr>
            <a:spLocks noGrp="1"/>
          </p:cNvSpPr>
          <p:nvPr>
            <p:ph sz="quarter" idx="1"/>
          </p:nvPr>
        </p:nvSpPr>
        <p:spPr>
          <a:xfrm>
            <a:off x="457200" y="1600200"/>
            <a:ext cx="4038600" cy="21891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57200" y="3941763"/>
            <a:ext cx="4038600" cy="218916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half" idx="3"/>
          </p:nvPr>
        </p:nvSpPr>
        <p:spPr>
          <a:xfrm>
            <a:off x="4648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a:extLst>
              <a:ext uri="{FF2B5EF4-FFF2-40B4-BE49-F238E27FC236}">
                <a16:creationId xmlns:a16="http://schemas.microsoft.com/office/drawing/2014/main" id="{9A3B8E02-9BF0-E2C5-EAB6-7102D2643C6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7" name="Rectangle 5">
            <a:extLst>
              <a:ext uri="{FF2B5EF4-FFF2-40B4-BE49-F238E27FC236}">
                <a16:creationId xmlns:a16="http://schemas.microsoft.com/office/drawing/2014/main" id="{6CB62ECB-9A9A-3A00-8A18-2380AB6E15A4}"/>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8" name="Rectangle 6">
            <a:extLst>
              <a:ext uri="{FF2B5EF4-FFF2-40B4-BE49-F238E27FC236}">
                <a16:creationId xmlns:a16="http://schemas.microsoft.com/office/drawing/2014/main" id="{1E106361-FF38-ACD3-11A2-2E2EC12D51BA}"/>
              </a:ext>
            </a:extLst>
          </p:cNvPr>
          <p:cNvSpPr>
            <a:spLocks noGrp="1" noChangeArrowheads="1"/>
          </p:cNvSpPr>
          <p:nvPr>
            <p:ph type="sldNum" sz="quarter" idx="12"/>
          </p:nvPr>
        </p:nvSpPr>
        <p:spPr>
          <a:ln/>
        </p:spPr>
        <p:txBody>
          <a:bodyPr/>
          <a:lstStyle>
            <a:lvl1pPr>
              <a:defRPr/>
            </a:lvl1pPr>
          </a:lstStyle>
          <a:p>
            <a:pPr>
              <a:defRPr/>
            </a:pPr>
            <a:fld id="{DB17DC56-E1AD-C249-83F8-0C4C0A4AD295}" type="slidenum">
              <a:rPr lang="es-ES" altLang="es-ES"/>
              <a:pPr>
                <a:defRPr/>
              </a:pPr>
              <a:t>‹Nº›</a:t>
            </a:fld>
            <a:endParaRPr lang="es-ES" altLang="es-ES"/>
          </a:p>
        </p:txBody>
      </p:sp>
    </p:spTree>
    <p:extLst>
      <p:ext uri="{BB962C8B-B14F-4D97-AF65-F5344CB8AC3E}">
        <p14:creationId xmlns:p14="http://schemas.microsoft.com/office/powerpoint/2010/main" val="2366363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p>
        </p:txBody>
      </p:sp>
      <p:sp>
        <p:nvSpPr>
          <p:cNvPr id="3" name="2 Marcador de imágenes prediseñadas"/>
          <p:cNvSpPr>
            <a:spLocks noGrp="1"/>
          </p:cNvSpPr>
          <p:nvPr>
            <p:ph type="clipArt" sz="half" idx="1"/>
          </p:nvPr>
        </p:nvSpPr>
        <p:spPr>
          <a:xfrm>
            <a:off x="457200" y="1600200"/>
            <a:ext cx="4038600" cy="4530725"/>
          </a:xfrm>
        </p:spPr>
        <p:txBody>
          <a:bodyPr/>
          <a:lstStyle/>
          <a:p>
            <a:pPr lvl="0"/>
            <a:endParaRPr lang="es-ES" noProof="0"/>
          </a:p>
        </p:txBody>
      </p:sp>
      <p:sp>
        <p:nvSpPr>
          <p:cNvPr id="4" name="3 Marcador de texto"/>
          <p:cNvSpPr>
            <a:spLocks noGrp="1"/>
          </p:cNvSpPr>
          <p:nvPr>
            <p:ph type="body" sz="half" idx="2"/>
          </p:nvPr>
        </p:nvSpPr>
        <p:spPr>
          <a:xfrm>
            <a:off x="4648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A3C5AEB6-7221-DF2A-10BE-A24D5714622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9EBB5C89-8032-80CB-6E3E-B3439C83652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B7112E39-77F9-3035-EA20-EDD81188D1A0}"/>
              </a:ext>
            </a:extLst>
          </p:cNvPr>
          <p:cNvSpPr>
            <a:spLocks noGrp="1" noChangeArrowheads="1"/>
          </p:cNvSpPr>
          <p:nvPr>
            <p:ph type="sldNum" sz="quarter" idx="12"/>
          </p:nvPr>
        </p:nvSpPr>
        <p:spPr>
          <a:ln/>
        </p:spPr>
        <p:txBody>
          <a:bodyPr/>
          <a:lstStyle>
            <a:lvl1pPr>
              <a:defRPr/>
            </a:lvl1pPr>
          </a:lstStyle>
          <a:p>
            <a:pPr>
              <a:defRPr/>
            </a:pPr>
            <a:fld id="{39C6EFE4-3F29-BA41-904C-72874E694705}" type="slidenum">
              <a:rPr lang="es-ES" altLang="es-ES"/>
              <a:pPr>
                <a:defRPr/>
              </a:pPr>
              <a:t>‹Nº›</a:t>
            </a:fld>
            <a:endParaRPr lang="es-ES" altLang="es-ES"/>
          </a:p>
        </p:txBody>
      </p:sp>
    </p:spTree>
    <p:extLst>
      <p:ext uri="{BB962C8B-B14F-4D97-AF65-F5344CB8AC3E}">
        <p14:creationId xmlns:p14="http://schemas.microsoft.com/office/powerpoint/2010/main" val="1187311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2C03D968-6981-BA13-133D-B37CCF89D5E7}"/>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73F1751E-A505-E477-9F68-33336E60583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39A58AB3-17F1-BCF2-A799-36DBDE9599DC}"/>
              </a:ext>
            </a:extLst>
          </p:cNvPr>
          <p:cNvSpPr>
            <a:spLocks noGrp="1" noChangeArrowheads="1"/>
          </p:cNvSpPr>
          <p:nvPr>
            <p:ph type="sldNum" sz="quarter" idx="12"/>
          </p:nvPr>
        </p:nvSpPr>
        <p:spPr>
          <a:ln/>
        </p:spPr>
        <p:txBody>
          <a:bodyPr/>
          <a:lstStyle>
            <a:lvl1pPr>
              <a:defRPr/>
            </a:lvl1pPr>
          </a:lstStyle>
          <a:p>
            <a:pPr>
              <a:defRPr/>
            </a:pPr>
            <a:fld id="{2F47D4A4-F2FE-1F43-A6BD-4BE48C7D6508}" type="slidenum">
              <a:rPr lang="es-ES" altLang="es-ES"/>
              <a:pPr>
                <a:defRPr/>
              </a:pPr>
              <a:t>‹Nº›</a:t>
            </a:fld>
            <a:endParaRPr lang="es-ES" altLang="es-ES"/>
          </a:p>
        </p:txBody>
      </p:sp>
    </p:spTree>
    <p:extLst>
      <p:ext uri="{BB962C8B-B14F-4D97-AF65-F5344CB8AC3E}">
        <p14:creationId xmlns:p14="http://schemas.microsoft.com/office/powerpoint/2010/main" val="1208809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648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95A450EB-2F44-C92B-9D25-6D92A728AA2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233541E0-C55D-500E-FE1D-A3A33F5037AA}"/>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88458034-393D-3521-4605-C6F1E344A60D}"/>
              </a:ext>
            </a:extLst>
          </p:cNvPr>
          <p:cNvSpPr>
            <a:spLocks noGrp="1" noChangeArrowheads="1"/>
          </p:cNvSpPr>
          <p:nvPr>
            <p:ph type="sldNum" sz="quarter" idx="12"/>
          </p:nvPr>
        </p:nvSpPr>
        <p:spPr>
          <a:ln/>
        </p:spPr>
        <p:txBody>
          <a:bodyPr/>
          <a:lstStyle>
            <a:lvl1pPr>
              <a:defRPr/>
            </a:lvl1pPr>
          </a:lstStyle>
          <a:p>
            <a:pPr>
              <a:defRPr/>
            </a:pPr>
            <a:fld id="{0CFBF4ED-49DD-7546-9075-00BCF8564923}" type="slidenum">
              <a:rPr lang="es-ES" altLang="es-ES"/>
              <a:pPr>
                <a:defRPr/>
              </a:pPr>
              <a:t>‹Nº›</a:t>
            </a:fld>
            <a:endParaRPr lang="es-ES" altLang="es-ES"/>
          </a:p>
        </p:txBody>
      </p:sp>
    </p:spTree>
    <p:extLst>
      <p:ext uri="{BB962C8B-B14F-4D97-AF65-F5344CB8AC3E}">
        <p14:creationId xmlns:p14="http://schemas.microsoft.com/office/powerpoint/2010/main" val="376758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BEA838B0-43BA-8F9F-96C2-DD1F34B2A8D2}"/>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60DE0215-8CB2-60D8-2BB6-A719227B189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065A3B85-ECFB-215C-8F53-C42813BB6190}"/>
              </a:ext>
            </a:extLst>
          </p:cNvPr>
          <p:cNvSpPr>
            <a:spLocks noGrp="1" noChangeArrowheads="1"/>
          </p:cNvSpPr>
          <p:nvPr>
            <p:ph type="sldNum" sz="quarter" idx="12"/>
          </p:nvPr>
        </p:nvSpPr>
        <p:spPr>
          <a:ln/>
        </p:spPr>
        <p:txBody>
          <a:bodyPr/>
          <a:lstStyle>
            <a:lvl1pPr>
              <a:defRPr/>
            </a:lvl1pPr>
          </a:lstStyle>
          <a:p>
            <a:pPr>
              <a:defRPr/>
            </a:pPr>
            <a:fld id="{DD577C2A-12F3-AA4D-879A-CACE76322E41}" type="slidenum">
              <a:rPr lang="es-ES" altLang="es-ES"/>
              <a:pPr>
                <a:defRPr/>
              </a:pPr>
              <a:t>‹Nº›</a:t>
            </a:fld>
            <a:endParaRPr lang="es-ES" altLang="es-ES"/>
          </a:p>
        </p:txBody>
      </p:sp>
    </p:spTree>
    <p:extLst>
      <p:ext uri="{BB962C8B-B14F-4D97-AF65-F5344CB8AC3E}">
        <p14:creationId xmlns:p14="http://schemas.microsoft.com/office/powerpoint/2010/main" val="38556253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D919B49C-33D7-3CB0-1E50-38E7D3EA9CD5}"/>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97123AB9-09E9-B3EE-013D-A6B36E5C3C1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576873B5-73EC-FBD2-E27C-303EC08918D5}"/>
              </a:ext>
            </a:extLst>
          </p:cNvPr>
          <p:cNvSpPr>
            <a:spLocks noGrp="1" noChangeArrowheads="1"/>
          </p:cNvSpPr>
          <p:nvPr>
            <p:ph type="sldNum" sz="quarter" idx="12"/>
          </p:nvPr>
        </p:nvSpPr>
        <p:spPr>
          <a:ln/>
        </p:spPr>
        <p:txBody>
          <a:bodyPr/>
          <a:lstStyle>
            <a:lvl1pPr>
              <a:defRPr/>
            </a:lvl1pPr>
          </a:lstStyle>
          <a:p>
            <a:pPr>
              <a:defRPr/>
            </a:pPr>
            <a:fld id="{7B573654-FF4D-844D-8673-31FA9B1F7D73}" type="slidenum">
              <a:rPr lang="es-ES" altLang="es-ES"/>
              <a:pPr>
                <a:defRPr/>
              </a:pPr>
              <a:t>‹Nº›</a:t>
            </a:fld>
            <a:endParaRPr lang="es-ES" altLang="es-ES"/>
          </a:p>
        </p:txBody>
      </p:sp>
    </p:spTree>
    <p:extLst>
      <p:ext uri="{BB962C8B-B14F-4D97-AF65-F5344CB8AC3E}">
        <p14:creationId xmlns:p14="http://schemas.microsoft.com/office/powerpoint/2010/main" val="335467552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00C31852-86B7-DC76-AF48-E0A5FE4A4B54}"/>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09654C57-9D67-0002-3FF2-6805B791809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DD54F7AD-6581-3E2A-A499-56D31A7F3C2B}"/>
              </a:ext>
            </a:extLst>
          </p:cNvPr>
          <p:cNvSpPr>
            <a:spLocks noGrp="1" noChangeArrowheads="1"/>
          </p:cNvSpPr>
          <p:nvPr>
            <p:ph type="sldNum" sz="quarter" idx="12"/>
          </p:nvPr>
        </p:nvSpPr>
        <p:spPr>
          <a:ln/>
        </p:spPr>
        <p:txBody>
          <a:bodyPr/>
          <a:lstStyle>
            <a:lvl1pPr>
              <a:defRPr/>
            </a:lvl1pPr>
          </a:lstStyle>
          <a:p>
            <a:pPr>
              <a:defRPr/>
            </a:pPr>
            <a:fld id="{C5F43A52-B155-134F-850F-3BADCE563483}" type="slidenum">
              <a:rPr lang="es-ES" altLang="es-ES"/>
              <a:pPr>
                <a:defRPr/>
              </a:pPr>
              <a:t>‹Nº›</a:t>
            </a:fld>
            <a:endParaRPr lang="es-ES" altLang="es-ES"/>
          </a:p>
        </p:txBody>
      </p:sp>
    </p:spTree>
    <p:extLst>
      <p:ext uri="{BB962C8B-B14F-4D97-AF65-F5344CB8AC3E}">
        <p14:creationId xmlns:p14="http://schemas.microsoft.com/office/powerpoint/2010/main" val="127331579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35573A-74E7-CDC6-DEC5-7087AE13F5C2}"/>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A7DD9E3E-53CD-1074-D7FC-5F4F9B3F552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D2561658-79F5-50BD-87BD-06158E3B4BC0}"/>
              </a:ext>
            </a:extLst>
          </p:cNvPr>
          <p:cNvSpPr>
            <a:spLocks noGrp="1" noChangeArrowheads="1"/>
          </p:cNvSpPr>
          <p:nvPr>
            <p:ph type="sldNum" sz="quarter" idx="12"/>
          </p:nvPr>
        </p:nvSpPr>
        <p:spPr>
          <a:ln/>
        </p:spPr>
        <p:txBody>
          <a:bodyPr/>
          <a:lstStyle>
            <a:lvl1pPr>
              <a:defRPr/>
            </a:lvl1pPr>
          </a:lstStyle>
          <a:p>
            <a:pPr>
              <a:defRPr/>
            </a:pPr>
            <a:fld id="{CB2C8EBB-399D-D742-B935-6B5E305058E7}" type="slidenum">
              <a:rPr lang="es-ES" altLang="es-ES"/>
              <a:pPr>
                <a:defRPr/>
              </a:pPr>
              <a:t>‹Nº›</a:t>
            </a:fld>
            <a:endParaRPr lang="es-ES" altLang="es-ES"/>
          </a:p>
        </p:txBody>
      </p:sp>
    </p:spTree>
    <p:extLst>
      <p:ext uri="{BB962C8B-B14F-4D97-AF65-F5344CB8AC3E}">
        <p14:creationId xmlns:p14="http://schemas.microsoft.com/office/powerpoint/2010/main" val="326885582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5B08A531-AC6B-6923-1761-A2EF0DBCF70B}"/>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A7037633-2224-AEE0-B586-9ED7E35D111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30BCA2CB-86A3-9B4A-DA83-EB5076C73633}"/>
              </a:ext>
            </a:extLst>
          </p:cNvPr>
          <p:cNvSpPr>
            <a:spLocks noGrp="1" noChangeArrowheads="1"/>
          </p:cNvSpPr>
          <p:nvPr>
            <p:ph type="sldNum" sz="quarter" idx="12"/>
          </p:nvPr>
        </p:nvSpPr>
        <p:spPr>
          <a:ln/>
        </p:spPr>
        <p:txBody>
          <a:bodyPr/>
          <a:lstStyle>
            <a:lvl1pPr>
              <a:defRPr/>
            </a:lvl1pPr>
          </a:lstStyle>
          <a:p>
            <a:pPr>
              <a:defRPr/>
            </a:pPr>
            <a:fld id="{CFAD67D0-B62E-124B-BA28-923B673D2F48}" type="slidenum">
              <a:rPr lang="es-ES" altLang="es-ES"/>
              <a:pPr>
                <a:defRPr/>
              </a:pPr>
              <a:t>‹Nº›</a:t>
            </a:fld>
            <a:endParaRPr lang="es-ES" altLang="es-ES"/>
          </a:p>
        </p:txBody>
      </p:sp>
    </p:spTree>
    <p:extLst>
      <p:ext uri="{BB962C8B-B14F-4D97-AF65-F5344CB8AC3E}">
        <p14:creationId xmlns:p14="http://schemas.microsoft.com/office/powerpoint/2010/main" val="11701203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F6AD856D-7FCD-411B-063D-8AC4E722EFF3}"/>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6E39E0D1-78D8-BD24-CFE2-6F4A99407E1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0E58DC31-5263-0F8B-D79C-3ADE2650A378}"/>
              </a:ext>
            </a:extLst>
          </p:cNvPr>
          <p:cNvSpPr>
            <a:spLocks noGrp="1" noChangeArrowheads="1"/>
          </p:cNvSpPr>
          <p:nvPr>
            <p:ph type="sldNum" sz="quarter" idx="12"/>
          </p:nvPr>
        </p:nvSpPr>
        <p:spPr>
          <a:ln/>
        </p:spPr>
        <p:txBody>
          <a:bodyPr/>
          <a:lstStyle>
            <a:lvl1pPr>
              <a:defRPr/>
            </a:lvl1pPr>
          </a:lstStyle>
          <a:p>
            <a:pPr>
              <a:defRPr/>
            </a:pPr>
            <a:fld id="{E9DA0823-8C72-3344-BA78-41FBE6E9A5A1}" type="slidenum">
              <a:rPr lang="es-ES" altLang="es-ES"/>
              <a:pPr>
                <a:defRPr/>
              </a:pPr>
              <a:t>‹Nº›</a:t>
            </a:fld>
            <a:endParaRPr lang="es-ES" altLang="es-ES"/>
          </a:p>
        </p:txBody>
      </p:sp>
    </p:spTree>
    <p:extLst>
      <p:ext uri="{BB962C8B-B14F-4D97-AF65-F5344CB8AC3E}">
        <p14:creationId xmlns:p14="http://schemas.microsoft.com/office/powerpoint/2010/main" val="389334175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8C10AD5A-9337-EE0C-332F-952CB9C730ED}"/>
              </a:ext>
            </a:extLst>
          </p:cNvPr>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altLang="es-ES"/>
              <a:t>Clic para editar estilo título patrón</a:t>
            </a:r>
          </a:p>
        </p:txBody>
      </p:sp>
      <p:sp>
        <p:nvSpPr>
          <p:cNvPr id="237571" name="Rectangle 3">
            <a:extLst>
              <a:ext uri="{FF2B5EF4-FFF2-40B4-BE49-F238E27FC236}">
                <a16:creationId xmlns:a16="http://schemas.microsoft.com/office/drawing/2014/main" id="{D32D12D9-B0DE-1DAE-CA29-94EC7F87A2C3}"/>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237572" name="Rectangle 4">
            <a:extLst>
              <a:ext uri="{FF2B5EF4-FFF2-40B4-BE49-F238E27FC236}">
                <a16:creationId xmlns:a16="http://schemas.microsoft.com/office/drawing/2014/main" id="{FBCCF7EB-A85D-E55D-D452-76F762C8009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j-lt"/>
                <a:ea typeface="+mn-ea"/>
                <a:cs typeface="+mn-cs"/>
              </a:defRPr>
            </a:lvl1pPr>
          </a:lstStyle>
          <a:p>
            <a:pPr>
              <a:defRPr/>
            </a:pPr>
            <a:endParaRPr lang="es-ES"/>
          </a:p>
        </p:txBody>
      </p:sp>
      <p:sp>
        <p:nvSpPr>
          <p:cNvPr id="237573" name="Rectangle 5">
            <a:extLst>
              <a:ext uri="{FF2B5EF4-FFF2-40B4-BE49-F238E27FC236}">
                <a16:creationId xmlns:a16="http://schemas.microsoft.com/office/drawing/2014/main" id="{4A201DA7-930B-85AD-C51C-2037B79D78A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j-lt"/>
                <a:ea typeface="+mn-ea"/>
                <a:cs typeface="+mn-cs"/>
              </a:defRPr>
            </a:lvl1pPr>
          </a:lstStyle>
          <a:p>
            <a:pPr>
              <a:defRPr/>
            </a:pPr>
            <a:endParaRPr lang="es-ES"/>
          </a:p>
        </p:txBody>
      </p:sp>
      <p:sp>
        <p:nvSpPr>
          <p:cNvPr id="237574" name="Rectangle 6">
            <a:extLst>
              <a:ext uri="{FF2B5EF4-FFF2-40B4-BE49-F238E27FC236}">
                <a16:creationId xmlns:a16="http://schemas.microsoft.com/office/drawing/2014/main" id="{43440EB5-A865-810F-CEF5-4BBDDD06B54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Times New Roman" panose="02020603050405020304" pitchFamily="18" charset="0"/>
              </a:defRPr>
            </a:lvl1pPr>
          </a:lstStyle>
          <a:p>
            <a:pPr>
              <a:defRPr/>
            </a:pPr>
            <a:fld id="{3E09738D-078E-0A47-9749-A54B1305D77A}" type="slidenum">
              <a:rPr lang="es-ES" altLang="es-ES"/>
              <a:pPr>
                <a:defRPr/>
              </a:pPr>
              <a:t>‹Nº›</a:t>
            </a:fld>
            <a:endParaRPr lang="es-ES" altLang="es-ES"/>
          </a:p>
        </p:txBody>
      </p:sp>
    </p:spTree>
  </p:cSld>
  <p:clrMap bg1="dk2" tx1="lt1" bg2="dk1" tx2="lt2" accent1="accent1" accent2="accent2" accent3="accent3" accent4="accent4" accent5="accent5" accent6="accent6" hlink="hlink" folHlink="folHlink"/>
  <p:sldLayoutIdLst>
    <p:sldLayoutId id="2147489276" r:id="rId1"/>
    <p:sldLayoutId id="2147489134" r:id="rId2"/>
    <p:sldLayoutId id="2147489135" r:id="rId3"/>
    <p:sldLayoutId id="2147489136" r:id="rId4"/>
    <p:sldLayoutId id="2147489137" r:id="rId5"/>
    <p:sldLayoutId id="2147489138" r:id="rId6"/>
    <p:sldLayoutId id="2147489139" r:id="rId7"/>
    <p:sldLayoutId id="2147489140" r:id="rId8"/>
    <p:sldLayoutId id="2147489141" r:id="rId9"/>
    <p:sldLayoutId id="2147489142" r:id="rId10"/>
    <p:sldLayoutId id="2147489143" r:id="rId11"/>
  </p:sldLayoutIdLst>
  <p:transition spd="med"/>
  <p:txStyles>
    <p:titleStyle>
      <a:lvl1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000066"/>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000066"/>
            </a:outerShdw>
          </a:effectLst>
          <a:latin typeface="+mn-lt"/>
          <a:ea typeface="ＭＳ Ｐゴシック"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000066"/>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66"/>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66"/>
            </a:outerShdw>
          </a:effectLst>
          <a:latin typeface="+mn-lt"/>
          <a:ea typeface="ＭＳ Ｐゴシック" charset="0"/>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66"/>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66"/>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66"/>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66"/>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61B8455-75D7-0AC9-2CD4-382F23133BC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cambiar el estilo de título	</a:t>
            </a:r>
          </a:p>
        </p:txBody>
      </p:sp>
      <p:sp>
        <p:nvSpPr>
          <p:cNvPr id="61443" name="Rectangle 3">
            <a:extLst>
              <a:ext uri="{FF2B5EF4-FFF2-40B4-BE49-F238E27FC236}">
                <a16:creationId xmlns:a16="http://schemas.microsoft.com/office/drawing/2014/main" id="{C9259D88-1C53-A63C-75BC-FFEC316E6AD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87396" name="Rectangle 4">
            <a:extLst>
              <a:ext uri="{FF2B5EF4-FFF2-40B4-BE49-F238E27FC236}">
                <a16:creationId xmlns:a16="http://schemas.microsoft.com/office/drawing/2014/main" id="{F0EE28B3-0247-08EE-0A98-B9B5A4D41E3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mn-cs"/>
              </a:defRPr>
            </a:lvl1pPr>
          </a:lstStyle>
          <a:p>
            <a:pPr>
              <a:defRPr/>
            </a:pPr>
            <a:endParaRPr lang="es-ES"/>
          </a:p>
        </p:txBody>
      </p:sp>
      <p:sp>
        <p:nvSpPr>
          <p:cNvPr id="187397" name="Rectangle 5">
            <a:extLst>
              <a:ext uri="{FF2B5EF4-FFF2-40B4-BE49-F238E27FC236}">
                <a16:creationId xmlns:a16="http://schemas.microsoft.com/office/drawing/2014/main" id="{FF65988C-46BD-725F-5C23-022C168ED83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mn-cs"/>
              </a:defRPr>
            </a:lvl1pPr>
          </a:lstStyle>
          <a:p>
            <a:pPr>
              <a:defRPr/>
            </a:pPr>
            <a:endParaRPr lang="es-ES"/>
          </a:p>
        </p:txBody>
      </p:sp>
      <p:sp>
        <p:nvSpPr>
          <p:cNvPr id="187398" name="Rectangle 6">
            <a:extLst>
              <a:ext uri="{FF2B5EF4-FFF2-40B4-BE49-F238E27FC236}">
                <a16:creationId xmlns:a16="http://schemas.microsoft.com/office/drawing/2014/main" id="{606796D7-0E62-CA22-E2B2-CF5034EA6E5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4EFF019-365E-6141-816E-CE6CEFBEA664}"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9172" r:id="rId1"/>
    <p:sldLayoutId id="2147489173" r:id="rId2"/>
    <p:sldLayoutId id="2147489174" r:id="rId3"/>
    <p:sldLayoutId id="2147489175" r:id="rId4"/>
    <p:sldLayoutId id="2147489176" r:id="rId5"/>
    <p:sldLayoutId id="2147489177" r:id="rId6"/>
    <p:sldLayoutId id="2147489178" r:id="rId7"/>
    <p:sldLayoutId id="2147489179" r:id="rId8"/>
    <p:sldLayoutId id="2147489180" r:id="rId9"/>
    <p:sldLayoutId id="2147489181" r:id="rId10"/>
    <p:sldLayoutId id="2147489182" r:id="rId11"/>
    <p:sldLayoutId id="2147489280"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AFA2F5E-037A-1406-0A9E-5644B41C89A5}"/>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cambiar el estilo de título	</a:t>
            </a:r>
          </a:p>
        </p:txBody>
      </p:sp>
      <p:sp>
        <p:nvSpPr>
          <p:cNvPr id="74755" name="Rectangle 3">
            <a:extLst>
              <a:ext uri="{FF2B5EF4-FFF2-40B4-BE49-F238E27FC236}">
                <a16:creationId xmlns:a16="http://schemas.microsoft.com/office/drawing/2014/main" id="{4496ABD7-276F-A40B-FF91-1A42805C4B07}"/>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38916" name="Rectangle 4">
            <a:extLst>
              <a:ext uri="{FF2B5EF4-FFF2-40B4-BE49-F238E27FC236}">
                <a16:creationId xmlns:a16="http://schemas.microsoft.com/office/drawing/2014/main" id="{94068A56-F232-2620-1391-A007C4F3D1A9}"/>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Garamond"/>
                <a:ea typeface="+mn-ea"/>
                <a:cs typeface="+mn-cs"/>
              </a:defRPr>
            </a:lvl1pPr>
          </a:lstStyle>
          <a:p>
            <a:pPr>
              <a:defRPr/>
            </a:pPr>
            <a:endParaRPr lang="es-ES" altLang="en-US"/>
          </a:p>
        </p:txBody>
      </p:sp>
      <p:sp>
        <p:nvSpPr>
          <p:cNvPr id="38917" name="Rectangle 5">
            <a:extLst>
              <a:ext uri="{FF2B5EF4-FFF2-40B4-BE49-F238E27FC236}">
                <a16:creationId xmlns:a16="http://schemas.microsoft.com/office/drawing/2014/main" id="{7A0F2342-5249-863C-5B82-B0856A3B67C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a:ea typeface="+mn-ea"/>
                <a:cs typeface="+mn-cs"/>
              </a:defRPr>
            </a:lvl1pPr>
          </a:lstStyle>
          <a:p>
            <a:pPr>
              <a:defRPr/>
            </a:pPr>
            <a:endParaRPr lang="es-ES" altLang="en-US"/>
          </a:p>
        </p:txBody>
      </p:sp>
      <p:sp>
        <p:nvSpPr>
          <p:cNvPr id="38918" name="Rectangle 6">
            <a:extLst>
              <a:ext uri="{FF2B5EF4-FFF2-40B4-BE49-F238E27FC236}">
                <a16:creationId xmlns:a16="http://schemas.microsoft.com/office/drawing/2014/main" id="{21A582FF-544E-E9D5-8773-C89354E94001}"/>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anose="02020404030301010803" pitchFamily="18" charset="0"/>
              </a:defRPr>
            </a:lvl1pPr>
          </a:lstStyle>
          <a:p>
            <a:pPr>
              <a:defRPr/>
            </a:pPr>
            <a:fld id="{87727A6E-A197-284D-ADD9-2F05F11F6F71}"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9281" r:id="rId1"/>
    <p:sldLayoutId id="2147489183" r:id="rId2"/>
    <p:sldLayoutId id="2147489184" r:id="rId3"/>
    <p:sldLayoutId id="2147489185" r:id="rId4"/>
    <p:sldLayoutId id="2147489186" r:id="rId5"/>
    <p:sldLayoutId id="2147489187" r:id="rId6"/>
    <p:sldLayoutId id="2147489188" r:id="rId7"/>
    <p:sldLayoutId id="2147489189" r:id="rId8"/>
    <p:sldLayoutId id="2147489190" r:id="rId9"/>
    <p:sldLayoutId id="2147489191" r:id="rId10"/>
    <p:sldLayoutId id="2147489192" r:id="rId11"/>
    <p:sldLayoutId id="2147489193" r:id="rId12"/>
    <p:sldLayoutId id="2147489194" r:id="rId13"/>
    <p:sldLayoutId id="2147489195" r:id="rId14"/>
    <p:sldLayoutId id="2147489196" r:id="rId15"/>
  </p:sldLayoutIdLst>
  <p:txStyles>
    <p:titleStyle>
      <a:lvl1pPr algn="l" rtl="0" eaLnBrk="0" fontAlgn="base" hangingPunct="0">
        <a:spcBef>
          <a:spcPct val="0"/>
        </a:spcBef>
        <a:spcAft>
          <a:spcPct val="0"/>
        </a:spcAft>
        <a:defRPr sz="4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2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5764" y="5395059"/>
            <a:ext cx="757084" cy="399537"/>
          </a:xfrm>
          <a:prstGeom prst="rect">
            <a:avLst/>
          </a:prstGeom>
        </p:spPr>
      </p:pic>
      <p:sp>
        <p:nvSpPr>
          <p:cNvPr id="9" name="Título 1"/>
          <p:cNvSpPr txBox="1">
            <a:spLocks/>
          </p:cNvSpPr>
          <p:nvPr/>
        </p:nvSpPr>
        <p:spPr>
          <a:xfrm>
            <a:off x="2850356" y="3029324"/>
            <a:ext cx="6182916" cy="692638"/>
          </a:xfrm>
          <a:prstGeom prst="rect">
            <a:avLst/>
          </a:prstGeom>
        </p:spPr>
        <p:txBody>
          <a:bodyPr vert="horz" lIns="34290" tIns="17145" rIns="34290" bIns="17145" rtlCol="0" anchor="ct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s-ES" sz="3600" dirty="0">
                <a:solidFill>
                  <a:schemeClr val="bg1"/>
                </a:solidFill>
                <a:latin typeface="Trebuchet MS" panose="020B0603020202020204" pitchFamily="34" charset="0"/>
              </a:rPr>
              <a:t>El cerebro autista</a:t>
            </a:r>
            <a:endParaRPr lang="en-US" sz="3600" dirty="0">
              <a:solidFill>
                <a:schemeClr val="bg1"/>
              </a:solidFill>
              <a:latin typeface="Trebuchet MS" panose="020B0603020202020204" pitchFamily="34" charset="0"/>
            </a:endParaRPr>
          </a:p>
        </p:txBody>
      </p:sp>
      <p:sp>
        <p:nvSpPr>
          <p:cNvPr id="10" name="Subtítulo 2"/>
          <p:cNvSpPr txBox="1">
            <a:spLocks/>
          </p:cNvSpPr>
          <p:nvPr/>
        </p:nvSpPr>
        <p:spPr>
          <a:xfrm>
            <a:off x="3112226" y="3721962"/>
            <a:ext cx="2643195" cy="609327"/>
          </a:xfrm>
          <a:prstGeom prst="rect">
            <a:avLst/>
          </a:prstGeom>
        </p:spPr>
        <p:txBody>
          <a:bodyPr vert="horz" lIns="34290" tIns="17145" rIns="34290" bIns="17145"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s-ES" sz="3750" dirty="0">
                <a:solidFill>
                  <a:schemeClr val="bg1"/>
                </a:solidFill>
                <a:latin typeface="Trebuchet MS" panose="020B0603020202020204" pitchFamily="34" charset="0"/>
              </a:rPr>
              <a:t> </a:t>
            </a:r>
            <a:endParaRPr lang="en-US" sz="3750" dirty="0">
              <a:solidFill>
                <a:schemeClr val="bg1"/>
              </a:solidFill>
              <a:latin typeface="Trebuchet MS" panose="020B0603020202020204" pitchFamily="34" charset="0"/>
            </a:endParaRPr>
          </a:p>
        </p:txBody>
      </p:sp>
      <p:sp>
        <p:nvSpPr>
          <p:cNvPr id="6" name="CuadroTexto 7">
            <a:extLst>
              <a:ext uri="{FF2B5EF4-FFF2-40B4-BE49-F238E27FC236}">
                <a16:creationId xmlns:a16="http://schemas.microsoft.com/office/drawing/2014/main" id="{000F634C-0AA4-A542-98E3-26127152CB62}"/>
              </a:ext>
            </a:extLst>
          </p:cNvPr>
          <p:cNvSpPr txBox="1">
            <a:spLocks noChangeArrowheads="1"/>
          </p:cNvSpPr>
          <p:nvPr/>
        </p:nvSpPr>
        <p:spPr bwMode="auto">
          <a:xfrm>
            <a:off x="5272913" y="4381852"/>
            <a:ext cx="3186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s-ES" altLang="es-ES" i="1" dirty="0">
                <a:solidFill>
                  <a:schemeClr val="bg1"/>
                </a:solidFill>
                <a:latin typeface="Times New Roman" panose="02020603050405020304" pitchFamily="18" charset="0"/>
              </a:rPr>
              <a:t>José Ramón Alonso</a:t>
            </a:r>
          </a:p>
          <a:p>
            <a:pPr eaLnBrk="1" hangingPunct="1">
              <a:spcBef>
                <a:spcPct val="0"/>
              </a:spcBef>
              <a:buClrTx/>
              <a:buSzTx/>
              <a:buFontTx/>
              <a:buNone/>
            </a:pPr>
            <a:endParaRPr lang="es-ES" altLang="es-ES" sz="1800" dirty="0">
              <a:solidFill>
                <a:srgbClr val="000000"/>
              </a:solidFill>
              <a:latin typeface="Times New Roman" panose="02020603050405020304" pitchFamily="18" charset="0"/>
            </a:endParaRPr>
          </a:p>
        </p:txBody>
      </p:sp>
      <p:sp>
        <p:nvSpPr>
          <p:cNvPr id="11" name="CuadroTexto 3">
            <a:extLst>
              <a:ext uri="{FF2B5EF4-FFF2-40B4-BE49-F238E27FC236}">
                <a16:creationId xmlns:a16="http://schemas.microsoft.com/office/drawing/2014/main" id="{96C760AA-A767-E74A-873D-C48A2E68D0C0}"/>
              </a:ext>
            </a:extLst>
          </p:cNvPr>
          <p:cNvSpPr txBox="1">
            <a:spLocks noChangeArrowheads="1"/>
          </p:cNvSpPr>
          <p:nvPr/>
        </p:nvSpPr>
        <p:spPr bwMode="auto">
          <a:xfrm>
            <a:off x="956168" y="4443004"/>
            <a:ext cx="2538413" cy="148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s-ES" altLang="es-ES" sz="2100" dirty="0">
              <a:solidFill>
                <a:schemeClr val="bg1"/>
              </a:solidFill>
              <a:latin typeface="Times New Roman" panose="02020603050405020304" pitchFamily="18" charset="0"/>
            </a:endParaRPr>
          </a:p>
          <a:p>
            <a:pPr>
              <a:lnSpc>
                <a:spcPts val="4500"/>
              </a:lnSpc>
              <a:spcBef>
                <a:spcPct val="0"/>
              </a:spcBef>
              <a:buClrTx/>
              <a:buSzTx/>
              <a:buNone/>
            </a:pPr>
            <a:r>
              <a:rPr lang="es-ES" altLang="es-ES" sz="2100" dirty="0">
                <a:solidFill>
                  <a:schemeClr val="bg1"/>
                </a:solidFill>
                <a:latin typeface="Times New Roman" panose="02020603050405020304" pitchFamily="18" charset="0"/>
              </a:rPr>
              <a:t>	</a:t>
            </a:r>
            <a:r>
              <a:rPr lang="es-ES" altLang="es-ES" sz="2100" dirty="0" err="1">
                <a:solidFill>
                  <a:schemeClr val="bg1"/>
                </a:solidFill>
                <a:latin typeface="Times New Roman" panose="02020603050405020304" pitchFamily="18" charset="0"/>
              </a:rPr>
              <a:t>jralonso.es</a:t>
            </a:r>
            <a:endParaRPr lang="es-ES" altLang="es-ES" sz="2100" dirty="0">
              <a:solidFill>
                <a:schemeClr val="bg1"/>
              </a:solidFill>
              <a:latin typeface="Times New Roman" panose="02020603050405020304" pitchFamily="18" charset="0"/>
            </a:endParaRPr>
          </a:p>
          <a:p>
            <a:pPr>
              <a:lnSpc>
                <a:spcPts val="4500"/>
              </a:lnSpc>
              <a:spcBef>
                <a:spcPct val="0"/>
              </a:spcBef>
              <a:buClrTx/>
              <a:buSzTx/>
              <a:buNone/>
            </a:pPr>
            <a:r>
              <a:rPr lang="es-ES" altLang="es-ES" sz="2100" dirty="0">
                <a:solidFill>
                  <a:schemeClr val="bg1"/>
                </a:solidFill>
                <a:latin typeface="Times New Roman" panose="02020603050405020304" pitchFamily="18" charset="0"/>
              </a:rPr>
              <a:t>	@jralonso3</a:t>
            </a:r>
          </a:p>
        </p:txBody>
      </p:sp>
      <p:pic>
        <p:nvPicPr>
          <p:cNvPr id="12" name="Imagen 6">
            <a:extLst>
              <a:ext uri="{FF2B5EF4-FFF2-40B4-BE49-F238E27FC236}">
                <a16:creationId xmlns:a16="http://schemas.microsoft.com/office/drawing/2014/main" id="{6946EC56-CB81-6244-A2F3-84A670C8F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679" y="4997978"/>
            <a:ext cx="378619"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5">
            <a:extLst>
              <a:ext uri="{FF2B5EF4-FFF2-40B4-BE49-F238E27FC236}">
                <a16:creationId xmlns:a16="http://schemas.microsoft.com/office/drawing/2014/main" id="{FF9C3A90-50FE-FD48-8B45-BA2C8015A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890" y="5524869"/>
            <a:ext cx="432197"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269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3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81075"/>
            <a:ext cx="6167438"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302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ítulo 1">
            <a:extLst>
              <a:ext uri="{FF2B5EF4-FFF2-40B4-BE49-F238E27FC236}">
                <a16:creationId xmlns:a16="http://schemas.microsoft.com/office/drawing/2014/main" id="{E28B3787-B312-BA6B-C426-CFEC293336D6}"/>
              </a:ext>
            </a:extLst>
          </p:cNvPr>
          <p:cNvSpPr>
            <a:spLocks noGrp="1" noChangeArrowheads="1"/>
          </p:cNvSpPr>
          <p:nvPr>
            <p:ph type="title"/>
          </p:nvPr>
        </p:nvSpPr>
        <p:spPr/>
        <p:txBody>
          <a:bodyPr/>
          <a:lstStyle/>
          <a:p>
            <a:r>
              <a:rPr lang="es-ES" altLang="es-ES" dirty="0">
                <a:ea typeface="ＭＳ Ｐゴシック" panose="020B0600070205080204" pitchFamily="34" charset="-128"/>
              </a:rPr>
              <a:t>Tres tipos de “firmas”</a:t>
            </a:r>
          </a:p>
        </p:txBody>
      </p:sp>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457200" y="1268413"/>
            <a:ext cx="8229600" cy="4530725"/>
          </a:xfrm>
        </p:spPr>
        <p:txBody>
          <a:bodyPr/>
          <a:lstStyle/>
          <a:p>
            <a:pPr>
              <a:lnSpc>
                <a:spcPct val="150000"/>
              </a:lnSpc>
            </a:pPr>
            <a:r>
              <a:rPr lang="es-ES" altLang="es-ES" dirty="0">
                <a:ea typeface="ＭＳ Ｐゴシック" panose="020B0600070205080204" pitchFamily="34" charset="-128"/>
              </a:rPr>
              <a:t>Marcadores de rasgo -regiones cerebrales con actividad reducida en niños con TEA y en sus hermanos no afectados-</a:t>
            </a:r>
          </a:p>
          <a:p>
            <a:pPr>
              <a:lnSpc>
                <a:spcPct val="150000"/>
              </a:lnSpc>
            </a:pPr>
            <a:r>
              <a:rPr lang="es-ES" altLang="es-ES" dirty="0">
                <a:ea typeface="ＭＳ Ｐゴシック" panose="020B0600070205080204" pitchFamily="34" charset="-128"/>
              </a:rPr>
              <a:t>Marcadores de estado -áreas cerebrales con actividad reducida encontradas sólo en niños con autismo-</a:t>
            </a:r>
          </a:p>
          <a:p>
            <a:pPr>
              <a:lnSpc>
                <a:spcPct val="150000"/>
              </a:lnSpc>
            </a:pPr>
            <a:r>
              <a:rPr lang="es-ES" altLang="es-ES" dirty="0">
                <a:ea typeface="ＭＳ Ｐゴシック" panose="020B0600070205080204" pitchFamily="34" charset="-128"/>
              </a:rPr>
              <a:t>Actividad compensatoria -actividad aumentada observada sólo en hermanos no afectados-. La mayor actividad cerebral puede reflejar un proceso de desarrollo mediante el cual estos niños superan una predisposición genética a desarrollar TEA.</a:t>
            </a: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ctrTitle"/>
          </p:nvPr>
        </p:nvSpPr>
        <p:spPr>
          <a:xfrm>
            <a:off x="971600" y="764704"/>
            <a:ext cx="7623175" cy="1752600"/>
          </a:xfrm>
        </p:spPr>
        <p:txBody>
          <a:bodyPr/>
          <a:lstStyle/>
          <a:p>
            <a:pPr algn="ctr" eaLnBrk="1" hangingPunct="1"/>
            <a:br>
              <a:rPr lang="es-ES" altLang="es-ES" sz="4600" dirty="0">
                <a:ea typeface="ＭＳ Ｐゴシック" panose="020B0600070205080204" pitchFamily="34" charset="-128"/>
              </a:rPr>
            </a:br>
            <a:br>
              <a:rPr lang="es-ES" altLang="es-ES" sz="4600" dirty="0">
                <a:ea typeface="ＭＳ Ｐゴシック" panose="020B0600070205080204" pitchFamily="34" charset="-128"/>
              </a:rPr>
            </a:br>
            <a:r>
              <a:rPr lang="es-ES" altLang="es-ES" sz="4800" dirty="0">
                <a:ea typeface="ＭＳ Ｐゴシック" panose="020B0600070205080204" pitchFamily="34" charset="-128"/>
              </a:rPr>
              <a:t>Cerebros diferentes piensan de manera diferente</a:t>
            </a:r>
            <a:endParaRPr lang="es-ES" altLang="es-ES" sz="4600" dirty="0">
              <a:ea typeface="ＭＳ Ｐゴシック" panose="020B0600070205080204" pitchFamily="34" charset="-128"/>
            </a:endParaRPr>
          </a:p>
        </p:txBody>
      </p:sp>
    </p:spTree>
    <p:extLst>
      <p:ext uri="{BB962C8B-B14F-4D97-AF65-F5344CB8AC3E}">
        <p14:creationId xmlns:p14="http://schemas.microsoft.com/office/powerpoint/2010/main" val="58463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2B533C-BEF0-E93B-1FE8-E261036F56C8}"/>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6A613576-754F-A3F8-AA8A-ABBE08B80EE4}"/>
              </a:ext>
            </a:extLst>
          </p:cNvPr>
          <p:cNvSpPr>
            <a:spLocks noGrp="1"/>
          </p:cNvSpPr>
          <p:nvPr>
            <p:ph idx="1"/>
          </p:nvPr>
        </p:nvSpPr>
        <p:spPr/>
        <p:txBody>
          <a:bodyPr/>
          <a:lstStyle/>
          <a:p>
            <a:endParaRPr lang="es-ES"/>
          </a:p>
        </p:txBody>
      </p:sp>
      <p:pic>
        <p:nvPicPr>
          <p:cNvPr id="583682" name="Picture 2" descr="Mesas de mezcla digital 【Asesoramiento técnico】 | drunkat.es">
            <a:extLst>
              <a:ext uri="{FF2B5EF4-FFF2-40B4-BE49-F238E27FC236}">
                <a16:creationId xmlns:a16="http://schemas.microsoft.com/office/drawing/2014/main" id="{26DADCD5-01D4-D1B5-D6D5-305D31A96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6163"/>
            <a:ext cx="9144000" cy="476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04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36673-8678-B642-F710-FF8DF0BFFCB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190421AD-6030-58E1-B7D1-AA3D882A8C20}"/>
              </a:ext>
            </a:extLst>
          </p:cNvPr>
          <p:cNvSpPr>
            <a:spLocks noGrp="1"/>
          </p:cNvSpPr>
          <p:nvPr>
            <p:ph idx="1"/>
          </p:nvPr>
        </p:nvSpPr>
        <p:spPr/>
        <p:txBody>
          <a:bodyPr/>
          <a:lstStyle/>
          <a:p>
            <a:endParaRPr lang="es-ES"/>
          </a:p>
        </p:txBody>
      </p:sp>
      <p:pic>
        <p:nvPicPr>
          <p:cNvPr id="578562" name="Picture 2" descr="Rescue workers use a boat to navigate the floodwater in the centre of York after the River Ouse burst its banks.">
            <a:extLst>
              <a:ext uri="{FF2B5EF4-FFF2-40B4-BE49-F238E27FC236}">
                <a16:creationId xmlns:a16="http://schemas.microsoft.com/office/drawing/2014/main" id="{42503DCF-904B-45F0-9263-B0EBA5679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92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4EFF94-5350-32A0-81CB-C269FEFE3A9D}"/>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55014FF-76BD-9179-53C0-9E2CB273294C}"/>
              </a:ext>
            </a:extLst>
          </p:cNvPr>
          <p:cNvSpPr>
            <a:spLocks noGrp="1"/>
          </p:cNvSpPr>
          <p:nvPr>
            <p:ph idx="1"/>
          </p:nvPr>
        </p:nvSpPr>
        <p:spPr/>
        <p:txBody>
          <a:bodyPr/>
          <a:lstStyle/>
          <a:p>
            <a:endParaRPr lang="es-ES"/>
          </a:p>
        </p:txBody>
      </p:sp>
      <p:pic>
        <p:nvPicPr>
          <p:cNvPr id="584706" name="Picture 2" descr="The distributions of Autism Spectrum Quotient (AQ) scores by the four... |  Download Scientific Diagram">
            <a:extLst>
              <a:ext uri="{FF2B5EF4-FFF2-40B4-BE49-F238E27FC236}">
                <a16:creationId xmlns:a16="http://schemas.microsoft.com/office/drawing/2014/main" id="{66E051B1-66DE-33F7-B762-B61122E6A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9900"/>
            <a:ext cx="9144000" cy="591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771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A1EAF-F675-F99A-4898-61185D657DF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304BF319-B1CC-DA3F-410A-14639A5BC677}"/>
              </a:ext>
            </a:extLst>
          </p:cNvPr>
          <p:cNvSpPr>
            <a:spLocks noGrp="1"/>
          </p:cNvSpPr>
          <p:nvPr>
            <p:ph idx="1"/>
          </p:nvPr>
        </p:nvSpPr>
        <p:spPr/>
        <p:txBody>
          <a:bodyPr/>
          <a:lstStyle/>
          <a:p>
            <a:endParaRPr lang="es-ES"/>
          </a:p>
        </p:txBody>
      </p:sp>
      <p:pic>
        <p:nvPicPr>
          <p:cNvPr id="582660" name="Picture 4" descr="Person Of The Century: Albert Einstein - TIME">
            <a:extLst>
              <a:ext uri="{FF2B5EF4-FFF2-40B4-BE49-F238E27FC236}">
                <a16:creationId xmlns:a16="http://schemas.microsoft.com/office/drawing/2014/main" id="{58EB156E-8438-573A-4DE8-B3C3C445A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736" y="337143"/>
            <a:ext cx="8998507" cy="5874025"/>
          </a:xfrm>
          <a:prstGeom prst="rect">
            <a:avLst/>
          </a:prstGeom>
          <a:noFill/>
          <a:extLst>
            <a:ext uri="{909E8E84-426E-40DD-AFC4-6F175D3DCCD1}">
              <a14:hiddenFill xmlns:a14="http://schemas.microsoft.com/office/drawing/2010/main">
                <a:solidFill>
                  <a:srgbClr val="FFFFFF"/>
                </a:solidFill>
              </a14:hiddenFill>
            </a:ext>
          </a:extLst>
        </p:spPr>
      </p:pic>
      <p:pic>
        <p:nvPicPr>
          <p:cNvPr id="582658" name="Picture 2" descr="Steve Jobs could be the first person to receive Time's Person of the Year  posthumously – The Church of Apple">
            <a:extLst>
              <a:ext uri="{FF2B5EF4-FFF2-40B4-BE49-F238E27FC236}">
                <a16:creationId xmlns:a16="http://schemas.microsoft.com/office/drawing/2014/main" id="{B7B4BE24-80DB-8072-9D6B-EC6310B73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182" y="251669"/>
            <a:ext cx="4678033" cy="612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66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ítulo 1">
            <a:extLst>
              <a:ext uri="{FF2B5EF4-FFF2-40B4-BE49-F238E27FC236}">
                <a16:creationId xmlns:a16="http://schemas.microsoft.com/office/drawing/2014/main" id="{E28B3787-B312-BA6B-C426-CFEC293336D6}"/>
              </a:ext>
            </a:extLst>
          </p:cNvPr>
          <p:cNvSpPr>
            <a:spLocks noGrp="1" noChangeArrowheads="1"/>
          </p:cNvSpPr>
          <p:nvPr>
            <p:ph type="title"/>
          </p:nvPr>
        </p:nvSpPr>
        <p:spPr/>
        <p:txBody>
          <a:bodyPr/>
          <a:lstStyle/>
          <a:p>
            <a:r>
              <a:rPr lang="es-ES" altLang="es-ES" dirty="0">
                <a:ea typeface="ＭＳ Ｐゴシック" panose="020B0600070205080204" pitchFamily="34" charset="-128"/>
              </a:rPr>
              <a:t>Distintos cerebros</a:t>
            </a:r>
          </a:p>
        </p:txBody>
      </p:sp>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457200" y="1268413"/>
            <a:ext cx="8229600" cy="4530725"/>
          </a:xfrm>
        </p:spPr>
        <p:txBody>
          <a:bodyPr/>
          <a:lstStyle/>
          <a:p>
            <a:pPr>
              <a:lnSpc>
                <a:spcPct val="150000"/>
              </a:lnSpc>
            </a:pPr>
            <a:r>
              <a:rPr lang="es-ES" altLang="es-ES" dirty="0">
                <a:ea typeface="ＭＳ Ｐゴシック" panose="020B0600070205080204" pitchFamily="34" charset="-128"/>
              </a:rPr>
              <a:t>Gente que piensa en palabras.</a:t>
            </a:r>
          </a:p>
          <a:p>
            <a:pPr>
              <a:lnSpc>
                <a:spcPct val="150000"/>
              </a:lnSpc>
            </a:pPr>
            <a:r>
              <a:rPr lang="es-ES" altLang="es-ES" dirty="0">
                <a:ea typeface="ＭＳ Ｐゴシック" panose="020B0600070205080204" pitchFamily="34" charset="-128"/>
              </a:rPr>
              <a:t>Gente que piensa en imágenes.</a:t>
            </a:r>
          </a:p>
          <a:p>
            <a:pPr>
              <a:lnSpc>
                <a:spcPct val="150000"/>
              </a:lnSpc>
            </a:pPr>
            <a:r>
              <a:rPr lang="es-ES" altLang="es-ES" dirty="0">
                <a:ea typeface="ＭＳ Ｐゴシック" panose="020B0600070205080204" pitchFamily="34" charset="-128"/>
              </a:rPr>
              <a:t>Gente que usa patrones genéricos.</a:t>
            </a:r>
          </a:p>
          <a:p>
            <a:pPr>
              <a:lnSpc>
                <a:spcPct val="150000"/>
              </a:lnSpc>
            </a:pPr>
            <a:r>
              <a:rPr lang="es-ES" altLang="es-ES" dirty="0">
                <a:ea typeface="ＭＳ Ｐゴシック" panose="020B0600070205080204" pitchFamily="34" charset="-128"/>
              </a:rPr>
              <a:t>Gente que usa ejemplos individuales.</a:t>
            </a:r>
          </a:p>
          <a:p>
            <a:pPr>
              <a:lnSpc>
                <a:spcPct val="150000"/>
              </a:lnSpc>
            </a:pPr>
            <a:r>
              <a:rPr lang="es-ES" altLang="es-ES" dirty="0">
                <a:ea typeface="ＭＳ Ｐゴシック" panose="020B0600070205080204" pitchFamily="34" charset="-128"/>
              </a:rPr>
              <a:t>Gente sociable.</a:t>
            </a:r>
          </a:p>
          <a:p>
            <a:pPr>
              <a:lnSpc>
                <a:spcPct val="150000"/>
              </a:lnSpc>
            </a:pPr>
            <a:r>
              <a:rPr lang="es-ES" altLang="es-ES" dirty="0">
                <a:ea typeface="ＭＳ Ｐゴシック" panose="020B0600070205080204" pitchFamily="34" charset="-128"/>
              </a:rPr>
              <a:t>Gente poco sociable.</a:t>
            </a: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spTree>
    <p:extLst>
      <p:ext uri="{BB962C8B-B14F-4D97-AF65-F5344CB8AC3E}">
        <p14:creationId xmlns:p14="http://schemas.microsoft.com/office/powerpoint/2010/main" val="2755366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ítulo 1">
            <a:extLst>
              <a:ext uri="{FF2B5EF4-FFF2-40B4-BE49-F238E27FC236}">
                <a16:creationId xmlns:a16="http://schemas.microsoft.com/office/drawing/2014/main" id="{E28B3787-B312-BA6B-C426-CFEC293336D6}"/>
              </a:ext>
            </a:extLst>
          </p:cNvPr>
          <p:cNvSpPr>
            <a:spLocks noGrp="1" noChangeArrowheads="1"/>
          </p:cNvSpPr>
          <p:nvPr>
            <p:ph type="title"/>
          </p:nvPr>
        </p:nvSpPr>
        <p:spPr/>
        <p:txBody>
          <a:bodyPr/>
          <a:lstStyle/>
          <a:p>
            <a:r>
              <a:rPr lang="es-ES" altLang="es-ES" dirty="0">
                <a:ea typeface="ＭＳ Ｐゴシック" panose="020B0600070205080204" pitchFamily="34" charset="-128"/>
              </a:rPr>
              <a:t>¿Cuándo la variación normal se convierte en anomalía?</a:t>
            </a:r>
          </a:p>
        </p:txBody>
      </p:sp>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457200" y="1928763"/>
            <a:ext cx="8229600" cy="4530725"/>
          </a:xfrm>
        </p:spPr>
        <p:txBody>
          <a:bodyPr/>
          <a:lstStyle/>
          <a:p>
            <a:pPr>
              <a:lnSpc>
                <a:spcPct val="150000"/>
              </a:lnSpc>
            </a:pPr>
            <a:r>
              <a:rPr lang="es-ES" altLang="es-ES" dirty="0">
                <a:ea typeface="ＭＳ Ｐゴシック" panose="020B0600070205080204" pitchFamily="34" charset="-128"/>
              </a:rPr>
              <a:t>Personas bipolares: + hermanos en carreras creativas.</a:t>
            </a:r>
          </a:p>
          <a:p>
            <a:pPr>
              <a:lnSpc>
                <a:spcPct val="150000"/>
              </a:lnSpc>
            </a:pPr>
            <a:r>
              <a:rPr lang="es-ES" altLang="es-ES" dirty="0">
                <a:ea typeface="ＭＳ Ｐゴシック" panose="020B0600070205080204" pitchFamily="34" charset="-128"/>
              </a:rPr>
              <a:t>Personas con TEA: + parientes en carreras técnicas.</a:t>
            </a:r>
          </a:p>
          <a:p>
            <a:pPr>
              <a:lnSpc>
                <a:spcPct val="150000"/>
              </a:lnSpc>
            </a:pPr>
            <a:r>
              <a:rPr lang="es-ES" altLang="es-ES" dirty="0">
                <a:ea typeface="ＭＳ Ｐゴシック" panose="020B0600070205080204" pitchFamily="34" charset="-128"/>
              </a:rPr>
              <a:t>TEA, TDAH, dislexia: perfiles originales.</a:t>
            </a: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spTree>
    <p:extLst>
      <p:ext uri="{BB962C8B-B14F-4D97-AF65-F5344CB8AC3E}">
        <p14:creationId xmlns:p14="http://schemas.microsoft.com/office/powerpoint/2010/main" val="2620356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ítulo 1">
            <a:extLst>
              <a:ext uri="{FF2B5EF4-FFF2-40B4-BE49-F238E27FC236}">
                <a16:creationId xmlns:a16="http://schemas.microsoft.com/office/drawing/2014/main" id="{E28B3787-B312-BA6B-C426-CFEC293336D6}"/>
              </a:ext>
            </a:extLst>
          </p:cNvPr>
          <p:cNvSpPr>
            <a:spLocks noGrp="1" noChangeArrowheads="1"/>
          </p:cNvSpPr>
          <p:nvPr>
            <p:ph type="title"/>
          </p:nvPr>
        </p:nvSpPr>
        <p:spPr>
          <a:xfrm>
            <a:off x="827584" y="1371918"/>
            <a:ext cx="7200800" cy="45719"/>
          </a:xfrm>
        </p:spPr>
        <p:txBody>
          <a:bodyPr/>
          <a:lstStyle/>
          <a:p>
            <a:r>
              <a:rPr lang="es-ES" altLang="es-ES" sz="4800" dirty="0">
                <a:ea typeface="ＭＳ Ｐゴシック" panose="020B0600070205080204" pitchFamily="34" charset="-128"/>
              </a:rPr>
              <a:t>El cerebro de las mujeres autistas está "masculinizado" en volumen cerebral de materia gris y blanca.</a:t>
            </a: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sp>
        <p:nvSpPr>
          <p:cNvPr id="3" name="CuadroTexto 2">
            <a:extLst>
              <a:ext uri="{FF2B5EF4-FFF2-40B4-BE49-F238E27FC236}">
                <a16:creationId xmlns:a16="http://schemas.microsoft.com/office/drawing/2014/main" id="{F2EE3E42-5632-B7AA-12D8-6EDDED3A7EC8}"/>
              </a:ext>
            </a:extLst>
          </p:cNvPr>
          <p:cNvSpPr txBox="1"/>
          <p:nvPr/>
        </p:nvSpPr>
        <p:spPr>
          <a:xfrm>
            <a:off x="5004048" y="4916178"/>
            <a:ext cx="3600400" cy="646331"/>
          </a:xfrm>
          <a:prstGeom prst="rect">
            <a:avLst/>
          </a:prstGeom>
          <a:noFill/>
        </p:spPr>
        <p:txBody>
          <a:bodyPr wrap="square" rtlCol="0">
            <a:spAutoFit/>
          </a:bodyPr>
          <a:lstStyle/>
          <a:p>
            <a:r>
              <a:rPr lang="es-ES" dirty="0" err="1"/>
              <a:t>Lai</a:t>
            </a:r>
            <a:r>
              <a:rPr lang="es-ES" dirty="0"/>
              <a:t> et al., 2013</a:t>
            </a:r>
          </a:p>
          <a:p>
            <a:r>
              <a:rPr lang="es-ES" b="0" i="1" dirty="0" err="1">
                <a:solidFill>
                  <a:srgbClr val="202122"/>
                </a:solidFill>
                <a:effectLst/>
                <a:latin typeface="Arial" panose="020B0604020202020204" pitchFamily="34" charset="0"/>
              </a:rPr>
              <a:t>Brain</a:t>
            </a:r>
            <a:r>
              <a:rPr lang="es-ES" i="1" dirty="0">
                <a:solidFill>
                  <a:srgbClr val="202122"/>
                </a:solidFill>
              </a:rPr>
              <a:t> </a:t>
            </a:r>
            <a:r>
              <a:rPr lang="es-ES" i="0" dirty="0">
                <a:solidFill>
                  <a:srgbClr val="202122"/>
                </a:solidFill>
                <a:effectLst/>
                <a:latin typeface="Arial" panose="020B0604020202020204" pitchFamily="34" charset="0"/>
              </a:rPr>
              <a:t>136</a:t>
            </a:r>
            <a:r>
              <a:rPr lang="es-ES" b="0" i="0" dirty="0">
                <a:solidFill>
                  <a:srgbClr val="202122"/>
                </a:solidFill>
                <a:effectLst/>
                <a:latin typeface="Arial" panose="020B0604020202020204" pitchFamily="34" charset="0"/>
              </a:rPr>
              <a:t> (9): 2799–2815.</a:t>
            </a:r>
            <a:endParaRPr lang="es-ES" dirty="0"/>
          </a:p>
        </p:txBody>
      </p:sp>
    </p:spTree>
    <p:extLst>
      <p:ext uri="{BB962C8B-B14F-4D97-AF65-F5344CB8AC3E}">
        <p14:creationId xmlns:p14="http://schemas.microsoft.com/office/powerpoint/2010/main" val="240984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060819-0AA3-9EAB-D710-C29C00D0170F}"/>
              </a:ext>
            </a:extLst>
          </p:cNvPr>
          <p:cNvSpPr>
            <a:spLocks noGrp="1"/>
          </p:cNvSpPr>
          <p:nvPr>
            <p:ph type="title"/>
          </p:nvPr>
        </p:nvSpPr>
        <p:spPr/>
        <p:txBody>
          <a:bodyPr/>
          <a:lstStyle/>
          <a:p>
            <a:endParaRPr lang="es-ES"/>
          </a:p>
        </p:txBody>
      </p:sp>
      <p:sp>
        <p:nvSpPr>
          <p:cNvPr id="3" name="Marcador de imágenes en línea 2">
            <a:extLst>
              <a:ext uri="{FF2B5EF4-FFF2-40B4-BE49-F238E27FC236}">
                <a16:creationId xmlns:a16="http://schemas.microsoft.com/office/drawing/2014/main" id="{1A4B51C3-35DB-6ABB-055B-C029DAB59B52}"/>
              </a:ext>
            </a:extLst>
          </p:cNvPr>
          <p:cNvSpPr>
            <a:spLocks noGrp="1"/>
          </p:cNvSpPr>
          <p:nvPr>
            <p:ph type="clipArt" sz="half" idx="1"/>
          </p:nvPr>
        </p:nvSpPr>
        <p:spPr/>
      </p:sp>
      <p:sp>
        <p:nvSpPr>
          <p:cNvPr id="4" name="Marcador de texto 3">
            <a:extLst>
              <a:ext uri="{FF2B5EF4-FFF2-40B4-BE49-F238E27FC236}">
                <a16:creationId xmlns:a16="http://schemas.microsoft.com/office/drawing/2014/main" id="{FED97207-7DF9-DBF3-25A6-FEE7F393BC79}"/>
              </a:ext>
            </a:extLst>
          </p:cNvPr>
          <p:cNvSpPr>
            <a:spLocks noGrp="1"/>
          </p:cNvSpPr>
          <p:nvPr>
            <p:ph type="body" sz="half" idx="2"/>
          </p:nvPr>
        </p:nvSpPr>
        <p:spPr/>
        <p:txBody>
          <a:bodyPr/>
          <a:lstStyle/>
          <a:p>
            <a:endParaRPr lang="es-ES"/>
          </a:p>
        </p:txBody>
      </p:sp>
      <p:pic>
        <p:nvPicPr>
          <p:cNvPr id="3080" name="Picture 8" descr="New evidence for brain cancer risk after a single paediatric CT scan - The  Lancet Oncology">
            <a:extLst>
              <a:ext uri="{FF2B5EF4-FFF2-40B4-BE49-F238E27FC236}">
                <a16:creationId xmlns:a16="http://schemas.microsoft.com/office/drawing/2014/main" id="{8A306BD0-875C-8E89-E7D8-A735248A7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1408"/>
            <a:ext cx="9215774" cy="600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616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ctrTitle"/>
          </p:nvPr>
        </p:nvSpPr>
        <p:spPr>
          <a:xfrm>
            <a:off x="611560" y="2204864"/>
            <a:ext cx="7623175" cy="1752600"/>
          </a:xfrm>
        </p:spPr>
        <p:txBody>
          <a:bodyPr/>
          <a:lstStyle/>
          <a:p>
            <a:pPr algn="ctr" eaLnBrk="1" hangingPunct="1"/>
            <a:r>
              <a:rPr lang="es-ES" altLang="es-ES" sz="4600" dirty="0">
                <a:ea typeface="ＭＳ Ｐゴシック" panose="020B0600070205080204" pitchFamily="34" charset="-128"/>
              </a:rPr>
              <a:t>Regiones encefálicas</a:t>
            </a:r>
          </a:p>
        </p:txBody>
      </p:sp>
    </p:spTree>
    <p:extLst>
      <p:ext uri="{BB962C8B-B14F-4D97-AF65-F5344CB8AC3E}">
        <p14:creationId xmlns:p14="http://schemas.microsoft.com/office/powerpoint/2010/main" val="121848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EF4ACC-1872-C006-1EB5-AA480594A567}"/>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2741E988-3D4C-C391-AE29-6DA3E191764E}"/>
              </a:ext>
            </a:extLst>
          </p:cNvPr>
          <p:cNvSpPr>
            <a:spLocks noGrp="1"/>
          </p:cNvSpPr>
          <p:nvPr>
            <p:ph idx="1"/>
          </p:nvPr>
        </p:nvSpPr>
        <p:spPr/>
        <p:txBody>
          <a:bodyPr/>
          <a:lstStyle/>
          <a:p>
            <a:endParaRPr lang="es-ES"/>
          </a:p>
        </p:txBody>
      </p:sp>
      <p:pic>
        <p:nvPicPr>
          <p:cNvPr id="573442" name="Picture 2" descr="Imagen">
            <a:extLst>
              <a:ext uri="{FF2B5EF4-FFF2-40B4-BE49-F238E27FC236}">
                <a16:creationId xmlns:a16="http://schemas.microsoft.com/office/drawing/2014/main" id="{71748248-E9E5-5720-A1A2-1E2C74E55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7725"/>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5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title"/>
          </p:nvPr>
        </p:nvSpPr>
        <p:spPr/>
        <p:txBody>
          <a:bodyPr/>
          <a:lstStyle/>
          <a:p>
            <a:pPr algn="ctr" eaLnBrk="1" hangingPunct="1"/>
            <a:r>
              <a:rPr lang="es-ES" altLang="es-ES" sz="4800" dirty="0">
                <a:ea typeface="ＭＳ Ｐゴシック" panose="020B0600070205080204" pitchFamily="34" charset="-128"/>
              </a:rPr>
              <a:t>Varios estudios sugieren que los niños y adolescentes con autismo suelen tener el hipocampo agrandado, la zona del cerebro responsable de formar y almacenar recuerdos, pero no está claro si esa diferencia persiste en la edad adulta.</a:t>
            </a:r>
            <a:endParaRPr lang="es-ES" altLang="es-ES" sz="4600" dirty="0">
              <a:ea typeface="ＭＳ Ｐゴシック" panose="020B0600070205080204" pitchFamily="34" charset="-128"/>
            </a:endParaRPr>
          </a:p>
        </p:txBody>
      </p:sp>
    </p:spTree>
    <p:extLst>
      <p:ext uri="{BB962C8B-B14F-4D97-AF65-F5344CB8AC3E}">
        <p14:creationId xmlns:p14="http://schemas.microsoft.com/office/powerpoint/2010/main" val="265662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title"/>
          </p:nvPr>
        </p:nvSpPr>
        <p:spPr/>
        <p:txBody>
          <a:bodyPr/>
          <a:lstStyle/>
          <a:p>
            <a:pPr algn="ctr" eaLnBrk="1" hangingPunct="1"/>
            <a:r>
              <a:rPr lang="es-ES" altLang="es-ES" sz="3600" dirty="0">
                <a:ea typeface="ＭＳ Ｐゴシック" panose="020B0600070205080204" pitchFamily="34" charset="-128"/>
              </a:rPr>
              <a:t>El tamaño de la amígdala también parece diferir entre las personas con y sin autismo, aunque hay resultados contradictorios. Algunos concluyen que las personas con autismo tienen la amígdala más pequeña que las personas NT, o que la amígdala sólo es más pequeña si también padecen ansiedad. Otros han descubierto que los niños autistas tienen la amígdala más grande al principio del desarrollo y que la diferencia se estabiliza con el tiempo.</a:t>
            </a:r>
          </a:p>
        </p:txBody>
      </p:sp>
    </p:spTree>
    <p:extLst>
      <p:ext uri="{BB962C8B-B14F-4D97-AF65-F5344CB8AC3E}">
        <p14:creationId xmlns:p14="http://schemas.microsoft.com/office/powerpoint/2010/main" val="659089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F06E0-7221-172B-927E-F1BFA79E83A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10D5ABB8-7EF4-8436-D29E-B5BEFA0FC94F}"/>
              </a:ext>
            </a:extLst>
          </p:cNvPr>
          <p:cNvSpPr>
            <a:spLocks noGrp="1"/>
          </p:cNvSpPr>
          <p:nvPr>
            <p:ph idx="1"/>
          </p:nvPr>
        </p:nvSpPr>
        <p:spPr/>
        <p:txBody>
          <a:bodyPr/>
          <a:lstStyle/>
          <a:p>
            <a:endParaRPr lang="es-ES"/>
          </a:p>
        </p:txBody>
      </p:sp>
      <p:pic>
        <p:nvPicPr>
          <p:cNvPr id="571398" name="Picture 6" descr="Significant functional activity during the presentation of familiar faces versus fixation in the amygdala is shown overlaid on a 3D volume rendered brain. For purposes of illustration, functional activity was overlaid on a single brain from each group. The colours used in the functional maps represent P values associated with a t statistic. ">
            <a:extLst>
              <a:ext uri="{FF2B5EF4-FFF2-40B4-BE49-F238E27FC236}">
                <a16:creationId xmlns:a16="http://schemas.microsoft.com/office/drawing/2014/main" id="{A3E67460-FACA-3AEE-B850-D211A67B2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08" y="476672"/>
            <a:ext cx="8856984"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6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F06E0-7221-172B-927E-F1BFA79E83A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10D5ABB8-7EF4-8436-D29E-B5BEFA0FC94F}"/>
              </a:ext>
            </a:extLst>
          </p:cNvPr>
          <p:cNvSpPr>
            <a:spLocks noGrp="1"/>
          </p:cNvSpPr>
          <p:nvPr>
            <p:ph idx="1"/>
          </p:nvPr>
        </p:nvSpPr>
        <p:spPr/>
        <p:txBody>
          <a:bodyPr/>
          <a:lstStyle/>
          <a:p>
            <a:endParaRPr lang="es-ES"/>
          </a:p>
        </p:txBody>
      </p:sp>
      <p:pic>
        <p:nvPicPr>
          <p:cNvPr id="576514" name="Picture 2" descr="Significant functional activity during the presentation of familiar faces versus fixation in the medial frontal lobes (see yellow line) overlaid on a 3D volume rendered image. For purposes of illustration, functional activity was overlaid on a single representative brain from the autism (left) and normal (right) group. The absence of medial frontal activity in the autism group can also be seen in Fig. 5. The colours used in the functional maps represent P values associated with a t statistic. ">
            <a:extLst>
              <a:ext uri="{FF2B5EF4-FFF2-40B4-BE49-F238E27FC236}">
                <a16:creationId xmlns:a16="http://schemas.microsoft.com/office/drawing/2014/main" id="{0517FAC0-A661-7F24-D8B9-81382F195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22" y="476672"/>
            <a:ext cx="886635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311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title"/>
          </p:nvPr>
        </p:nvSpPr>
        <p:spPr/>
        <p:txBody>
          <a:bodyPr/>
          <a:lstStyle/>
          <a:p>
            <a:pPr algn="ctr" eaLnBrk="1" hangingPunct="1"/>
            <a:r>
              <a:rPr lang="es-ES" altLang="es-ES" sz="4000" dirty="0">
                <a:ea typeface="ＭＳ Ｐゴシック" panose="020B0600070205080204" pitchFamily="34" charset="-128"/>
              </a:rPr>
              <a:t>Según un metaanálisis de 17 estudios de neuroimagen, los autistas presentan cantidades reducidas de tejido cerebral en partes del cerebelo. </a:t>
            </a:r>
            <a:br>
              <a:rPr lang="es-ES" altLang="es-ES" sz="4000" dirty="0">
                <a:ea typeface="ＭＳ Ｐゴシック" panose="020B0600070205080204" pitchFamily="34" charset="-128"/>
              </a:rPr>
            </a:br>
            <a:r>
              <a:rPr lang="es-ES" altLang="es-ES" sz="4000" dirty="0">
                <a:ea typeface="ＭＳ Ｐゴシック" panose="020B0600070205080204" pitchFamily="34" charset="-128"/>
              </a:rPr>
              <a:t>Durante mucho tiempo, los científicos pensaron que el cerebelo coordinaba principalmente los movimientos, pero ahora comprenden que también desempeña un papel en la cognición y la interacción social.</a:t>
            </a:r>
          </a:p>
        </p:txBody>
      </p:sp>
    </p:spTree>
    <p:extLst>
      <p:ext uri="{BB962C8B-B14F-4D97-AF65-F5344CB8AC3E}">
        <p14:creationId xmlns:p14="http://schemas.microsoft.com/office/powerpoint/2010/main" val="2619211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title"/>
          </p:nvPr>
        </p:nvSpPr>
        <p:spPr>
          <a:xfrm>
            <a:off x="395536" y="620688"/>
            <a:ext cx="8229600" cy="1139825"/>
          </a:xfrm>
        </p:spPr>
        <p:txBody>
          <a:bodyPr/>
          <a:lstStyle/>
          <a:p>
            <a:pPr algn="r"/>
            <a:r>
              <a:rPr lang="es-ES" altLang="es-ES" sz="4000" dirty="0">
                <a:ea typeface="ＭＳ Ｐゴシック" panose="020B0600070205080204" pitchFamily="34" charset="-128"/>
              </a:rPr>
              <a:t>El córtex -la capa externa del cerebro- parece tener un patrón de grosor diferente en las personas con y sin autismo. </a:t>
            </a:r>
            <a:br>
              <a:rPr lang="es-ES" altLang="es-ES" sz="4000" dirty="0">
                <a:ea typeface="ＭＳ Ｐゴシック" panose="020B0600070205080204" pitchFamily="34" charset="-128"/>
              </a:rPr>
            </a:br>
            <a:r>
              <a:rPr lang="es-ES" altLang="es-ES" sz="4000" dirty="0">
                <a:ea typeface="ＭＳ Ｐゴシック" panose="020B0600070205080204" pitchFamily="34" charset="-128"/>
              </a:rPr>
              <a:t>Esta diferencia está relacionada con alteraciones en un tipo de neuronas durante el desarrollo.</a:t>
            </a:r>
            <a:br>
              <a:rPr lang="es-ES" altLang="es-ES" sz="4000" dirty="0">
                <a:ea typeface="ＭＳ Ｐゴシック" panose="020B0600070205080204" pitchFamily="34" charset="-128"/>
              </a:rPr>
            </a:br>
            <a:br>
              <a:rPr lang="es-ES" altLang="es-ES" sz="4000" dirty="0">
                <a:ea typeface="ＭＳ Ｐゴシック" panose="020B0600070205080204" pitchFamily="34" charset="-128"/>
              </a:rPr>
            </a:br>
            <a:r>
              <a:rPr lang="es-ES" sz="1600" b="0" i="0" dirty="0">
                <a:solidFill>
                  <a:srgbClr val="5B616B"/>
                </a:solidFill>
                <a:effectLst/>
                <a:latin typeface="system-ui"/>
              </a:rPr>
              <a:t>JAMA </a:t>
            </a:r>
            <a:r>
              <a:rPr lang="es-ES" sz="1600" b="0" i="0" dirty="0" err="1">
                <a:solidFill>
                  <a:srgbClr val="5B616B"/>
                </a:solidFill>
                <a:effectLst/>
                <a:latin typeface="system-ui"/>
              </a:rPr>
              <a:t>Psychiatry</a:t>
            </a:r>
            <a:r>
              <a:rPr lang="es-ES" sz="1600" cap="small" dirty="0">
                <a:solidFill>
                  <a:srgbClr val="5B616B"/>
                </a:solidFill>
                <a:latin typeface="BlinkMacSystemFont"/>
              </a:rPr>
              <a:t> </a:t>
            </a:r>
            <a:r>
              <a:rPr lang="es-ES" sz="1600" b="0" i="0" dirty="0">
                <a:solidFill>
                  <a:srgbClr val="5B616B"/>
                </a:solidFill>
                <a:effectLst/>
                <a:latin typeface="system-ui"/>
              </a:rPr>
              <a:t>78(1):47-63.</a:t>
            </a:r>
            <a:br>
              <a:rPr lang="es-ES" sz="1600" b="0" i="0" dirty="0">
                <a:solidFill>
                  <a:srgbClr val="5B616B"/>
                </a:solidFill>
                <a:effectLst/>
                <a:latin typeface="system-ui"/>
              </a:rPr>
            </a:br>
            <a:r>
              <a:rPr lang="es-ES" sz="1600" b="0" i="0" dirty="0">
                <a:solidFill>
                  <a:srgbClr val="212121"/>
                </a:solidFill>
                <a:effectLst/>
                <a:latin typeface="system-ui"/>
              </a:rPr>
              <a:t> </a:t>
            </a:r>
            <a:r>
              <a:rPr lang="es-ES" sz="1600" b="0" i="0" dirty="0" err="1">
                <a:solidFill>
                  <a:srgbClr val="5B616B"/>
                </a:solidFill>
                <a:effectLst/>
                <a:latin typeface="system-ui"/>
              </a:rPr>
              <a:t>doi</a:t>
            </a:r>
            <a:r>
              <a:rPr lang="es-ES" sz="1600" b="0" i="0" dirty="0">
                <a:solidFill>
                  <a:srgbClr val="5B616B"/>
                </a:solidFill>
                <a:effectLst/>
                <a:latin typeface="system-ui"/>
              </a:rPr>
              <a:t>: 10.1001/jamapsychiatry.2020.2694.</a:t>
            </a:r>
            <a:br>
              <a:rPr lang="es-ES" sz="1600" b="0" i="0" dirty="0">
                <a:solidFill>
                  <a:srgbClr val="212121"/>
                </a:solidFill>
                <a:effectLst/>
                <a:latin typeface="system-ui"/>
              </a:rPr>
            </a:br>
            <a:r>
              <a:rPr lang="es-ES" sz="1600" b="1" i="0" dirty="0">
                <a:solidFill>
                  <a:srgbClr val="212121"/>
                </a:solidFill>
                <a:effectLst/>
                <a:latin typeface="Merriweather" pitchFamily="2" charset="77"/>
              </a:rPr>
              <a:t>Virtual </a:t>
            </a:r>
            <a:r>
              <a:rPr lang="es-ES" sz="1600" b="1" i="0" dirty="0" err="1">
                <a:solidFill>
                  <a:srgbClr val="212121"/>
                </a:solidFill>
                <a:effectLst/>
                <a:latin typeface="Merriweather" pitchFamily="2" charset="77"/>
              </a:rPr>
              <a:t>Histology</a:t>
            </a:r>
            <a:r>
              <a:rPr lang="es-ES" sz="1600" b="1" i="0" dirty="0">
                <a:solidFill>
                  <a:srgbClr val="212121"/>
                </a:solidFill>
                <a:effectLst/>
                <a:latin typeface="Merriweather" pitchFamily="2" charset="77"/>
              </a:rPr>
              <a:t> </a:t>
            </a:r>
            <a:r>
              <a:rPr lang="es-ES" sz="1600" b="1" i="0" dirty="0" err="1">
                <a:solidFill>
                  <a:srgbClr val="212121"/>
                </a:solidFill>
                <a:effectLst/>
                <a:latin typeface="Merriweather" pitchFamily="2" charset="77"/>
              </a:rPr>
              <a:t>of</a:t>
            </a:r>
            <a:r>
              <a:rPr lang="es-ES" sz="1600" b="1" i="0" dirty="0">
                <a:solidFill>
                  <a:srgbClr val="212121"/>
                </a:solidFill>
                <a:effectLst/>
                <a:latin typeface="Merriweather" pitchFamily="2" charset="77"/>
              </a:rPr>
              <a:t> Cortical </a:t>
            </a:r>
            <a:r>
              <a:rPr lang="es-ES" sz="1600" b="1" i="0" dirty="0" err="1">
                <a:solidFill>
                  <a:srgbClr val="212121"/>
                </a:solidFill>
                <a:effectLst/>
                <a:latin typeface="Merriweather" pitchFamily="2" charset="77"/>
              </a:rPr>
              <a:t>Thickness</a:t>
            </a:r>
            <a:r>
              <a:rPr lang="es-ES" sz="1600" b="1" i="0" dirty="0">
                <a:solidFill>
                  <a:srgbClr val="212121"/>
                </a:solidFill>
                <a:effectLst/>
                <a:latin typeface="Merriweather" pitchFamily="2" charset="77"/>
              </a:rPr>
              <a:t> and </a:t>
            </a:r>
            <a:r>
              <a:rPr lang="es-ES" sz="1600" b="1" i="0" dirty="0" err="1">
                <a:solidFill>
                  <a:srgbClr val="212121"/>
                </a:solidFill>
                <a:effectLst/>
                <a:latin typeface="Merriweather" pitchFamily="2" charset="77"/>
              </a:rPr>
              <a:t>Shared</a:t>
            </a:r>
            <a:r>
              <a:rPr lang="es-ES" sz="1600" b="1" i="0" dirty="0">
                <a:solidFill>
                  <a:srgbClr val="212121"/>
                </a:solidFill>
                <a:effectLst/>
                <a:latin typeface="Merriweather" pitchFamily="2" charset="77"/>
              </a:rPr>
              <a:t> </a:t>
            </a:r>
            <a:r>
              <a:rPr lang="es-ES" sz="1600" b="1" i="0" dirty="0" err="1">
                <a:solidFill>
                  <a:srgbClr val="212121"/>
                </a:solidFill>
                <a:effectLst/>
                <a:latin typeface="Merriweather" pitchFamily="2" charset="77"/>
              </a:rPr>
              <a:t>Neurobiology</a:t>
            </a:r>
            <a:r>
              <a:rPr lang="es-ES" sz="1600" b="1" i="0" dirty="0">
                <a:solidFill>
                  <a:srgbClr val="212121"/>
                </a:solidFill>
                <a:effectLst/>
                <a:latin typeface="Merriweather" pitchFamily="2" charset="77"/>
              </a:rPr>
              <a:t> in 6 </a:t>
            </a:r>
            <a:r>
              <a:rPr lang="es-ES" sz="1600" b="1" i="0" dirty="0" err="1">
                <a:solidFill>
                  <a:srgbClr val="212121"/>
                </a:solidFill>
                <a:effectLst/>
                <a:latin typeface="Merriweather" pitchFamily="2" charset="77"/>
              </a:rPr>
              <a:t>Psychiatric</a:t>
            </a:r>
            <a:r>
              <a:rPr lang="es-ES" sz="1600" b="1" i="0" dirty="0">
                <a:solidFill>
                  <a:srgbClr val="212121"/>
                </a:solidFill>
                <a:effectLst/>
                <a:latin typeface="Merriweather" pitchFamily="2" charset="77"/>
              </a:rPr>
              <a:t> </a:t>
            </a:r>
            <a:r>
              <a:rPr lang="es-ES" sz="1600" b="1" i="0" dirty="0" err="1">
                <a:solidFill>
                  <a:srgbClr val="212121"/>
                </a:solidFill>
                <a:effectLst/>
                <a:latin typeface="Merriweather" pitchFamily="2" charset="77"/>
              </a:rPr>
              <a:t>Disorders</a:t>
            </a:r>
            <a:br>
              <a:rPr lang="es-ES" sz="1600" b="1" i="0" dirty="0">
                <a:solidFill>
                  <a:srgbClr val="212121"/>
                </a:solidFill>
                <a:effectLst/>
                <a:latin typeface="Merriweather" pitchFamily="2" charset="77"/>
              </a:rPr>
            </a:br>
            <a:endParaRPr lang="es-ES" altLang="es-ES" sz="4000" dirty="0">
              <a:ea typeface="ＭＳ Ｐゴシック" panose="020B0600070205080204" pitchFamily="34" charset="-128"/>
            </a:endParaRPr>
          </a:p>
        </p:txBody>
      </p:sp>
    </p:spTree>
    <p:extLst>
      <p:ext uri="{BB962C8B-B14F-4D97-AF65-F5344CB8AC3E}">
        <p14:creationId xmlns:p14="http://schemas.microsoft.com/office/powerpoint/2010/main" val="2281014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59A418A-3B40-4EE4-EB30-BCF15152E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484784"/>
            <a:ext cx="5556762" cy="4612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4262C27-B420-13E0-7E1F-092F4B7043B4}"/>
              </a:ext>
            </a:extLst>
          </p:cNvPr>
          <p:cNvSpPr txBox="1"/>
          <p:nvPr/>
        </p:nvSpPr>
        <p:spPr>
          <a:xfrm>
            <a:off x="2627784" y="437938"/>
            <a:ext cx="3240360" cy="646331"/>
          </a:xfrm>
          <a:prstGeom prst="rect">
            <a:avLst/>
          </a:prstGeom>
          <a:noFill/>
        </p:spPr>
        <p:txBody>
          <a:bodyPr wrap="square" rtlCol="0">
            <a:spAutoFit/>
          </a:bodyPr>
          <a:lstStyle/>
          <a:p>
            <a:pPr algn="ctr"/>
            <a:r>
              <a:rPr lang="es-ES" sz="3600" dirty="0"/>
              <a:t>Epífisis</a:t>
            </a:r>
          </a:p>
        </p:txBody>
      </p:sp>
    </p:spTree>
    <p:extLst>
      <p:ext uri="{BB962C8B-B14F-4D97-AF65-F5344CB8AC3E}">
        <p14:creationId xmlns:p14="http://schemas.microsoft.com/office/powerpoint/2010/main" val="2048381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ítulo 1">
            <a:extLst>
              <a:ext uri="{FF2B5EF4-FFF2-40B4-BE49-F238E27FC236}">
                <a16:creationId xmlns:a16="http://schemas.microsoft.com/office/drawing/2014/main" id="{E28B3787-B312-BA6B-C426-CFEC293336D6}"/>
              </a:ext>
            </a:extLst>
          </p:cNvPr>
          <p:cNvSpPr>
            <a:spLocks noGrp="1" noChangeArrowheads="1"/>
          </p:cNvSpPr>
          <p:nvPr>
            <p:ph type="title"/>
          </p:nvPr>
        </p:nvSpPr>
        <p:spPr/>
        <p:txBody>
          <a:bodyPr/>
          <a:lstStyle/>
          <a:p>
            <a:r>
              <a:rPr lang="es-ES" altLang="es-ES" dirty="0">
                <a:ea typeface="ＭＳ Ｐゴシック" panose="020B0600070205080204" pitchFamily="34" charset="-128"/>
              </a:rPr>
              <a:t>Epífisis</a:t>
            </a:r>
          </a:p>
        </p:txBody>
      </p:sp>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395536" y="847725"/>
            <a:ext cx="8229600" cy="4530725"/>
          </a:xfrm>
        </p:spPr>
        <p:txBody>
          <a:bodyPr/>
          <a:lstStyle/>
          <a:p>
            <a:pPr>
              <a:lnSpc>
                <a:spcPct val="150000"/>
              </a:lnSpc>
            </a:pPr>
            <a:r>
              <a:rPr lang="es-ES" dirty="0"/>
              <a:t>Anomalías en la fisiología de la melatonina y en el ritmo circadiano. </a:t>
            </a:r>
          </a:p>
          <a:p>
            <a:pPr>
              <a:lnSpc>
                <a:spcPct val="150000"/>
              </a:lnSpc>
            </a:pPr>
            <a:r>
              <a:rPr lang="es-ES" dirty="0"/>
              <a:t>Los niveles de melatonina y derivados están por debajo de la media en el TEA, y se correlacionan con el comportamiento autista.</a:t>
            </a:r>
          </a:p>
          <a:p>
            <a:pPr>
              <a:lnSpc>
                <a:spcPct val="150000"/>
              </a:lnSpc>
            </a:pPr>
            <a:r>
              <a:rPr lang="es-ES" dirty="0"/>
              <a:t>El 65% de las personas con TEA tienen menos de la mitad de melatonina que los controles.</a:t>
            </a:r>
            <a:endParaRPr lang="es-ES" altLang="es-ES" dirty="0">
              <a:ea typeface="ＭＳ Ｐゴシック" panose="020B0600070205080204" pitchFamily="34" charset="-128"/>
            </a:endParaRP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spTree>
    <p:extLst>
      <p:ext uri="{BB962C8B-B14F-4D97-AF65-F5344CB8AC3E}">
        <p14:creationId xmlns:p14="http://schemas.microsoft.com/office/powerpoint/2010/main" val="290001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B7EFDC-91D2-68B2-9363-7B1F4AC44641}"/>
              </a:ext>
            </a:extLst>
          </p:cNvPr>
          <p:cNvSpPr>
            <a:spLocks noGrp="1"/>
          </p:cNvSpPr>
          <p:nvPr>
            <p:ph type="title"/>
          </p:nvPr>
        </p:nvSpPr>
        <p:spPr/>
        <p:txBody>
          <a:bodyPr/>
          <a:lstStyle/>
          <a:p>
            <a:endParaRPr lang="es-ES"/>
          </a:p>
        </p:txBody>
      </p:sp>
      <p:sp>
        <p:nvSpPr>
          <p:cNvPr id="3" name="Marcador de imágenes en línea 2">
            <a:extLst>
              <a:ext uri="{FF2B5EF4-FFF2-40B4-BE49-F238E27FC236}">
                <a16:creationId xmlns:a16="http://schemas.microsoft.com/office/drawing/2014/main" id="{43BDEA65-1EFE-B55F-4FFB-1CD52AD48697}"/>
              </a:ext>
            </a:extLst>
          </p:cNvPr>
          <p:cNvSpPr>
            <a:spLocks noGrp="1"/>
          </p:cNvSpPr>
          <p:nvPr>
            <p:ph type="clipArt" sz="half" idx="1"/>
          </p:nvPr>
        </p:nvSpPr>
        <p:spPr/>
      </p:sp>
      <p:sp>
        <p:nvSpPr>
          <p:cNvPr id="4" name="Marcador de texto 3">
            <a:extLst>
              <a:ext uri="{FF2B5EF4-FFF2-40B4-BE49-F238E27FC236}">
                <a16:creationId xmlns:a16="http://schemas.microsoft.com/office/drawing/2014/main" id="{1EAE7017-E3EE-F6EE-01BA-88AF36C68F08}"/>
              </a:ext>
            </a:extLst>
          </p:cNvPr>
          <p:cNvSpPr>
            <a:spLocks noGrp="1"/>
          </p:cNvSpPr>
          <p:nvPr>
            <p:ph type="body" sz="half" idx="2"/>
          </p:nvPr>
        </p:nvSpPr>
        <p:spPr/>
        <p:txBody>
          <a:bodyPr/>
          <a:lstStyle/>
          <a:p>
            <a:endParaRPr lang="es-ES"/>
          </a:p>
        </p:txBody>
      </p:sp>
      <p:pic>
        <p:nvPicPr>
          <p:cNvPr id="4098" name="Picture 2" descr="Brain scanning | MRI, CT &amp; PET Imaging | Britannica">
            <a:extLst>
              <a:ext uri="{FF2B5EF4-FFF2-40B4-BE49-F238E27FC236}">
                <a16:creationId xmlns:a16="http://schemas.microsoft.com/office/drawing/2014/main" id="{DCB3BEC5-D785-E88D-E51B-40331AD21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0"/>
            <a:ext cx="8067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835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ítulo 1">
            <a:extLst>
              <a:ext uri="{FF2B5EF4-FFF2-40B4-BE49-F238E27FC236}">
                <a16:creationId xmlns:a16="http://schemas.microsoft.com/office/drawing/2014/main" id="{E28B3787-B312-BA6B-C426-CFEC293336D6}"/>
              </a:ext>
            </a:extLst>
          </p:cNvPr>
          <p:cNvSpPr>
            <a:spLocks noGrp="1" noChangeArrowheads="1"/>
          </p:cNvSpPr>
          <p:nvPr>
            <p:ph type="title"/>
          </p:nvPr>
        </p:nvSpPr>
        <p:spPr>
          <a:xfrm>
            <a:off x="457200" y="70984"/>
            <a:ext cx="8229600" cy="1139825"/>
          </a:xfrm>
        </p:spPr>
        <p:txBody>
          <a:bodyPr/>
          <a:lstStyle/>
          <a:p>
            <a:r>
              <a:rPr lang="es-ES" altLang="es-ES" dirty="0">
                <a:ea typeface="ＭＳ Ｐゴシック" panose="020B0600070205080204" pitchFamily="34" charset="-128"/>
              </a:rPr>
              <a:t>No solo melatonina</a:t>
            </a:r>
          </a:p>
        </p:txBody>
      </p:sp>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4211960" y="847725"/>
            <a:ext cx="4752528" cy="4530725"/>
          </a:xfrm>
        </p:spPr>
        <p:txBody>
          <a:bodyPr/>
          <a:lstStyle/>
          <a:p>
            <a:r>
              <a:rPr lang="es-ES" dirty="0"/>
              <a:t>101 proteínas eran más abundantes en los controles –80 de ellas no observadas en los individuos con autismo. </a:t>
            </a:r>
          </a:p>
          <a:p>
            <a:r>
              <a:rPr lang="es-ES" dirty="0"/>
              <a:t>78 proteínas fueron más abundantes en individuos con autismo. No había ninguna proteína que solo se observara en los individuos con autismo.</a:t>
            </a:r>
            <a:endParaRPr lang="es-ES" altLang="es-ES" dirty="0">
              <a:ea typeface="ＭＳ Ｐゴシック" panose="020B0600070205080204" pitchFamily="34" charset="-128"/>
            </a:endParaRP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pic>
        <p:nvPicPr>
          <p:cNvPr id="2050" name="Picture 2">
            <a:extLst>
              <a:ext uri="{FF2B5EF4-FFF2-40B4-BE49-F238E27FC236}">
                <a16:creationId xmlns:a16="http://schemas.microsoft.com/office/drawing/2014/main" id="{0AED3D36-4C98-EC14-4193-374FEB913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7900"/>
            <a:ext cx="4445000" cy="572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395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457200" y="152400"/>
            <a:ext cx="8229600" cy="4530725"/>
          </a:xfrm>
        </p:spPr>
        <p:txBody>
          <a:bodyPr/>
          <a:lstStyle/>
          <a:p>
            <a:pPr>
              <a:lnSpc>
                <a:spcPct val="150000"/>
              </a:lnSpc>
            </a:pPr>
            <a:r>
              <a:rPr lang="es-ES" dirty="0"/>
              <a:t>Las anomalías en las áreas de Broca y Wernicke se han relacionado con déficits en la comunicación social y el lenguaje</a:t>
            </a:r>
          </a:p>
          <a:p>
            <a:pPr>
              <a:lnSpc>
                <a:spcPct val="150000"/>
              </a:lnSpc>
            </a:pPr>
            <a:r>
              <a:rPr lang="es-ES" dirty="0"/>
              <a:t>Las regiones frontotemporales y la amígdala se han relacionado con anomalías en el procesamiento socioemocional;</a:t>
            </a:r>
          </a:p>
          <a:p>
            <a:pPr>
              <a:lnSpc>
                <a:spcPct val="150000"/>
              </a:lnSpc>
            </a:pPr>
            <a:r>
              <a:rPr lang="es-ES" dirty="0"/>
              <a:t>El córtex orbitofrontal y el núcleo caudado (es decir, el sistema </a:t>
            </a:r>
            <a:r>
              <a:rPr lang="es-ES" dirty="0" err="1"/>
              <a:t>frontoestriatal</a:t>
            </a:r>
            <a:r>
              <a:rPr lang="es-ES" dirty="0"/>
              <a:t>) pueden mediar en conductas repetitivas y estereotipadas. </a:t>
            </a:r>
            <a:endParaRPr lang="es-ES" altLang="es-ES" dirty="0">
              <a:ea typeface="ＭＳ Ｐゴシック" panose="020B0600070205080204" pitchFamily="34" charset="-128"/>
            </a:endParaRP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spTree>
    <p:extLst>
      <p:ext uri="{BB962C8B-B14F-4D97-AF65-F5344CB8AC3E}">
        <p14:creationId xmlns:p14="http://schemas.microsoft.com/office/powerpoint/2010/main" val="733285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ctrTitle"/>
          </p:nvPr>
        </p:nvSpPr>
        <p:spPr>
          <a:xfrm>
            <a:off x="899592" y="1556792"/>
            <a:ext cx="7623175" cy="1752600"/>
          </a:xfrm>
        </p:spPr>
        <p:txBody>
          <a:bodyPr/>
          <a:lstStyle/>
          <a:p>
            <a:pPr algn="ctr" eaLnBrk="1" hangingPunct="1"/>
            <a:r>
              <a:rPr lang="es-ES" sz="4000" dirty="0"/>
              <a:t>Estos estudios añaden peso a la idea de que las diferencias en la anatomía cerebral en el TEA sustentan síntomas y rasgos clínicos específicos.</a:t>
            </a:r>
            <a:endParaRPr lang="es-ES" altLang="es-ES" sz="6000" dirty="0">
              <a:ea typeface="ＭＳ Ｐゴシック" panose="020B0600070205080204" pitchFamily="34" charset="-128"/>
            </a:endParaRPr>
          </a:p>
        </p:txBody>
      </p:sp>
    </p:spTree>
    <p:extLst>
      <p:ext uri="{BB962C8B-B14F-4D97-AF65-F5344CB8AC3E}">
        <p14:creationId xmlns:p14="http://schemas.microsoft.com/office/powerpoint/2010/main" val="2641913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title"/>
          </p:nvPr>
        </p:nvSpPr>
        <p:spPr/>
        <p:txBody>
          <a:bodyPr/>
          <a:lstStyle/>
          <a:p>
            <a:pPr algn="ctr" eaLnBrk="1" hangingPunct="1"/>
            <a:r>
              <a:rPr lang="es-ES" altLang="es-ES" sz="4000" dirty="0">
                <a:ea typeface="ＭＳ Ｐゴシック" panose="020B0600070205080204" pitchFamily="34" charset="-128"/>
              </a:rPr>
              <a:t>A pesar de que cada vez hay más pruebas de la implicación de regiones cerebrales específicas en el TEA, muchos hallazgos anteriores no se han reproducido. Por ejemplo, el cerebelo y la amígdala se han descrito como normales, más pequeños o más grandes. </a:t>
            </a:r>
          </a:p>
        </p:txBody>
      </p:sp>
    </p:spTree>
    <p:extLst>
      <p:ext uri="{BB962C8B-B14F-4D97-AF65-F5344CB8AC3E}">
        <p14:creationId xmlns:p14="http://schemas.microsoft.com/office/powerpoint/2010/main" val="2895487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title"/>
          </p:nvPr>
        </p:nvSpPr>
        <p:spPr>
          <a:xfrm>
            <a:off x="251520" y="277813"/>
            <a:ext cx="8435280" cy="1139825"/>
          </a:xfrm>
        </p:spPr>
        <p:txBody>
          <a:bodyPr/>
          <a:lstStyle/>
          <a:p>
            <a:pPr algn="ctr" eaLnBrk="1" hangingPunct="1"/>
            <a:r>
              <a:rPr lang="es-ES" altLang="es-ES" sz="4000" dirty="0">
                <a:ea typeface="ＭＳ Ｐゴシック" panose="020B0600070205080204" pitchFamily="34" charset="-128"/>
              </a:rPr>
              <a:t>Durante tiempo, se creyó que esta variabilidad se debía a muestras pequeñas que diferían en varios aspectos clave (criterios diagnósticos, cociente intelectual y edad). Sin embargo, trabajos recientes demuestran </a:t>
            </a:r>
            <a:r>
              <a:rPr lang="es-ES" altLang="es-ES" sz="4000">
                <a:ea typeface="ＭＳ Ｐゴシック" panose="020B0600070205080204" pitchFamily="34" charset="-128"/>
              </a:rPr>
              <a:t>que las </a:t>
            </a:r>
            <a:r>
              <a:rPr lang="es-ES" altLang="es-ES" sz="4000" dirty="0">
                <a:ea typeface="ＭＳ Ｐゴシック" panose="020B0600070205080204" pitchFamily="34" charset="-128"/>
              </a:rPr>
              <a:t>diferencias neuroanatómicas entre individuos con TEA y neurotípicos siguen </a:t>
            </a:r>
            <a:r>
              <a:rPr lang="es-ES" altLang="es-ES" sz="4000">
                <a:ea typeface="ＭＳ Ｐゴシック" panose="020B0600070205080204" pitchFamily="34" charset="-128"/>
              </a:rPr>
              <a:t>siendo moderadas </a:t>
            </a:r>
            <a:r>
              <a:rPr lang="es-ES" altLang="es-ES" sz="4000" dirty="0">
                <a:ea typeface="ＭＳ Ｐゴシック" panose="020B0600070205080204" pitchFamily="34" charset="-128"/>
              </a:rPr>
              <a:t>incluso cuando las muestras son grandes y están bien caracterizadas.</a:t>
            </a:r>
          </a:p>
        </p:txBody>
      </p:sp>
    </p:spTree>
    <p:extLst>
      <p:ext uri="{BB962C8B-B14F-4D97-AF65-F5344CB8AC3E}">
        <p14:creationId xmlns:p14="http://schemas.microsoft.com/office/powerpoint/2010/main" val="3688319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ctrTitle"/>
          </p:nvPr>
        </p:nvSpPr>
        <p:spPr>
          <a:xfrm>
            <a:off x="611560" y="2204864"/>
            <a:ext cx="7623175" cy="1752600"/>
          </a:xfrm>
        </p:spPr>
        <p:txBody>
          <a:bodyPr/>
          <a:lstStyle/>
          <a:p>
            <a:pPr algn="ctr" eaLnBrk="1" hangingPunct="1"/>
            <a:r>
              <a:rPr lang="es-ES" altLang="es-ES" sz="4600" dirty="0">
                <a:ea typeface="ＭＳ Ｐゴシック" panose="020B0600070205080204" pitchFamily="34" charset="-128"/>
              </a:rPr>
              <a:t>Patrón de crecimiento</a:t>
            </a:r>
          </a:p>
        </p:txBody>
      </p:sp>
    </p:spTree>
    <p:extLst>
      <p:ext uri="{BB962C8B-B14F-4D97-AF65-F5344CB8AC3E}">
        <p14:creationId xmlns:p14="http://schemas.microsoft.com/office/powerpoint/2010/main" val="2312142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179512" y="404664"/>
            <a:ext cx="8229600" cy="4530725"/>
          </a:xfrm>
        </p:spPr>
        <p:txBody>
          <a:bodyPr/>
          <a:lstStyle/>
          <a:p>
            <a:pPr>
              <a:spcBef>
                <a:spcPts val="1920"/>
              </a:spcBef>
            </a:pPr>
            <a:r>
              <a:rPr lang="es-ES" altLang="es-ES" sz="2800" dirty="0">
                <a:ea typeface="ＭＳ Ｐゴシック" panose="020B0600070205080204" pitchFamily="34" charset="-128"/>
              </a:rPr>
              <a:t>El TEA se acompaña de diferencias en la anatomía cerebral. </a:t>
            </a:r>
          </a:p>
          <a:p>
            <a:pPr>
              <a:spcBef>
                <a:spcPts val="1920"/>
              </a:spcBef>
            </a:pPr>
            <a:r>
              <a:rPr lang="es-ES" altLang="es-ES" sz="2800" dirty="0">
                <a:ea typeface="ＭＳ Ｐゴシック" panose="020B0600070205080204" pitchFamily="34" charset="-128"/>
              </a:rPr>
              <a:t>Durante la primera infancia, estas diferencias son más prominentes e incluyen diferencias en el crecimiento cerebral general y el volumen total de materia gris o blanca, circunferencias cefálica y/o área superficial.</a:t>
            </a:r>
          </a:p>
          <a:p>
            <a:pPr>
              <a:spcBef>
                <a:spcPts val="1920"/>
              </a:spcBef>
            </a:pPr>
            <a:r>
              <a:rPr lang="es-ES" altLang="es-ES" sz="2800" dirty="0">
                <a:ea typeface="ＭＳ Ｐゴシック" panose="020B0600070205080204" pitchFamily="34" charset="-128"/>
              </a:rPr>
              <a:t>Durante la infancia tardía, la adolescencia y la edad adulta, los TEA se asocian a anomalías en sistemas neuronales específicos distribuidos espacialmente que pueden mediar en síntomas y rasgos específicos.</a:t>
            </a:r>
            <a:endParaRPr lang="es-ES" altLang="es-ES" dirty="0">
              <a:ea typeface="ＭＳ Ｐゴシック" panose="020B0600070205080204" pitchFamily="34" charset="-128"/>
            </a:endParaRP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spTree>
    <p:extLst>
      <p:ext uri="{BB962C8B-B14F-4D97-AF65-F5344CB8AC3E}">
        <p14:creationId xmlns:p14="http://schemas.microsoft.com/office/powerpoint/2010/main" val="247053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179512" y="404664"/>
            <a:ext cx="8229600" cy="4530725"/>
          </a:xfrm>
        </p:spPr>
        <p:txBody>
          <a:bodyPr/>
          <a:lstStyle/>
          <a:p>
            <a:pPr>
              <a:spcBef>
                <a:spcPts val="1920"/>
              </a:spcBef>
            </a:pPr>
            <a:r>
              <a:rPr lang="es-ES" altLang="es-ES" sz="2800" dirty="0">
                <a:ea typeface="ＭＳ Ｐゴシック" panose="020B0600070205080204" pitchFamily="34" charset="-128"/>
              </a:rPr>
              <a:t>Algunos bebés a los que posteriormente se diagnostica autismo presentan un crecimiento inusualmente rápido en determinadas regiones cerebrales. </a:t>
            </a:r>
          </a:p>
          <a:p>
            <a:pPr>
              <a:spcBef>
                <a:spcPts val="1920"/>
              </a:spcBef>
            </a:pPr>
            <a:r>
              <a:rPr lang="es-ES" altLang="es-ES" sz="2800" dirty="0">
                <a:ea typeface="ＭＳ Ｐゴシック" panose="020B0600070205080204" pitchFamily="34" charset="-128"/>
              </a:rPr>
              <a:t>En comparación con sus compañeros NT, los niños autistas presentan una expansión significativamente más rápida de la superficie de su córtex entre los 6 y los 12 meses de edad. </a:t>
            </a:r>
          </a:p>
          <a:p>
            <a:pPr>
              <a:spcBef>
                <a:spcPts val="1920"/>
              </a:spcBef>
            </a:pPr>
            <a:r>
              <a:rPr lang="es-ES" altLang="es-ES" sz="2800" dirty="0">
                <a:ea typeface="ＭＳ Ｐゴシック" panose="020B0600070205080204" pitchFamily="34" charset="-128"/>
              </a:rPr>
              <a:t>En el segundo año de vida, el volumen cerebral aumenta mucho más rápido en los niños autistas que en sus compañeros no autistas</a:t>
            </a:r>
            <a:r>
              <a:rPr lang="es-ES" altLang="es-ES" dirty="0">
                <a:ea typeface="ＭＳ Ｐゴシック" panose="020B0600070205080204" pitchFamily="34" charset="-128"/>
              </a:rPr>
              <a:t>.</a:t>
            </a: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spTree>
    <p:extLst>
      <p:ext uri="{BB962C8B-B14F-4D97-AF65-F5344CB8AC3E}">
        <p14:creationId xmlns:p14="http://schemas.microsoft.com/office/powerpoint/2010/main" val="2562684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179512" y="404664"/>
            <a:ext cx="8229600" cy="4530725"/>
          </a:xfrm>
        </p:spPr>
        <p:txBody>
          <a:bodyPr/>
          <a:lstStyle/>
          <a:p>
            <a:pPr>
              <a:spcBef>
                <a:spcPts val="1920"/>
              </a:spcBef>
            </a:pPr>
            <a:r>
              <a:rPr lang="es-ES" altLang="es-ES" sz="2800" dirty="0">
                <a:ea typeface="ＭＳ Ｐゴシック" panose="020B0600070205080204" pitchFamily="34" charset="-128"/>
              </a:rPr>
              <a:t>El crecimiento acelerado precoz puede ir seguido de un crecimiento atípicamente lento o detenido durante la infancia, de modo que en general no se observan diferencias globales en la edad adulta.</a:t>
            </a:r>
          </a:p>
          <a:p>
            <a:pPr>
              <a:spcBef>
                <a:spcPts val="1920"/>
              </a:spcBef>
            </a:pPr>
            <a:r>
              <a:rPr lang="es-ES" altLang="es-ES" sz="2800" dirty="0">
                <a:ea typeface="ＭＳ Ｐゴシック" panose="020B0600070205080204" pitchFamily="34" charset="-128"/>
              </a:rPr>
              <a:t>Los adultos con inteligencia normal y TEA no difieren significativamente de los "neurotípicos" en el volumen de materia gris/blanca de todo el cerebro, pero sí en los patrones específicos de diferencias significativas en la materia gris o blanca.</a:t>
            </a:r>
            <a:endParaRPr lang="es-ES" altLang="es-ES" dirty="0">
              <a:ea typeface="ＭＳ Ｐゴシック" panose="020B0600070205080204" pitchFamily="34" charset="-128"/>
            </a:endParaRP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spTree>
    <p:extLst>
      <p:ext uri="{BB962C8B-B14F-4D97-AF65-F5344CB8AC3E}">
        <p14:creationId xmlns:p14="http://schemas.microsoft.com/office/powerpoint/2010/main" val="48828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BD929-251E-4F04-ED3D-DC386458C5FB}"/>
              </a:ext>
            </a:extLst>
          </p:cNvPr>
          <p:cNvSpPr>
            <a:spLocks noGrp="1"/>
          </p:cNvSpPr>
          <p:nvPr>
            <p:ph type="title"/>
          </p:nvPr>
        </p:nvSpPr>
        <p:spPr/>
        <p:txBody>
          <a:bodyPr/>
          <a:lstStyle/>
          <a:p>
            <a:r>
              <a:rPr lang="es-ES" dirty="0"/>
              <a:t>Ventrículos cerebrales</a:t>
            </a:r>
          </a:p>
        </p:txBody>
      </p:sp>
      <p:sp>
        <p:nvSpPr>
          <p:cNvPr id="3" name="Marcador de contenido 2">
            <a:extLst>
              <a:ext uri="{FF2B5EF4-FFF2-40B4-BE49-F238E27FC236}">
                <a16:creationId xmlns:a16="http://schemas.microsoft.com/office/drawing/2014/main" id="{828B0E30-D568-8BCD-3B49-5CF826699D95}"/>
              </a:ext>
            </a:extLst>
          </p:cNvPr>
          <p:cNvSpPr>
            <a:spLocks noGrp="1"/>
          </p:cNvSpPr>
          <p:nvPr>
            <p:ph idx="1"/>
          </p:nvPr>
        </p:nvSpPr>
        <p:spPr/>
        <p:txBody>
          <a:bodyPr/>
          <a:lstStyle/>
          <a:p>
            <a:endParaRPr lang="es-ES"/>
          </a:p>
        </p:txBody>
      </p:sp>
      <p:pic>
        <p:nvPicPr>
          <p:cNvPr id="586754" name="Picture 2" descr="grandin-normal-brains">
            <a:extLst>
              <a:ext uri="{FF2B5EF4-FFF2-40B4-BE49-F238E27FC236}">
                <a16:creationId xmlns:a16="http://schemas.microsoft.com/office/drawing/2014/main" id="{EA93DBE6-1A93-0EC8-C3C5-53C37BA50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37" y="1347175"/>
            <a:ext cx="8382000" cy="549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74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F5CF3-46E7-9FF7-9121-184C49B94EF4}"/>
              </a:ext>
            </a:extLst>
          </p:cNvPr>
          <p:cNvSpPr>
            <a:spLocks noGrp="1"/>
          </p:cNvSpPr>
          <p:nvPr>
            <p:ph type="title"/>
          </p:nvPr>
        </p:nvSpPr>
        <p:spPr/>
        <p:txBody>
          <a:bodyPr/>
          <a:lstStyle/>
          <a:p>
            <a:endParaRPr lang="es-ES"/>
          </a:p>
        </p:txBody>
      </p:sp>
      <p:sp>
        <p:nvSpPr>
          <p:cNvPr id="3" name="Marcador de imágenes en línea 2">
            <a:extLst>
              <a:ext uri="{FF2B5EF4-FFF2-40B4-BE49-F238E27FC236}">
                <a16:creationId xmlns:a16="http://schemas.microsoft.com/office/drawing/2014/main" id="{18EA1068-3195-0D7E-57FC-520E47824DAA}"/>
              </a:ext>
            </a:extLst>
          </p:cNvPr>
          <p:cNvSpPr>
            <a:spLocks noGrp="1"/>
          </p:cNvSpPr>
          <p:nvPr>
            <p:ph type="clipArt" sz="half" idx="1"/>
          </p:nvPr>
        </p:nvSpPr>
        <p:spPr/>
      </p:sp>
      <p:sp>
        <p:nvSpPr>
          <p:cNvPr id="4" name="Marcador de texto 3">
            <a:extLst>
              <a:ext uri="{FF2B5EF4-FFF2-40B4-BE49-F238E27FC236}">
                <a16:creationId xmlns:a16="http://schemas.microsoft.com/office/drawing/2014/main" id="{B6272241-9266-B4C8-D8B5-DE3F8883B9A0}"/>
              </a:ext>
            </a:extLst>
          </p:cNvPr>
          <p:cNvSpPr>
            <a:spLocks noGrp="1"/>
          </p:cNvSpPr>
          <p:nvPr>
            <p:ph type="body" sz="half" idx="2"/>
          </p:nvPr>
        </p:nvSpPr>
        <p:spPr/>
        <p:txBody>
          <a:bodyPr/>
          <a:lstStyle/>
          <a:p>
            <a:endParaRPr lang="es-ES"/>
          </a:p>
        </p:txBody>
      </p:sp>
      <p:pic>
        <p:nvPicPr>
          <p:cNvPr id="7170" name="Picture 2" descr="Autism Research Uncovers Brain Connections | NewsCenter | SDSU">
            <a:extLst>
              <a:ext uri="{FF2B5EF4-FFF2-40B4-BE49-F238E27FC236}">
                <a16:creationId xmlns:a16="http://schemas.microsoft.com/office/drawing/2014/main" id="{8479A923-8680-27BF-201C-2C815D3F6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05646"/>
            <a:ext cx="8784976" cy="584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624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179512" y="404664"/>
            <a:ext cx="8640960" cy="4530725"/>
          </a:xfrm>
        </p:spPr>
        <p:txBody>
          <a:bodyPr/>
          <a:lstStyle/>
          <a:p>
            <a:pPr>
              <a:spcBef>
                <a:spcPts val="1920"/>
              </a:spcBef>
            </a:pPr>
            <a:r>
              <a:rPr lang="es-ES" dirty="0"/>
              <a:t>Las neuronas de la corteza cerebral no se generan localmente en la materia gris, sino que derivan de células madre neurales que recubren los ventrículos cerebrales embrionarios y proliferan. </a:t>
            </a:r>
          </a:p>
          <a:p>
            <a:pPr>
              <a:spcBef>
                <a:spcPts val="1920"/>
              </a:spcBef>
            </a:pPr>
            <a:r>
              <a:rPr lang="es-ES" dirty="0"/>
              <a:t>La ventriculomegalia caracteriza la hidrocefalia y se observa con frecuencia en el autismo y la esquizofrenia. </a:t>
            </a: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spTree>
    <p:extLst>
      <p:ext uri="{BB962C8B-B14F-4D97-AF65-F5344CB8AC3E}">
        <p14:creationId xmlns:p14="http://schemas.microsoft.com/office/powerpoint/2010/main" val="3127183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323528" y="3284984"/>
            <a:ext cx="8640960" cy="4530725"/>
          </a:xfrm>
        </p:spPr>
        <p:txBody>
          <a:bodyPr/>
          <a:lstStyle/>
          <a:p>
            <a:pPr>
              <a:spcBef>
                <a:spcPts val="1920"/>
              </a:spcBef>
            </a:pPr>
            <a:r>
              <a:rPr lang="es-ES" dirty="0"/>
              <a:t>El estudio genómico de la hidrocefalia congénita puede ser un terreno fértil para avanzar en nuestro conocimiento sobre la regulación de las células madre neurales, el desarrollo cortical humano y la patogénesis de las enfermedades y trastornos del neurodesarrollo.</a:t>
            </a:r>
            <a:endParaRPr lang="es-ES" altLang="es-ES" dirty="0">
              <a:ea typeface="ＭＳ Ｐゴシック" panose="020B0600070205080204" pitchFamily="34" charset="-128"/>
            </a:endParaRP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pic>
        <p:nvPicPr>
          <p:cNvPr id="1026" name="Picture 2">
            <a:extLst>
              <a:ext uri="{FF2B5EF4-FFF2-40B4-BE49-F238E27FC236}">
                <a16:creationId xmlns:a16="http://schemas.microsoft.com/office/drawing/2014/main" id="{0D71245F-45B0-2599-949B-5FA448434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5614"/>
            <a:ext cx="5976664" cy="306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3995936" y="260648"/>
            <a:ext cx="4968552" cy="4530725"/>
          </a:xfrm>
        </p:spPr>
        <p:txBody>
          <a:bodyPr/>
          <a:lstStyle/>
          <a:p>
            <a:pPr>
              <a:spcBef>
                <a:spcPts val="1920"/>
              </a:spcBef>
            </a:pPr>
            <a:r>
              <a:rPr lang="es-ES" dirty="0"/>
              <a:t>Contrariamente a la creencia clásica de que la hidrocefalia surge de una hidrodinámica alterada de los fluidos, todos los genes que muestran mutaciones </a:t>
            </a:r>
            <a:r>
              <a:rPr lang="es-ES" i="1" dirty="0"/>
              <a:t>de </a:t>
            </a:r>
            <a:r>
              <a:rPr lang="es-ES" i="1" dirty="0" err="1"/>
              <a:t>novo</a:t>
            </a:r>
            <a:r>
              <a:rPr lang="es-ES" dirty="0"/>
              <a:t> en los casos de hidrocefalia están implicados en el destino de las células madre neurales y en la neuro- y </a:t>
            </a:r>
            <a:r>
              <a:rPr lang="es-ES" dirty="0" err="1"/>
              <a:t>gliogénesis</a:t>
            </a:r>
            <a:r>
              <a:rPr lang="es-ES" dirty="0"/>
              <a:t> prenatal.</a:t>
            </a:r>
            <a:endParaRPr lang="es-ES" altLang="es-ES" dirty="0">
              <a:ea typeface="ＭＳ Ｐゴシック" panose="020B0600070205080204" pitchFamily="34" charset="-128"/>
            </a:endParaRP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pic>
        <p:nvPicPr>
          <p:cNvPr id="3074" name="Picture 2">
            <a:extLst>
              <a:ext uri="{FF2B5EF4-FFF2-40B4-BE49-F238E27FC236}">
                <a16:creationId xmlns:a16="http://schemas.microsoft.com/office/drawing/2014/main" id="{AD03B82A-9051-1DD8-95D3-37E9D453E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50" y="2132856"/>
            <a:ext cx="480053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6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ctrTitle"/>
          </p:nvPr>
        </p:nvSpPr>
        <p:spPr>
          <a:xfrm>
            <a:off x="611560" y="2204864"/>
            <a:ext cx="7623175" cy="1752600"/>
          </a:xfrm>
        </p:spPr>
        <p:txBody>
          <a:bodyPr/>
          <a:lstStyle/>
          <a:p>
            <a:pPr algn="ctr" eaLnBrk="1" hangingPunct="1"/>
            <a:r>
              <a:rPr lang="es-ES" altLang="es-ES" sz="4600" dirty="0">
                <a:ea typeface="ＭＳ Ｐゴシック" panose="020B0600070205080204" pitchFamily="34" charset="-128"/>
              </a:rPr>
              <a:t>Circuitos</a:t>
            </a:r>
          </a:p>
        </p:txBody>
      </p:sp>
    </p:spTree>
    <p:extLst>
      <p:ext uri="{BB962C8B-B14F-4D97-AF65-F5344CB8AC3E}">
        <p14:creationId xmlns:p14="http://schemas.microsoft.com/office/powerpoint/2010/main" val="2960812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title"/>
          </p:nvPr>
        </p:nvSpPr>
        <p:spPr>
          <a:xfrm>
            <a:off x="395536" y="620688"/>
            <a:ext cx="8229600" cy="1139825"/>
          </a:xfrm>
        </p:spPr>
        <p:txBody>
          <a:bodyPr/>
          <a:lstStyle/>
          <a:p>
            <a:r>
              <a:rPr lang="es-ES" altLang="es-ES" sz="4000" dirty="0">
                <a:ea typeface="ＭＳ Ｐゴシック" panose="020B0600070205080204" pitchFamily="34" charset="-128"/>
              </a:rPr>
              <a:t>Las personas con TEA tienen una </a:t>
            </a:r>
            <a:r>
              <a:rPr lang="es-ES" altLang="es-ES" sz="4000" dirty="0" err="1">
                <a:ea typeface="ＭＳ Ｐゴシック" panose="020B0600070205080204" pitchFamily="34" charset="-128"/>
              </a:rPr>
              <a:t>hiperconectividad</a:t>
            </a:r>
            <a:r>
              <a:rPr lang="es-ES" altLang="es-ES" sz="4000" dirty="0">
                <a:ea typeface="ＭＳ Ｐゴシック" panose="020B0600070205080204" pitchFamily="34" charset="-128"/>
              </a:rPr>
              <a:t> en los tractos de corta distancia, es decir, un exceso de conexiones locales, y una </a:t>
            </a:r>
            <a:r>
              <a:rPr lang="es-ES" altLang="es-ES" sz="4000" dirty="0" err="1">
                <a:ea typeface="ＭＳ Ｐゴシック" panose="020B0600070205080204" pitchFamily="34" charset="-128"/>
              </a:rPr>
              <a:t>hipoconectividad</a:t>
            </a:r>
            <a:r>
              <a:rPr lang="es-ES" altLang="es-ES" sz="4000" dirty="0">
                <a:ea typeface="ＭＳ Ｐゴシック" panose="020B0600070205080204" pitchFamily="34" charset="-128"/>
              </a:rPr>
              <a:t> en las conexiones de larga distancia, es decir, tienen menos cables que conecten regiones cerebrales alejadas entre sí. </a:t>
            </a:r>
            <a:br>
              <a:rPr lang="es-ES" altLang="es-ES" sz="4000" dirty="0">
                <a:ea typeface="ＭＳ Ｐゴシック" panose="020B0600070205080204" pitchFamily="34" charset="-128"/>
              </a:rPr>
            </a:br>
            <a:br>
              <a:rPr lang="es-ES" sz="1600" b="1" i="0" dirty="0">
                <a:solidFill>
                  <a:srgbClr val="212121"/>
                </a:solidFill>
                <a:effectLst/>
                <a:latin typeface="Merriweather" pitchFamily="2" charset="77"/>
              </a:rPr>
            </a:br>
            <a:endParaRPr lang="es-ES" altLang="es-ES" sz="4000" dirty="0">
              <a:ea typeface="ＭＳ Ｐゴシック" panose="020B0600070205080204" pitchFamily="34" charset="-128"/>
            </a:endParaRPr>
          </a:p>
        </p:txBody>
      </p:sp>
    </p:spTree>
    <p:extLst>
      <p:ext uri="{BB962C8B-B14F-4D97-AF65-F5344CB8AC3E}">
        <p14:creationId xmlns:p14="http://schemas.microsoft.com/office/powerpoint/2010/main" val="558576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318AF0-D313-8CF9-A311-354A3F14D57A}"/>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9E0461A3-B3C0-31CA-CA26-573776E79EA7}"/>
              </a:ext>
            </a:extLst>
          </p:cNvPr>
          <p:cNvSpPr>
            <a:spLocks noGrp="1"/>
          </p:cNvSpPr>
          <p:nvPr>
            <p:ph idx="1"/>
          </p:nvPr>
        </p:nvSpPr>
        <p:spPr/>
        <p:txBody>
          <a:bodyPr/>
          <a:lstStyle/>
          <a:p>
            <a:endParaRPr lang="es-ES"/>
          </a:p>
        </p:txBody>
      </p:sp>
      <p:pic>
        <p:nvPicPr>
          <p:cNvPr id="572418" name="Picture 2" descr="2-Minute Neuroscience: Autism">
            <a:extLst>
              <a:ext uri="{FF2B5EF4-FFF2-40B4-BE49-F238E27FC236}">
                <a16:creationId xmlns:a16="http://schemas.microsoft.com/office/drawing/2014/main" id="{B05ECBA0-2377-C414-FA03-26AD07BC6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65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title"/>
          </p:nvPr>
        </p:nvSpPr>
        <p:spPr>
          <a:xfrm>
            <a:off x="323528" y="332656"/>
            <a:ext cx="8229600" cy="1139825"/>
          </a:xfrm>
        </p:spPr>
        <p:txBody>
          <a:bodyPr/>
          <a:lstStyle/>
          <a:p>
            <a:r>
              <a:rPr lang="es-ES" altLang="es-ES" sz="4000" dirty="0">
                <a:ea typeface="ＭＳ Ｐゴシック" panose="020B0600070205080204" pitchFamily="34" charset="-128"/>
              </a:rPr>
              <a:t>Las alteraciones de las conexiones entre la ínsula y la corteza temporal y dentro del lóbulo temporal estaban especialmente asociadas a los déficits cognitivos y sociales más significativos. En otras palabras, los hombres con TEA que tenían conexiones cerebrales a corta distancia de peor calidad tenían también una habilidad menor para mantener relaciones sociales.</a:t>
            </a:r>
            <a:br>
              <a:rPr lang="es-ES" altLang="es-ES" sz="4000" dirty="0">
                <a:ea typeface="ＭＳ Ｐゴシック" panose="020B0600070205080204" pitchFamily="34" charset="-128"/>
              </a:rPr>
            </a:br>
            <a:br>
              <a:rPr lang="es-ES" sz="1600" b="1" i="0" dirty="0">
                <a:solidFill>
                  <a:srgbClr val="212121"/>
                </a:solidFill>
                <a:effectLst/>
                <a:latin typeface="Merriweather" pitchFamily="2" charset="77"/>
              </a:rPr>
            </a:br>
            <a:endParaRPr lang="es-ES" altLang="es-ES" sz="4000" dirty="0">
              <a:ea typeface="ＭＳ Ｐゴシック" panose="020B0600070205080204" pitchFamily="34" charset="-128"/>
            </a:endParaRPr>
          </a:p>
        </p:txBody>
      </p:sp>
    </p:spTree>
    <p:extLst>
      <p:ext uri="{BB962C8B-B14F-4D97-AF65-F5344CB8AC3E}">
        <p14:creationId xmlns:p14="http://schemas.microsoft.com/office/powerpoint/2010/main" val="1405223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ctrTitle"/>
          </p:nvPr>
        </p:nvSpPr>
        <p:spPr>
          <a:xfrm>
            <a:off x="431032" y="548680"/>
            <a:ext cx="8712968" cy="1752600"/>
          </a:xfrm>
        </p:spPr>
        <p:txBody>
          <a:bodyPr/>
          <a:lstStyle/>
          <a:p>
            <a:pPr algn="ctr" eaLnBrk="1" hangingPunct="1">
              <a:spcBef>
                <a:spcPts val="1200"/>
              </a:spcBef>
            </a:pPr>
            <a:r>
              <a:rPr lang="es-ES" altLang="es-ES" sz="4600" dirty="0">
                <a:ea typeface="ＭＳ Ｐゴシック" panose="020B0600070205080204" pitchFamily="34" charset="-128"/>
              </a:rPr>
              <a:t>Circuitos distintos e hiperconectados. </a:t>
            </a:r>
            <a:br>
              <a:rPr lang="es-ES" altLang="es-ES" sz="4600" dirty="0">
                <a:ea typeface="ＭＳ Ｐゴシック" panose="020B0600070205080204" pitchFamily="34" charset="-128"/>
              </a:rPr>
            </a:br>
            <a:r>
              <a:rPr lang="es-ES" altLang="es-ES" sz="3600" dirty="0">
                <a:ea typeface="ＭＳ Ｐゴシック" panose="020B0600070205080204" pitchFamily="34" charset="-128"/>
              </a:rPr>
              <a:t>La conectividad aberrante del hipocampo predijo la disminución de la memoria general, mientras que la conectividad aberrante de la corteza posterior del cíngulo predijo la disminución de la memoria de caras</a:t>
            </a:r>
            <a:endParaRPr lang="es-ES" altLang="es-ES" sz="4600" dirty="0">
              <a:ea typeface="ＭＳ Ｐゴシック" panose="020B0600070205080204" pitchFamily="34" charset="-128"/>
            </a:endParaRPr>
          </a:p>
        </p:txBody>
      </p:sp>
    </p:spTree>
    <p:extLst>
      <p:ext uri="{BB962C8B-B14F-4D97-AF65-F5344CB8AC3E}">
        <p14:creationId xmlns:p14="http://schemas.microsoft.com/office/powerpoint/2010/main" val="2340770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394AA-E5B3-E16A-CB9B-C66E1320E14A}"/>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12F0D29C-DB32-FAEE-D090-067C3ACC6D5E}"/>
              </a:ext>
            </a:extLst>
          </p:cNvPr>
          <p:cNvSpPr>
            <a:spLocks noGrp="1"/>
          </p:cNvSpPr>
          <p:nvPr>
            <p:ph idx="1"/>
          </p:nvPr>
        </p:nvSpPr>
        <p:spPr/>
        <p:txBody>
          <a:bodyPr/>
          <a:lstStyle/>
          <a:p>
            <a:endParaRPr lang="es-ES"/>
          </a:p>
        </p:txBody>
      </p:sp>
      <p:pic>
        <p:nvPicPr>
          <p:cNvPr id="577538" name="Picture 2" descr="Imagen">
            <a:extLst>
              <a:ext uri="{FF2B5EF4-FFF2-40B4-BE49-F238E27FC236}">
                <a16:creationId xmlns:a16="http://schemas.microsoft.com/office/drawing/2014/main" id="{D9AB1509-0A6E-FFAD-9775-18A8D60F6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2425"/>
            <a:ext cx="9144000" cy="615156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9574081-87D0-C4BD-F6E1-536063526322}"/>
              </a:ext>
            </a:extLst>
          </p:cNvPr>
          <p:cNvSpPr txBox="1"/>
          <p:nvPr/>
        </p:nvSpPr>
        <p:spPr>
          <a:xfrm>
            <a:off x="1907704" y="845919"/>
            <a:ext cx="1082348" cy="646331"/>
          </a:xfrm>
          <a:prstGeom prst="rect">
            <a:avLst/>
          </a:prstGeom>
          <a:noFill/>
        </p:spPr>
        <p:txBody>
          <a:bodyPr wrap="none" rtlCol="0">
            <a:spAutoFit/>
          </a:bodyPr>
          <a:lstStyle/>
          <a:p>
            <a:r>
              <a:rPr lang="es-ES" sz="3600" dirty="0">
                <a:solidFill>
                  <a:schemeClr val="bg1"/>
                </a:solidFill>
              </a:rPr>
              <a:t>TEA</a:t>
            </a:r>
          </a:p>
        </p:txBody>
      </p:sp>
      <p:sp>
        <p:nvSpPr>
          <p:cNvPr id="5" name="CuadroTexto 4">
            <a:extLst>
              <a:ext uri="{FF2B5EF4-FFF2-40B4-BE49-F238E27FC236}">
                <a16:creationId xmlns:a16="http://schemas.microsoft.com/office/drawing/2014/main" id="{14114824-6272-AFDD-6122-60E0B8F12978}"/>
              </a:ext>
            </a:extLst>
          </p:cNvPr>
          <p:cNvSpPr txBox="1"/>
          <p:nvPr/>
        </p:nvSpPr>
        <p:spPr>
          <a:xfrm>
            <a:off x="6153950" y="790357"/>
            <a:ext cx="800219" cy="646331"/>
          </a:xfrm>
          <a:prstGeom prst="rect">
            <a:avLst/>
          </a:prstGeom>
          <a:noFill/>
        </p:spPr>
        <p:txBody>
          <a:bodyPr wrap="none" rtlCol="0">
            <a:spAutoFit/>
          </a:bodyPr>
          <a:lstStyle/>
          <a:p>
            <a:r>
              <a:rPr lang="es-ES" sz="3600" dirty="0">
                <a:solidFill>
                  <a:schemeClr val="bg1"/>
                </a:solidFill>
              </a:rPr>
              <a:t>NT</a:t>
            </a:r>
          </a:p>
        </p:txBody>
      </p:sp>
    </p:spTree>
    <p:extLst>
      <p:ext uri="{BB962C8B-B14F-4D97-AF65-F5344CB8AC3E}">
        <p14:creationId xmlns:p14="http://schemas.microsoft.com/office/powerpoint/2010/main" val="1613319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60F93C-B22A-13CA-B106-F35DCD788A8B}"/>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A1542F3C-54DC-08DE-A16D-C5F64CDCD5DE}"/>
              </a:ext>
            </a:extLst>
          </p:cNvPr>
          <p:cNvSpPr>
            <a:spLocks noGrp="1"/>
          </p:cNvSpPr>
          <p:nvPr>
            <p:ph idx="1"/>
          </p:nvPr>
        </p:nvSpPr>
        <p:spPr/>
        <p:txBody>
          <a:bodyPr/>
          <a:lstStyle/>
          <a:p>
            <a:endParaRPr lang="es-ES"/>
          </a:p>
        </p:txBody>
      </p:sp>
      <p:pic>
        <p:nvPicPr>
          <p:cNvPr id="585730" name="Picture 2" descr="Autistic Ava">
            <a:extLst>
              <a:ext uri="{FF2B5EF4-FFF2-40B4-BE49-F238E27FC236}">
                <a16:creationId xmlns:a16="http://schemas.microsoft.com/office/drawing/2014/main" id="{D47C69F8-4465-EC86-4138-532F08A73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5613"/>
            <a:ext cx="9144000" cy="594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01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itle 1">
            <a:extLst>
              <a:ext uri="{FF2B5EF4-FFF2-40B4-BE49-F238E27FC236}">
                <a16:creationId xmlns:a16="http://schemas.microsoft.com/office/drawing/2014/main" id="{D2BB7CB4-71E5-F420-CEC1-84C258E3221A}"/>
              </a:ext>
            </a:extLst>
          </p:cNvPr>
          <p:cNvSpPr>
            <a:spLocks noGrp="1"/>
          </p:cNvSpPr>
          <p:nvPr>
            <p:ph type="title"/>
          </p:nvPr>
        </p:nvSpPr>
        <p:spPr>
          <a:xfrm>
            <a:off x="457200" y="274638"/>
            <a:ext cx="8229600" cy="1143000"/>
          </a:xfrm>
        </p:spPr>
        <p:txBody>
          <a:bodyPr/>
          <a:lstStyle/>
          <a:p>
            <a:r>
              <a:rPr lang="en-US" dirty="0" err="1"/>
              <a:t>Distintos</a:t>
            </a:r>
            <a:r>
              <a:rPr lang="en-US" dirty="0"/>
              <a:t> </a:t>
            </a:r>
            <a:r>
              <a:rPr lang="en-US" dirty="0" err="1"/>
              <a:t>tipos</a:t>
            </a:r>
            <a:r>
              <a:rPr lang="en-US" dirty="0"/>
              <a:t> de </a:t>
            </a:r>
            <a:r>
              <a:rPr lang="en-US" dirty="0" err="1"/>
              <a:t>autismo</a:t>
            </a:r>
            <a:endParaRPr lang="en-US" dirty="0"/>
          </a:p>
        </p:txBody>
      </p:sp>
      <p:pic>
        <p:nvPicPr>
          <p:cNvPr id="5122" name="Picture 2" descr="MRI Technique Shows Brain Differences in People on Autism Spectrum -  Precise Imaging">
            <a:extLst>
              <a:ext uri="{FF2B5EF4-FFF2-40B4-BE49-F238E27FC236}">
                <a16:creationId xmlns:a16="http://schemas.microsoft.com/office/drawing/2014/main" id="{BFB9CB4A-AF60-FAD9-4B76-3D27BB9FA9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616284"/>
            <a:ext cx="8229600" cy="449379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196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290F3C-3708-FC15-3B4D-8C798CC1BE48}"/>
              </a:ext>
            </a:extLst>
          </p:cNvPr>
          <p:cNvSpPr txBox="1"/>
          <p:nvPr/>
        </p:nvSpPr>
        <p:spPr>
          <a:xfrm>
            <a:off x="230018" y="5301208"/>
            <a:ext cx="8928992" cy="1200329"/>
          </a:xfrm>
          <a:prstGeom prst="rect">
            <a:avLst/>
          </a:prstGeom>
          <a:noFill/>
        </p:spPr>
        <p:txBody>
          <a:bodyPr wrap="square">
            <a:spAutoFit/>
          </a:bodyPr>
          <a:lstStyle/>
          <a:p>
            <a:r>
              <a:rPr lang="es-ES" b="0" i="0" dirty="0">
                <a:solidFill>
                  <a:srgbClr val="082D0F"/>
                </a:solidFill>
                <a:effectLst/>
                <a:latin typeface="DM Sans" pitchFamily="2" charset="77"/>
              </a:rPr>
              <a:t>La red de modo por defecto (DMN) es un circuito neuronal que está asociado con la memoria y la función cognitiva y se llama así porque se encarga de buena parte de la actividad cerebral cuando la mente está en reposo. La disfunción de la DMN se encuentra entre las características cerebrales más replicables y claras del TEA.</a:t>
            </a:r>
            <a:endParaRPr lang="es-ES" dirty="0"/>
          </a:p>
        </p:txBody>
      </p:sp>
      <p:pic>
        <p:nvPicPr>
          <p:cNvPr id="1026" name="Picture 2">
            <a:extLst>
              <a:ext uri="{FF2B5EF4-FFF2-40B4-BE49-F238E27FC236}">
                <a16:creationId xmlns:a16="http://schemas.microsoft.com/office/drawing/2014/main" id="{44A3536A-1E50-05F1-9B95-17201F44A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14" y="116632"/>
            <a:ext cx="8382000" cy="486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81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F06E0-7221-172B-927E-F1BFA79E83A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10D5ABB8-7EF4-8436-D29E-B5BEFA0FC94F}"/>
              </a:ext>
            </a:extLst>
          </p:cNvPr>
          <p:cNvSpPr>
            <a:spLocks noGrp="1"/>
          </p:cNvSpPr>
          <p:nvPr>
            <p:ph idx="1"/>
          </p:nvPr>
        </p:nvSpPr>
        <p:spPr/>
        <p:txBody>
          <a:bodyPr/>
          <a:lstStyle/>
          <a:p>
            <a:endParaRPr lang="es-ES"/>
          </a:p>
        </p:txBody>
      </p:sp>
      <p:pic>
        <p:nvPicPr>
          <p:cNvPr id="571396" name="Picture 4" descr="MRI brain scans of a child with autism and one without autism ">
            <a:extLst>
              <a:ext uri="{FF2B5EF4-FFF2-40B4-BE49-F238E27FC236}">
                <a16:creationId xmlns:a16="http://schemas.microsoft.com/office/drawing/2014/main" id="{E97257B0-206B-4C13-7B7C-B2ABC9776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3238"/>
            <a:ext cx="9144000" cy="584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956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7FE57D-F120-ADB4-FB77-7AA82371C4FF}"/>
              </a:ext>
            </a:extLst>
          </p:cNvPr>
          <p:cNvSpPr>
            <a:spLocks noGrp="1"/>
          </p:cNvSpPr>
          <p:nvPr>
            <p:ph type="title"/>
          </p:nvPr>
        </p:nvSpPr>
        <p:spPr/>
        <p:txBody>
          <a:bodyPr/>
          <a:lstStyle/>
          <a:p>
            <a:endParaRPr lang="es-ES"/>
          </a:p>
        </p:txBody>
      </p:sp>
      <p:pic>
        <p:nvPicPr>
          <p:cNvPr id="5" name="Marcador de contenido 4" descr="Diagrama&#10;&#10;Descripción generada automáticamente">
            <a:extLst>
              <a:ext uri="{FF2B5EF4-FFF2-40B4-BE49-F238E27FC236}">
                <a16:creationId xmlns:a16="http://schemas.microsoft.com/office/drawing/2014/main" id="{F822FB56-D7CE-F9F4-C8DA-970F7131C0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4" y="17127"/>
            <a:ext cx="9131806" cy="6840873"/>
          </a:xfrm>
        </p:spPr>
      </p:pic>
    </p:spTree>
    <p:extLst>
      <p:ext uri="{BB962C8B-B14F-4D97-AF65-F5344CB8AC3E}">
        <p14:creationId xmlns:p14="http://schemas.microsoft.com/office/powerpoint/2010/main" val="548858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ctrTitle"/>
          </p:nvPr>
        </p:nvSpPr>
        <p:spPr>
          <a:xfrm>
            <a:off x="611560" y="2204864"/>
            <a:ext cx="7623175" cy="1752600"/>
          </a:xfrm>
        </p:spPr>
        <p:txBody>
          <a:bodyPr/>
          <a:lstStyle/>
          <a:p>
            <a:pPr algn="ctr" eaLnBrk="1" hangingPunct="1"/>
            <a:r>
              <a:rPr lang="es-ES" altLang="es-ES" sz="4600" dirty="0">
                <a:ea typeface="ＭＳ Ｐゴシック" panose="020B0600070205080204" pitchFamily="34" charset="-128"/>
              </a:rPr>
              <a:t>Funciones</a:t>
            </a:r>
          </a:p>
        </p:txBody>
      </p:sp>
    </p:spTree>
    <p:extLst>
      <p:ext uri="{BB962C8B-B14F-4D97-AF65-F5344CB8AC3E}">
        <p14:creationId xmlns:p14="http://schemas.microsoft.com/office/powerpoint/2010/main" val="1052066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ítulo 1">
            <a:extLst>
              <a:ext uri="{FF2B5EF4-FFF2-40B4-BE49-F238E27FC236}">
                <a16:creationId xmlns:a16="http://schemas.microsoft.com/office/drawing/2014/main" id="{E28B3787-B312-BA6B-C426-CFEC293336D6}"/>
              </a:ext>
            </a:extLst>
          </p:cNvPr>
          <p:cNvSpPr>
            <a:spLocks noGrp="1" noChangeArrowheads="1"/>
          </p:cNvSpPr>
          <p:nvPr>
            <p:ph type="title"/>
          </p:nvPr>
        </p:nvSpPr>
        <p:spPr/>
        <p:txBody>
          <a:bodyPr/>
          <a:lstStyle/>
          <a:p>
            <a:r>
              <a:rPr lang="es-ES" altLang="es-ES" dirty="0">
                <a:ea typeface="ＭＳ Ｐゴシック" panose="020B0600070205080204" pitchFamily="34" charset="-128"/>
              </a:rPr>
              <a:t>Memoria</a:t>
            </a:r>
          </a:p>
        </p:txBody>
      </p:sp>
      <p:sp>
        <p:nvSpPr>
          <p:cNvPr id="57346" name="Marcador de contenido 2">
            <a:extLst>
              <a:ext uri="{FF2B5EF4-FFF2-40B4-BE49-F238E27FC236}">
                <a16:creationId xmlns:a16="http://schemas.microsoft.com/office/drawing/2014/main" id="{98CD38E1-3155-9896-DDF9-30750B7B78A7}"/>
              </a:ext>
            </a:extLst>
          </p:cNvPr>
          <p:cNvSpPr>
            <a:spLocks noGrp="1" noChangeArrowheads="1"/>
          </p:cNvSpPr>
          <p:nvPr>
            <p:ph idx="1"/>
          </p:nvPr>
        </p:nvSpPr>
        <p:spPr>
          <a:xfrm>
            <a:off x="457200" y="1417638"/>
            <a:ext cx="8229600" cy="4530725"/>
          </a:xfrm>
        </p:spPr>
        <p:txBody>
          <a:bodyPr/>
          <a:lstStyle/>
          <a:p>
            <a:r>
              <a:rPr lang="es-ES" dirty="0"/>
              <a:t>Peor memoria era menor en los niños con TEA en comparación con los niños control. </a:t>
            </a:r>
          </a:p>
          <a:p>
            <a:r>
              <a:rPr lang="es-ES" dirty="0"/>
              <a:t>Más dificultades para recordar caras que los niños con un desarrollo típico y también para recordar información no social. </a:t>
            </a:r>
          </a:p>
          <a:p>
            <a:r>
              <a:rPr lang="es-ES" dirty="0"/>
              <a:t>La memoria general y la memoria facial estaban afectadas en el TEA y también se encontró una disminución de la memoria episódica.</a:t>
            </a:r>
            <a:br>
              <a:rPr lang="es-ES" dirty="0"/>
            </a:br>
            <a:r>
              <a:rPr lang="es-ES" altLang="es-ES" dirty="0">
                <a:ea typeface="ＭＳ Ｐゴシック" panose="020B0600070205080204" pitchFamily="34" charset="-128"/>
              </a:rPr>
              <a:t>.</a:t>
            </a: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spTree>
    <p:extLst>
      <p:ext uri="{BB962C8B-B14F-4D97-AF65-F5344CB8AC3E}">
        <p14:creationId xmlns:p14="http://schemas.microsoft.com/office/powerpoint/2010/main" val="1353473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ítulo 1">
            <a:extLst>
              <a:ext uri="{FF2B5EF4-FFF2-40B4-BE49-F238E27FC236}">
                <a16:creationId xmlns:a16="http://schemas.microsoft.com/office/drawing/2014/main" id="{E28B3787-B312-BA6B-C426-CFEC293336D6}"/>
              </a:ext>
            </a:extLst>
          </p:cNvPr>
          <p:cNvSpPr>
            <a:spLocks noGrp="1" noChangeArrowheads="1"/>
          </p:cNvSpPr>
          <p:nvPr>
            <p:ph type="title"/>
          </p:nvPr>
        </p:nvSpPr>
        <p:spPr/>
        <p:txBody>
          <a:bodyPr/>
          <a:lstStyle/>
          <a:p>
            <a:r>
              <a:rPr lang="es-ES" altLang="es-ES" dirty="0">
                <a:ea typeface="ＭＳ Ｐゴシック" panose="020B0600070205080204" pitchFamily="34" charset="-128"/>
              </a:rPr>
              <a:t>Los problemas sociales se consideran una característica crucial del autismo, pero es posible que los problemas de memoria perjudiquen la capacidad de relacionarse socialmente; es decir, que las dificultades sociales </a:t>
            </a:r>
            <a:r>
              <a:rPr lang="es-ES" altLang="es-ES">
                <a:ea typeface="ＭＳ Ｐゴシック" panose="020B0600070205080204" pitchFamily="34" charset="-128"/>
              </a:rPr>
              <a:t>sean un </a:t>
            </a:r>
            <a:r>
              <a:rPr lang="es-ES" altLang="es-ES" dirty="0">
                <a:ea typeface="ＭＳ Ｐゴシック" panose="020B0600070205080204" pitchFamily="34" charset="-128"/>
              </a:rPr>
              <a:t>producto secundario de las dificultades de memoria. La cognición social no puede producirse sin una memoria fiable.</a:t>
            </a:r>
          </a:p>
        </p:txBody>
      </p:sp>
      <p:sp>
        <p:nvSpPr>
          <p:cNvPr id="4" name="Marcador de pie de página 3">
            <a:extLst>
              <a:ext uri="{FF2B5EF4-FFF2-40B4-BE49-F238E27FC236}">
                <a16:creationId xmlns:a16="http://schemas.microsoft.com/office/drawing/2014/main" id="{C9814F08-2C23-C3DD-B9B6-188286EDD488}"/>
              </a:ext>
            </a:extLst>
          </p:cNvPr>
          <p:cNvSpPr>
            <a:spLocks noGrp="1"/>
          </p:cNvSpPr>
          <p:nvPr>
            <p:ph type="ftr" sz="quarter" idx="11"/>
          </p:nvPr>
        </p:nvSpPr>
        <p:spPr/>
        <p:txBody>
          <a:bodyPr/>
          <a:lstStyle/>
          <a:p>
            <a:pPr>
              <a:defRPr/>
            </a:pPr>
            <a:r>
              <a:rPr lang="es-ES" altLang="en-US"/>
              <a:t>@jralonso3</a:t>
            </a:r>
          </a:p>
        </p:txBody>
      </p:sp>
    </p:spTree>
    <p:extLst>
      <p:ext uri="{BB962C8B-B14F-4D97-AF65-F5344CB8AC3E}">
        <p14:creationId xmlns:p14="http://schemas.microsoft.com/office/powerpoint/2010/main" val="3942363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rgbClr val="FFFFFF"/>
            </a:gs>
            <a:gs pos="100000">
              <a:schemeClr val="folHlink"/>
            </a:gs>
          </a:gsLst>
          <a:lin ang="5400000" scaled="1"/>
        </a:gradFill>
        <a:effectLst/>
      </p:bgPr>
    </p:bg>
    <p:spTree>
      <p:nvGrpSpPr>
        <p:cNvPr id="1" name=""/>
        <p:cNvGrpSpPr/>
        <p:nvPr/>
      </p:nvGrpSpPr>
      <p:grpSpPr>
        <a:xfrm>
          <a:off x="0" y="0"/>
          <a:ext cx="0" cy="0"/>
          <a:chOff x="0" y="0"/>
          <a:chExt cx="0" cy="0"/>
        </a:xfrm>
      </p:grpSpPr>
      <p:sp>
        <p:nvSpPr>
          <p:cNvPr id="238594" name="Text Box 2">
            <a:extLst>
              <a:ext uri="{FF2B5EF4-FFF2-40B4-BE49-F238E27FC236}">
                <a16:creationId xmlns:a16="http://schemas.microsoft.com/office/drawing/2014/main" id="{C666FBDB-D98A-5464-9998-644681FF6160}"/>
              </a:ext>
            </a:extLst>
          </p:cNvPr>
          <p:cNvSpPr txBox="1">
            <a:spLocks noChangeArrowheads="1"/>
          </p:cNvSpPr>
          <p:nvPr/>
        </p:nvSpPr>
        <p:spPr bwMode="auto">
          <a:xfrm>
            <a:off x="561975" y="1700213"/>
            <a:ext cx="8002588" cy="3762375"/>
          </a:xfrm>
          <a:prstGeom prst="rect">
            <a:avLst/>
          </a:prstGeom>
          <a:noFill/>
          <a:ln w="9525">
            <a:noFill/>
            <a:miter lim="800000"/>
            <a:headEnd/>
            <a:tailEnd/>
          </a:ln>
          <a:effectLst/>
        </p:spPr>
        <p:txBody>
          <a:bodyPr>
            <a:spAutoFit/>
          </a:bodyPr>
          <a:lstStyle/>
          <a:p>
            <a:pPr algn="ctr" eaLnBrk="1" hangingPunct="1">
              <a:lnSpc>
                <a:spcPct val="150000"/>
              </a:lnSpc>
              <a:defRPr/>
            </a:pPr>
            <a:r>
              <a:rPr lang="es-ES_tradnl" sz="5400" b="1" dirty="0">
                <a:solidFill>
                  <a:schemeClr val="accent4">
                    <a:lumMod val="10000"/>
                  </a:schemeClr>
                </a:solidFill>
                <a:effectLst>
                  <a:outerShdw blurRad="38100" dist="38100" dir="2700000" algn="tl">
                    <a:srgbClr val="FFFFFF"/>
                  </a:outerShdw>
                </a:effectLst>
                <a:latin typeface="Tahoma" pitchFamily="34" charset="0"/>
                <a:ea typeface="+mn-ea"/>
              </a:rPr>
              <a:t>jralonso@usal.es</a:t>
            </a:r>
          </a:p>
          <a:p>
            <a:pPr algn="ctr" eaLnBrk="1" hangingPunct="1">
              <a:lnSpc>
                <a:spcPct val="150000"/>
              </a:lnSpc>
              <a:defRPr/>
            </a:pPr>
            <a:r>
              <a:rPr lang="es-ES_tradnl" sz="5400" b="1" dirty="0">
                <a:solidFill>
                  <a:srgbClr val="000000"/>
                </a:solidFill>
                <a:effectLst>
                  <a:outerShdw blurRad="38100" dist="38100" dir="2700000" algn="tl">
                    <a:srgbClr val="FFFFFF"/>
                  </a:outerShdw>
                </a:effectLst>
                <a:latin typeface="Tahoma" pitchFamily="34" charset="0"/>
                <a:ea typeface="+mn-ea"/>
              </a:rPr>
              <a:t>blog: </a:t>
            </a:r>
            <a:r>
              <a:rPr lang="es-ES_tradnl" sz="5400" b="1" dirty="0" err="1">
                <a:solidFill>
                  <a:srgbClr val="000000"/>
                </a:solidFill>
                <a:effectLst>
                  <a:outerShdw blurRad="38100" dist="38100" dir="2700000" algn="tl">
                    <a:srgbClr val="FFFFFF"/>
                  </a:outerShdw>
                </a:effectLst>
                <a:latin typeface="Tahoma" pitchFamily="34" charset="0"/>
                <a:ea typeface="+mn-ea"/>
              </a:rPr>
              <a:t>jralonso.es</a:t>
            </a:r>
            <a:endParaRPr lang="es-ES_tradnl" sz="5400" b="1" dirty="0">
              <a:solidFill>
                <a:srgbClr val="000000"/>
              </a:solidFill>
              <a:effectLst>
                <a:outerShdw blurRad="38100" dist="38100" dir="2700000" algn="tl">
                  <a:srgbClr val="FFFFFF"/>
                </a:outerShdw>
              </a:effectLst>
              <a:latin typeface="Tahoma" pitchFamily="34" charset="0"/>
              <a:ea typeface="+mn-ea"/>
            </a:endParaRPr>
          </a:p>
          <a:p>
            <a:pPr algn="ctr" eaLnBrk="1" hangingPunct="1">
              <a:lnSpc>
                <a:spcPct val="150000"/>
              </a:lnSpc>
              <a:defRPr/>
            </a:pPr>
            <a:r>
              <a:rPr lang="es-ES_tradnl" sz="5400" b="1" dirty="0">
                <a:solidFill>
                  <a:srgbClr val="000000"/>
                </a:solidFill>
                <a:effectLst>
                  <a:outerShdw blurRad="38100" dist="38100" dir="2700000" algn="tl">
                    <a:srgbClr val="FFFFFF"/>
                  </a:outerShdw>
                </a:effectLst>
                <a:latin typeface="Tahoma" pitchFamily="34" charset="0"/>
                <a:ea typeface="+mn-ea"/>
              </a:rPr>
              <a:t>Twitter: @jralonso3</a:t>
            </a:r>
            <a:endParaRPr lang="es-ES" sz="5400" b="1" dirty="0">
              <a:solidFill>
                <a:srgbClr val="000000"/>
              </a:solidFill>
              <a:effectLst>
                <a:outerShdw blurRad="38100" dist="38100" dir="2700000" algn="tl">
                  <a:srgbClr val="FFFFFF"/>
                </a:outerShdw>
              </a:effectLst>
              <a:latin typeface="Tahoma" pitchFamily="34" charset="0"/>
              <a:ea typeface="+mn-ea"/>
            </a:endParaRPr>
          </a:p>
        </p:txBody>
      </p:sp>
      <p:pic>
        <p:nvPicPr>
          <p:cNvPr id="316419" name="Picture 5" descr="INCYL">
            <a:extLst>
              <a:ext uri="{FF2B5EF4-FFF2-40B4-BE49-F238E27FC236}">
                <a16:creationId xmlns:a16="http://schemas.microsoft.com/office/drawing/2014/main" id="{1E2AACCD-32E7-61BC-8BE9-7648251CCC5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3513" y="323850"/>
            <a:ext cx="9144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20" name="Picture 9" descr="Esccolmt">
            <a:extLst>
              <a:ext uri="{FF2B5EF4-FFF2-40B4-BE49-F238E27FC236}">
                <a16:creationId xmlns:a16="http://schemas.microsoft.com/office/drawing/2014/main" id="{5C9782E1-119B-88E3-A71B-C370202D6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28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Título 1"/>
          <p:cNvSpPr>
            <a:spLocks noGrp="1"/>
          </p:cNvSpPr>
          <p:nvPr>
            <p:ph type="title"/>
          </p:nvPr>
        </p:nvSpPr>
        <p:spPr>
          <a:xfrm>
            <a:off x="3019969" y="2931914"/>
            <a:ext cx="3339193" cy="994172"/>
          </a:xfrm>
        </p:spPr>
        <p:txBody>
          <a:bodyPr>
            <a:noAutofit/>
          </a:bodyPr>
          <a:lstStyle/>
          <a:p>
            <a:r>
              <a:rPr lang="es-ES" sz="5625" b="1" dirty="0">
                <a:solidFill>
                  <a:schemeClr val="bg1"/>
                </a:solidFill>
                <a:latin typeface="Trebuchet MS" panose="020B0603020202020204" pitchFamily="34" charset="0"/>
              </a:rPr>
              <a:t>GRACIAS</a:t>
            </a:r>
            <a:endParaRPr lang="en-US" sz="5625" b="1" dirty="0">
              <a:solidFill>
                <a:schemeClr val="bg1"/>
              </a:solidFill>
              <a:latin typeface="Trebuchet MS" panose="020B060302020202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458" y="5502828"/>
            <a:ext cx="757084" cy="399537"/>
          </a:xfrm>
          <a:prstGeom prst="rect">
            <a:avLst/>
          </a:prstGeom>
        </p:spPr>
      </p:pic>
    </p:spTree>
    <p:extLst>
      <p:ext uri="{BB962C8B-B14F-4D97-AF65-F5344CB8AC3E}">
        <p14:creationId xmlns:p14="http://schemas.microsoft.com/office/powerpoint/2010/main" val="308043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34DEB8-A599-36BB-FFCC-063AB51D01B1}"/>
              </a:ext>
            </a:extLst>
          </p:cNvPr>
          <p:cNvSpPr>
            <a:spLocks noGrp="1"/>
          </p:cNvSpPr>
          <p:nvPr>
            <p:ph type="title"/>
          </p:nvPr>
        </p:nvSpPr>
        <p:spPr/>
        <p:txBody>
          <a:bodyPr/>
          <a:lstStyle/>
          <a:p>
            <a:endParaRPr lang="es-ES"/>
          </a:p>
        </p:txBody>
      </p:sp>
      <p:pic>
        <p:nvPicPr>
          <p:cNvPr id="5" name="Marcador de contenido 4" descr="Una imagen de una flor&#10;&#10;Descripción generada automáticamente">
            <a:extLst>
              <a:ext uri="{FF2B5EF4-FFF2-40B4-BE49-F238E27FC236}">
                <a16:creationId xmlns:a16="http://schemas.microsoft.com/office/drawing/2014/main" id="{C05D9E08-E99F-7950-4B53-A0B429BE00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95524"/>
            <a:ext cx="6969265" cy="6737552"/>
          </a:xfrm>
        </p:spPr>
      </p:pic>
    </p:spTree>
    <p:extLst>
      <p:ext uri="{BB962C8B-B14F-4D97-AF65-F5344CB8AC3E}">
        <p14:creationId xmlns:p14="http://schemas.microsoft.com/office/powerpoint/2010/main" val="349806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331-5AA6-D813-A2E0-FE55B6C5405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9B4F2C85-02D9-3BA0-677D-FA283E902251}"/>
              </a:ext>
            </a:extLst>
          </p:cNvPr>
          <p:cNvSpPr>
            <a:spLocks noGrp="1"/>
          </p:cNvSpPr>
          <p:nvPr>
            <p:ph idx="1"/>
          </p:nvPr>
        </p:nvSpPr>
        <p:spPr/>
        <p:txBody>
          <a:bodyPr/>
          <a:lstStyle/>
          <a:p>
            <a:endParaRPr lang="es-ES"/>
          </a:p>
        </p:txBody>
      </p:sp>
      <p:pic>
        <p:nvPicPr>
          <p:cNvPr id="8194" name="Picture 2" descr="This shows fetal brain scans">
            <a:extLst>
              <a:ext uri="{FF2B5EF4-FFF2-40B4-BE49-F238E27FC236}">
                <a16:creationId xmlns:a16="http://schemas.microsoft.com/office/drawing/2014/main" id="{17029A58-D901-00E5-E076-736E742DB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438"/>
            <a:ext cx="9144000" cy="645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4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CFD3BE8-018D-1324-C9F3-25C8AA1C81EF}"/>
              </a:ext>
            </a:extLst>
          </p:cNvPr>
          <p:cNvSpPr>
            <a:spLocks noGrp="1"/>
          </p:cNvSpPr>
          <p:nvPr>
            <p:ph idx="1"/>
          </p:nvPr>
        </p:nvSpPr>
        <p:spPr>
          <a:xfrm>
            <a:off x="0" y="3645024"/>
            <a:ext cx="9036496" cy="4525963"/>
          </a:xfrm>
        </p:spPr>
        <p:txBody>
          <a:bodyPr/>
          <a:lstStyle/>
          <a:p>
            <a:r>
              <a:rPr lang="es-ES" sz="2800" dirty="0"/>
              <a:t>Los individuos con TEA presentan un metabolismo cerebral de la glucosa inferior al del grupo control. </a:t>
            </a:r>
          </a:p>
          <a:p>
            <a:r>
              <a:rPr lang="es-ES" sz="2800" dirty="0"/>
              <a:t>El número de ROI para el índice de lateralidad izquierda en el grupo TEA era inferior al control. </a:t>
            </a:r>
          </a:p>
          <a:p>
            <a:r>
              <a:rPr lang="es-ES" sz="2800" dirty="0"/>
              <a:t>Los defectos de lateralidad izquierda pueden ser una de las causas del TEA.</a:t>
            </a:r>
          </a:p>
        </p:txBody>
      </p:sp>
      <p:pic>
        <p:nvPicPr>
          <p:cNvPr id="6146" name="Picture 2" descr="Frontiers | Brain laterality evaluated by F-18 fluorodeoxyglucose positron  emission computed tomography in autism spectrum disorders">
            <a:extLst>
              <a:ext uri="{FF2B5EF4-FFF2-40B4-BE49-F238E27FC236}">
                <a16:creationId xmlns:a16="http://schemas.microsoft.com/office/drawing/2014/main" id="{480DF703-4D6B-338B-8D25-DAF2B327D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5743"/>
            <a:ext cx="6479704" cy="324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8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a:extLst>
              <a:ext uri="{FF2B5EF4-FFF2-40B4-BE49-F238E27FC236}">
                <a16:creationId xmlns:a16="http://schemas.microsoft.com/office/drawing/2014/main" id="{A7207FF2-27A5-8AFD-D87C-0476476DE859}"/>
              </a:ext>
            </a:extLst>
          </p:cNvPr>
          <p:cNvSpPr>
            <a:spLocks noGrp="1" noChangeArrowheads="1"/>
          </p:cNvSpPr>
          <p:nvPr>
            <p:ph type="ctrTitle"/>
          </p:nvPr>
        </p:nvSpPr>
        <p:spPr>
          <a:xfrm>
            <a:off x="900113" y="1052513"/>
            <a:ext cx="7623175" cy="1752600"/>
          </a:xfrm>
        </p:spPr>
        <p:txBody>
          <a:bodyPr/>
          <a:lstStyle/>
          <a:p>
            <a:pPr algn="ctr" eaLnBrk="1" hangingPunct="1"/>
            <a:br>
              <a:rPr lang="es-ES" altLang="es-ES" sz="4600" dirty="0">
                <a:ea typeface="ＭＳ Ｐゴシック" panose="020B0600070205080204" pitchFamily="34" charset="-128"/>
              </a:rPr>
            </a:br>
            <a:br>
              <a:rPr lang="es-ES" altLang="es-ES" sz="4600" dirty="0">
                <a:ea typeface="ＭＳ Ｐゴシック" panose="020B0600070205080204" pitchFamily="34" charset="-128"/>
              </a:rPr>
            </a:br>
            <a:r>
              <a:rPr lang="es-ES" altLang="es-ES" sz="4800" dirty="0">
                <a:ea typeface="ＭＳ Ｐゴシック" panose="020B0600070205080204" pitchFamily="34" charset="-128"/>
              </a:rPr>
              <a:t>Hay un cerebro autista</a:t>
            </a:r>
            <a:endParaRPr lang="es-ES" altLang="es-ES" sz="4600" dirty="0">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Remolino">
  <a:themeElements>
    <a:clrScheme name="Remolino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Remolino">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molino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Remolino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Remolino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orde">
  <a:themeElements>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57184</TotalTime>
  <Words>1882</Words>
  <Application>Microsoft Macintosh PowerPoint</Application>
  <PresentationFormat>Presentación en pantalla (4:3)</PresentationFormat>
  <Paragraphs>134</Paragraphs>
  <Slides>57</Slides>
  <Notes>29</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57</vt:i4>
      </vt:variant>
    </vt:vector>
  </HeadingPairs>
  <TitlesOfParts>
    <vt:vector size="71" baseType="lpstr">
      <vt:lpstr>Arial</vt:lpstr>
      <vt:lpstr>BlinkMacSystemFont</vt:lpstr>
      <vt:lpstr>DM Sans</vt:lpstr>
      <vt:lpstr>Garamond</vt:lpstr>
      <vt:lpstr>Merriweather</vt:lpstr>
      <vt:lpstr>Merriweather</vt:lpstr>
      <vt:lpstr>system-ui</vt:lpstr>
      <vt:lpstr>Tahoma</vt:lpstr>
      <vt:lpstr>Times New Roman</vt:lpstr>
      <vt:lpstr>Trebuchet MS</vt:lpstr>
      <vt:lpstr>Wingdings</vt:lpstr>
      <vt:lpstr>Remolino</vt:lpstr>
      <vt:lpstr>1_Diseño predeterminado</vt:lpstr>
      <vt:lpstr>4_Borde</vt:lpstr>
      <vt:lpstr>Presentación de PowerPoint</vt:lpstr>
      <vt:lpstr>Presentación de PowerPoint</vt:lpstr>
      <vt:lpstr>Presentación de PowerPoint</vt:lpstr>
      <vt:lpstr>Presentación de PowerPoint</vt:lpstr>
      <vt:lpstr>Distintos tipos de autismo</vt:lpstr>
      <vt:lpstr>Presentación de PowerPoint</vt:lpstr>
      <vt:lpstr>Presentación de PowerPoint</vt:lpstr>
      <vt:lpstr>Presentación de PowerPoint</vt:lpstr>
      <vt:lpstr>  Hay un cerebro autista</vt:lpstr>
      <vt:lpstr>Presentación de PowerPoint</vt:lpstr>
      <vt:lpstr>Tres tipos de “firmas”</vt:lpstr>
      <vt:lpstr>  Cerebros diferentes piensan de manera diferente</vt:lpstr>
      <vt:lpstr>Presentación de PowerPoint</vt:lpstr>
      <vt:lpstr>Presentación de PowerPoint</vt:lpstr>
      <vt:lpstr>Presentación de PowerPoint</vt:lpstr>
      <vt:lpstr>Presentación de PowerPoint</vt:lpstr>
      <vt:lpstr>Distintos cerebros</vt:lpstr>
      <vt:lpstr>¿Cuándo la variación normal se convierte en anomalía?</vt:lpstr>
      <vt:lpstr>El cerebro de las mujeres autistas está "masculinizado" en volumen cerebral de materia gris y blanca.</vt:lpstr>
      <vt:lpstr>Regiones encefálicas</vt:lpstr>
      <vt:lpstr>Presentación de PowerPoint</vt:lpstr>
      <vt:lpstr>Varios estudios sugieren que los niños y adolescentes con autismo suelen tener el hipocampo agrandado, la zona del cerebro responsable de formar y almacenar recuerdos, pero no está claro si esa diferencia persiste en la edad adulta.</vt:lpstr>
      <vt:lpstr>El tamaño de la amígdala también parece diferir entre las personas con y sin autismo, aunque hay resultados contradictorios. Algunos concluyen que las personas con autismo tienen la amígdala más pequeña que las personas NT, o que la amígdala sólo es más pequeña si también padecen ansiedad. Otros han descubierto que los niños autistas tienen la amígdala más grande al principio del desarrollo y que la diferencia se estabiliza con el tiempo.</vt:lpstr>
      <vt:lpstr>Presentación de PowerPoint</vt:lpstr>
      <vt:lpstr>Presentación de PowerPoint</vt:lpstr>
      <vt:lpstr>Según un metaanálisis de 17 estudios de neuroimagen, los autistas presentan cantidades reducidas de tejido cerebral en partes del cerebelo.  Durante mucho tiempo, los científicos pensaron que el cerebelo coordinaba principalmente los movimientos, pero ahora comprenden que también desempeña un papel en la cognición y la interacción social.</vt:lpstr>
      <vt:lpstr>El córtex -la capa externa del cerebro- parece tener un patrón de grosor diferente en las personas con y sin autismo.  Esta diferencia está relacionada con alteraciones en un tipo de neuronas durante el desarrollo.  JAMA Psychiatry 78(1):47-63.  doi: 10.1001/jamapsychiatry.2020.2694. Virtual Histology of Cortical Thickness and Shared Neurobiology in 6 Psychiatric Disorders </vt:lpstr>
      <vt:lpstr>Presentación de PowerPoint</vt:lpstr>
      <vt:lpstr>Epífisis</vt:lpstr>
      <vt:lpstr>No solo melatonina</vt:lpstr>
      <vt:lpstr>Presentación de PowerPoint</vt:lpstr>
      <vt:lpstr>Estos estudios añaden peso a la idea de que las diferencias en la anatomía cerebral en el TEA sustentan síntomas y rasgos clínicos específicos.</vt:lpstr>
      <vt:lpstr>A pesar de que cada vez hay más pruebas de la implicación de regiones cerebrales específicas en el TEA, muchos hallazgos anteriores no se han reproducido. Por ejemplo, el cerebelo y la amígdala se han descrito como normales, más pequeños o más grandes. </vt:lpstr>
      <vt:lpstr>Durante tiempo, se creyó que esta variabilidad se debía a muestras pequeñas que diferían en varios aspectos clave (criterios diagnósticos, cociente intelectual y edad). Sin embargo, trabajos recientes demuestran que las diferencias neuroanatómicas entre individuos con TEA y neurotípicos siguen siendo moderadas incluso cuando las muestras son grandes y están bien caracterizadas.</vt:lpstr>
      <vt:lpstr>Patrón de crecimiento</vt:lpstr>
      <vt:lpstr>Presentación de PowerPoint</vt:lpstr>
      <vt:lpstr>Presentación de PowerPoint</vt:lpstr>
      <vt:lpstr>Presentación de PowerPoint</vt:lpstr>
      <vt:lpstr>Ventrículos cerebrales</vt:lpstr>
      <vt:lpstr>Presentación de PowerPoint</vt:lpstr>
      <vt:lpstr>Presentación de PowerPoint</vt:lpstr>
      <vt:lpstr>Presentación de PowerPoint</vt:lpstr>
      <vt:lpstr>Circuitos</vt:lpstr>
      <vt:lpstr>Las personas con TEA tienen una hiperconectividad en los tractos de corta distancia, es decir, un exceso de conexiones locales, y una hipoconectividad en las conexiones de larga distancia, es decir, tienen menos cables que conecten regiones cerebrales alejadas entre sí.   </vt:lpstr>
      <vt:lpstr>Presentación de PowerPoint</vt:lpstr>
      <vt:lpstr>Las alteraciones de las conexiones entre la ínsula y la corteza temporal y dentro del lóbulo temporal estaban especialmente asociadas a los déficits cognitivos y sociales más significativos. En otras palabras, los hombres con TEA que tenían conexiones cerebrales a corta distancia de peor calidad tenían también una habilidad menor para mantener relaciones sociales.  </vt:lpstr>
      <vt:lpstr>Circuitos distintos e hiperconectados.  La conectividad aberrante del hipocampo predijo la disminución de la memoria general, mientras que la conectividad aberrante de la corteza posterior del cíngulo predijo la disminución de la memoria de caras</vt:lpstr>
      <vt:lpstr>Presentación de PowerPoint</vt:lpstr>
      <vt:lpstr>Presentación de PowerPoint</vt:lpstr>
      <vt:lpstr>Presentación de PowerPoint</vt:lpstr>
      <vt:lpstr>Presentación de PowerPoint</vt:lpstr>
      <vt:lpstr>Presentación de PowerPoint</vt:lpstr>
      <vt:lpstr>Funciones</vt:lpstr>
      <vt:lpstr>Memoria</vt:lpstr>
      <vt:lpstr>Los problemas sociales se consideran una característica crucial del autismo, pero es posible que los problemas de memoria perjudiquen la capacidad de relacionarse socialmente; es decir, que las dificultades sociales sean un producto secundario de las dificultades de memoria. La cognición social no puede producirse sin una memoria fiable.</vt:lpstr>
      <vt:lpstr>Presentación de PowerPoint</vt:lpstr>
      <vt:lpstr>GRACIAS</vt:lpstr>
    </vt:vector>
  </TitlesOfParts>
  <Company>usal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Situación internacional de la Investigación con animales</dc:title>
  <dc:creator>cuarto-oscuro</dc:creator>
  <cp:lastModifiedBy>José Ramón Alonso Peña</cp:lastModifiedBy>
  <cp:revision>229</cp:revision>
  <dcterms:created xsi:type="dcterms:W3CDTF">2005-07-19T14:55:17Z</dcterms:created>
  <dcterms:modified xsi:type="dcterms:W3CDTF">2023-10-27T07:44:11Z</dcterms:modified>
</cp:coreProperties>
</file>